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1" r:id="rId6"/>
    <p:sldId id="262" r:id="rId7"/>
    <p:sldId id="270" r:id="rId8"/>
    <p:sldId id="264" r:id="rId9"/>
    <p:sldId id="274" r:id="rId10"/>
    <p:sldId id="302" r:id="rId11"/>
    <p:sldId id="301" r:id="rId12"/>
    <p:sldId id="303" r:id="rId13"/>
    <p:sldId id="265" r:id="rId14"/>
    <p:sldId id="271" r:id="rId15"/>
    <p:sldId id="266" r:id="rId16"/>
    <p:sldId id="267" r:id="rId17"/>
    <p:sldId id="268" r:id="rId18"/>
    <p:sldId id="269" r:id="rId19"/>
    <p:sldId id="259" r:id="rId20"/>
    <p:sldId id="272" r:id="rId21"/>
    <p:sldId id="273" r:id="rId22"/>
    <p:sldId id="299" r:id="rId23"/>
    <p:sldId id="275" r:id="rId24"/>
    <p:sldId id="276" r:id="rId25"/>
    <p:sldId id="278" r:id="rId26"/>
    <p:sldId id="277" r:id="rId27"/>
    <p:sldId id="298" r:id="rId28"/>
    <p:sldId id="297" r:id="rId29"/>
    <p:sldId id="279" r:id="rId30"/>
    <p:sldId id="280" r:id="rId31"/>
    <p:sldId id="281" r:id="rId32"/>
    <p:sldId id="282" r:id="rId33"/>
    <p:sldId id="290" r:id="rId34"/>
    <p:sldId id="292" r:id="rId35"/>
    <p:sldId id="304" r:id="rId36"/>
    <p:sldId id="285" r:id="rId37"/>
    <p:sldId id="260" r:id="rId38"/>
    <p:sldId id="293" r:id="rId39"/>
    <p:sldId id="296" r:id="rId40"/>
  </p:sldIdLst>
  <p:sldSz cx="12192000" cy="6858000"/>
  <p:notesSz cx="6858000" cy="9144000"/>
  <p:defaultTextStyle>
    <a:defPPr>
      <a:defRPr lang="en-B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6" d="100"/>
          <a:sy n="66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D4DA-0078-CBAE-275F-7EF383F41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80CDC-176C-D6B4-C8F9-E0D87563F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AA71E-45CA-CBE4-7C8E-D1F9DEB9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CA57-3294-34C4-75D2-56AB0B88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CB897-198E-90A9-82C9-996483B8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869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F5A4-DEC2-01EC-82CA-98BC0E04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F8EFF-D27A-C3A9-57A0-6BA74D8E2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4717-777F-035E-D9BA-EBD6C419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7607-5FC1-568B-22D7-A23EA268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26C3F-0D6D-54E5-3425-31E6904F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57992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7C430-F7B3-5B69-9BBF-5EF457797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D81C4-7DD4-2612-058D-A7DE24E79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7AEAB-9A2C-C91F-C9DF-50BE9539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B0656-7B2A-2FE0-EC6C-27BAB8F4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927B-5538-045B-D706-36B1214B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7807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ue background with blue lines&#10;&#10;Description automatically generated">
            <a:extLst>
              <a:ext uri="{FF2B5EF4-FFF2-40B4-BE49-F238E27FC236}">
                <a16:creationId xmlns:a16="http://schemas.microsoft.com/office/drawing/2014/main" id="{2602B69B-C8E7-F03E-CD40-C792E15CB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0285-034E-C3EC-E90A-11BBE34C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F4BEC-AACA-DCF5-ADCD-B75A9B08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FEA2-7CBC-E13F-A858-F2C7D3E5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A982-BFD8-CBCF-0CB0-2835EE8C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4A05-CC84-E3E3-BF39-D228E16A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6704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6A3D-49FF-1966-2C1C-67D8CB28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C983-666C-76D3-DADC-1D907E5B9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BF49-DAB0-BE1E-7C05-3A7520647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4D798-9CA1-CAB7-D2F6-F6A7393E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6A804-B601-9F2A-6C54-9ABF7DDB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29DDA-E813-8B34-7515-EB119161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43505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360E-4B88-0441-2714-815ABBAA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805B5-853D-C060-2305-202697DC6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D1B3C-71E0-3D14-65EC-BEDA9A010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83E47-6985-B6CF-BE7D-5675225D0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FE2BA-EA08-4FBC-9A67-2AF73C475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9096B-E414-5D2D-280A-B35FADA9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36C74-286C-42EA-AE34-F1B98869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72790-56B6-095E-D260-D5D0DD5C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209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93D1-C181-E5CA-E526-AB9589D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8184B-2C04-DE5E-93CE-0AA2E9BA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1BF55-8F99-8A55-1FA6-37219C93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FD0C8-525A-7A25-9E16-FF2B0CDF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22275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2D143-30FE-70CE-F623-E916E7ED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9864B-F373-74B4-5952-D5095B07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AB4E-19EE-37F4-CA3F-3FE83B1A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89332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2E0D-C06B-8B50-EAA1-C14A2AB7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406F-C331-9511-E269-858438892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F4D1E-FED4-A833-E6A9-EEDF4B41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1E826-32ED-CA44-F437-D5F9A286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17E1F-5DFC-6DEB-A492-C71D4512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D3F5D-D85D-228F-2BA0-29EBBE40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9533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A907-6BEF-C21F-4EFE-CE5680CB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0F394-494C-434B-F5D3-3339BD2F2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5F2D8-B2E6-7F0B-D7CA-3FC27029B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0A2E8-92E9-82F5-F26B-0D674395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6F17-B2AC-44BB-8297-41D87F9C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D7EE5-3E8C-CA71-03B9-D075D3D8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4894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8FA5E-8514-D842-DAA2-52C53B60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5F58-9275-CE63-444A-9A8DD80CE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82B6-61C0-D2DE-D595-1CDC4F154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C03D-663F-FC4A-B2AB-B9685F20CE67}" type="datetimeFigureOut">
              <a:rPr lang="en-BW" smtClean="0"/>
              <a:t>10/02/2023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A83A6-3C95-DE8B-1759-00D906A85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F1962-E454-2A7F-8480-C37167AD1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D271-583C-9240-B493-0E2121C57350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2766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-online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lobe-online.com/mikeandphilipjointpublications" TargetMode="External"/><Relationship Id="rId4" Type="http://schemas.openxmlformats.org/officeDocument/2006/relationships/hyperlink" Target="https://www.linkedin.com/in/philipuy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k.sagepub.com/books/key-concepts-in-organization-theory/n33.x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ssignmentpoint.com/social-ecological-mode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ack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e-onlin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hilipuys" TargetMode="External"/><Relationship Id="rId2" Type="http://schemas.openxmlformats.org/officeDocument/2006/relationships/hyperlink" Target="http://www.globe-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e-online.com/mikeandphilipjointpublication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LOBAL-SCHOOL-Education-Time-Digitisation-ebook/dp/B07Q11L6C1/ref=tmm_kin_title_0?_encoding=UTF8&amp;qid=1553379593&amp;sr=1-1" TargetMode="External"/><Relationship Id="rId2" Type="http://schemas.openxmlformats.org/officeDocument/2006/relationships/hyperlink" Target="http://www.globe-online.com/theglobalschoo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com/dp/B0861B163X" TargetMode="External"/><Relationship Id="rId4" Type="http://schemas.openxmlformats.org/officeDocument/2006/relationships/hyperlink" Target="http://www.globe-online.com/oneworldoneschool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7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cover with text&#10;&#10;Description automatically generated">
            <a:extLst>
              <a:ext uri="{FF2B5EF4-FFF2-40B4-BE49-F238E27FC236}">
                <a16:creationId xmlns:a16="http://schemas.microsoft.com/office/drawing/2014/main" id="{15D6C038-5E2C-C359-95D0-FFC390C8A1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5FA44-E2D5-6740-A12B-47BC5DA9FF0C}"/>
              </a:ext>
            </a:extLst>
          </p:cNvPr>
          <p:cNvSpPr txBox="1"/>
          <p:nvPr/>
        </p:nvSpPr>
        <p:spPr>
          <a:xfrm>
            <a:off x="2234765" y="2956332"/>
            <a:ext cx="814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Digitalisation in Higher Education: Systemic Imperatives for Effective Educational Technology Integration </a:t>
            </a:r>
            <a:endParaRPr lang="en-BW" sz="24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D6C1BA-9DE5-4175-ECAE-3D6C79A78222}"/>
              </a:ext>
            </a:extLst>
          </p:cNvPr>
          <p:cNvSpPr txBox="1"/>
          <p:nvPr/>
        </p:nvSpPr>
        <p:spPr>
          <a:xfrm>
            <a:off x="2234765" y="4250347"/>
            <a:ext cx="83678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W" dirty="0">
                <a:latin typeface="Arial" panose="020B0604020202020204" pitchFamily="34" charset="0"/>
                <a:cs typeface="Arial" panose="020B0604020202020204" pitchFamily="34" charset="0"/>
              </a:rPr>
              <a:t>Prof Dr Philip Uys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International Education Consultant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Adjunct Associate Professor Education, University of Adelaide, Australia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http://www.globe-online.com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https://www.linkedin.com/in/philipuys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AU" sz="1400" dirty="0">
                <a:solidFill>
                  <a:srgbClr val="C00000"/>
                </a:solidFill>
                <a:hlinkClick r:id="rId5"/>
              </a:rPr>
              <a:t>http://www.globe-online.com/mikeandphilipjointpublications</a:t>
            </a:r>
            <a:r>
              <a:rPr lang="en-AU" sz="1400" dirty="0">
                <a:solidFill>
                  <a:srgbClr val="C00000"/>
                </a:solidFill>
              </a:rPr>
              <a:t>  </a:t>
            </a:r>
          </a:p>
          <a:p>
            <a:endParaRPr lang="en-BW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2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2FCF2DB-B6A5-1D09-0DE0-BA1EE3844836}"/>
              </a:ext>
            </a:extLst>
          </p:cNvPr>
          <p:cNvSpPr txBox="1">
            <a:spLocks/>
          </p:cNvSpPr>
          <p:nvPr/>
        </p:nvSpPr>
        <p:spPr>
          <a:xfrm>
            <a:off x="179512" y="951126"/>
            <a:ext cx="8280920" cy="537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600" b="0" dirty="0">
                <a:solidFill>
                  <a:schemeClr val="tx1"/>
                </a:solidFill>
              </a:rPr>
              <a:t>As an educational institution, what are the big ideas that describe the educational future you desire? </a:t>
            </a:r>
          </a:p>
          <a:p>
            <a:pPr algn="ctr"/>
            <a:br>
              <a:rPr lang="en-AU" sz="3600" b="0" dirty="0">
                <a:solidFill>
                  <a:schemeClr val="tx1"/>
                </a:solidFill>
              </a:rPr>
            </a:br>
            <a:r>
              <a:rPr lang="en-AU" sz="3600" b="0" dirty="0">
                <a:solidFill>
                  <a:schemeClr val="tx1"/>
                </a:solidFill>
              </a:rPr>
              <a:t>Your educational values. </a:t>
            </a:r>
            <a:br>
              <a:rPr lang="en-AU" sz="3600" b="0" dirty="0">
                <a:solidFill>
                  <a:schemeClr val="tx1"/>
                </a:solidFill>
              </a:rPr>
            </a:br>
            <a:r>
              <a:rPr lang="en-AU" sz="3600" b="0" dirty="0">
                <a:solidFill>
                  <a:schemeClr val="tx1"/>
                </a:solidFill>
              </a:rPr>
              <a:t>Your educational vision. </a:t>
            </a:r>
            <a:br>
              <a:rPr lang="en-AU" sz="3600" b="0" dirty="0">
                <a:solidFill>
                  <a:schemeClr val="tx1"/>
                </a:solidFill>
              </a:rPr>
            </a:br>
            <a:r>
              <a:rPr lang="en-AU" sz="3600" b="0" dirty="0">
                <a:solidFill>
                  <a:schemeClr val="tx1"/>
                </a:solidFill>
              </a:rPr>
              <a:t>Your educational mission. </a:t>
            </a:r>
            <a:br>
              <a:rPr lang="en-AU" sz="3600" b="0" dirty="0">
                <a:solidFill>
                  <a:schemeClr val="tx1"/>
                </a:solidFill>
              </a:rPr>
            </a:br>
            <a:r>
              <a:rPr lang="en-AU" sz="3600" b="0" dirty="0">
                <a:solidFill>
                  <a:schemeClr val="tx1"/>
                </a:solidFill>
              </a:rPr>
              <a:t>Your key future educational scenarios. </a:t>
            </a:r>
            <a:br>
              <a:rPr lang="en-AU" sz="3600" b="0" dirty="0">
                <a:solidFill>
                  <a:schemeClr val="tx1"/>
                </a:solidFill>
              </a:rPr>
            </a:br>
            <a:r>
              <a:rPr lang="en-AU" sz="3600" b="0" dirty="0">
                <a:solidFill>
                  <a:schemeClr val="tx1"/>
                </a:solidFill>
              </a:rPr>
              <a:t>Your key goals/strategies to “make” that educational future.</a:t>
            </a:r>
            <a:endParaRPr lang="en-AU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608514" y="670423"/>
            <a:ext cx="7293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Systemic Imperatives for Effective Educational Technology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AD042-96EC-877A-7ECF-1CB249FBE18B}"/>
              </a:ext>
            </a:extLst>
          </p:cNvPr>
          <p:cNvSpPr txBox="1"/>
          <p:nvPr/>
        </p:nvSpPr>
        <p:spPr>
          <a:xfrm>
            <a:off x="724015" y="3602255"/>
            <a:ext cx="1081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cs typeface="Arial" panose="020B0604020202020204" pitchFamily="34" charset="0"/>
              </a:rPr>
              <a:t>The three S’s framework: </a:t>
            </a:r>
            <a:r>
              <a:rPr lang="en-AU" sz="2400" b="0" dirty="0">
                <a:solidFill>
                  <a:schemeClr val="tx1"/>
                </a:solidFill>
                <a:cs typeface="Arial" panose="020B0604020202020204" pitchFamily="34" charset="0"/>
              </a:rPr>
              <a:t>Synchronisation, Systems and Synergies</a:t>
            </a:r>
            <a:endParaRPr lang="en-BW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9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E961BB1-432F-D0D2-9842-D04DF5EABA05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1165244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781300" algn="l"/>
              </a:tabLst>
            </a:pPr>
            <a:r>
              <a:rPr lang="en-AU" sz="4000" b="0" dirty="0">
                <a:solidFill>
                  <a:schemeClr val="tx1"/>
                </a:solidFill>
              </a:rPr>
              <a:t>Synchronisation = alignment</a:t>
            </a:r>
          </a:p>
          <a:p>
            <a:pPr>
              <a:tabLst>
                <a:tab pos="2781300" algn="l"/>
              </a:tabLst>
            </a:pPr>
            <a:r>
              <a:rPr lang="en-AU" sz="4000" b="0" dirty="0">
                <a:solidFill>
                  <a:schemeClr val="tx1"/>
                </a:solidFill>
              </a:rPr>
              <a:t>Systems = dynamic interconnectedness</a:t>
            </a:r>
          </a:p>
          <a:p>
            <a:pPr>
              <a:tabLst>
                <a:tab pos="2781300" algn="l"/>
              </a:tabLst>
            </a:pPr>
            <a:r>
              <a:rPr lang="en-AU" sz="4000" b="0" dirty="0">
                <a:solidFill>
                  <a:schemeClr val="tx1"/>
                </a:solidFill>
              </a:rPr>
              <a:t>Synergies = the total is more than the sum of its parts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5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F16272E-E6CF-CC02-9D3B-6B86FEB07687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28092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Let’s illustrate these three concepts using six – mostly educational - examples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C18EE6A-0190-5A5A-4FB8-C3F5F6530B43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>
                <a:solidFill>
                  <a:schemeClr val="tx1"/>
                </a:solidFill>
              </a:rPr>
              <a:t>A. Systems Theory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1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k.sagepub.com/images/key-concepts-in-organization-theory/9781847875525-p167-1.jpg">
            <a:extLst>
              <a:ext uri="{FF2B5EF4-FFF2-40B4-BE49-F238E27FC236}">
                <a16:creationId xmlns:a16="http://schemas.microsoft.com/office/drawing/2014/main" id="{269FCD63-CC72-29C6-33A7-CA1C4CE0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667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9D5E6-B2BE-FE30-4C39-3B0925734CCA}"/>
              </a:ext>
            </a:extLst>
          </p:cNvPr>
          <p:cNvSpPr/>
          <p:nvPr/>
        </p:nvSpPr>
        <p:spPr>
          <a:xfrm>
            <a:off x="276970" y="5733256"/>
            <a:ext cx="88670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hlinkClick r:id="rId3"/>
              </a:rPr>
              <a:t>http://sk.sagepub.com/books/key-concepts-in-organization-theory/n33.xml</a:t>
            </a:r>
            <a:r>
              <a:rPr lang="en-A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49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F77169-9944-6997-6E17-2A0724F51DF6}"/>
              </a:ext>
            </a:extLst>
          </p:cNvPr>
          <p:cNvSpPr/>
          <p:nvPr/>
        </p:nvSpPr>
        <p:spPr>
          <a:xfrm>
            <a:off x="125758" y="6021288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hlinkClick r:id="rId2"/>
              </a:rPr>
              <a:t>https://assignmentpoint.com/social-ecological-model/</a:t>
            </a:r>
            <a:endParaRPr lang="en-AU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938E3-7E5E-8800-6EBA-D18C90C1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1" y="1765197"/>
            <a:ext cx="6909377" cy="34709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E998AD-8EB8-9DE4-C993-1B9A87F4B1C3}"/>
              </a:ext>
            </a:extLst>
          </p:cNvPr>
          <p:cNvSpPr/>
          <p:nvPr/>
        </p:nvSpPr>
        <p:spPr>
          <a:xfrm>
            <a:off x="1747703" y="69322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Social Ecological Model</a:t>
            </a:r>
          </a:p>
        </p:txBody>
      </p:sp>
    </p:spTree>
    <p:extLst>
      <p:ext uri="{BB962C8B-B14F-4D97-AF65-F5344CB8AC3E}">
        <p14:creationId xmlns:p14="http://schemas.microsoft.com/office/powerpoint/2010/main" val="120202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2217305-C67E-B220-4022-79F937922AAD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B. TPCK framework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8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Technological Pedagogical Content Knowledge (TPACK) framework (http://tpack.org) Â ">
            <a:extLst>
              <a:ext uri="{FF2B5EF4-FFF2-40B4-BE49-F238E27FC236}">
                <a16:creationId xmlns:a16="http://schemas.microsoft.com/office/drawing/2014/main" id="{3144B2BC-5815-05BD-61E7-DEEC3468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031"/>
            <a:ext cx="55435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35B2CC-8D79-3359-CD62-D1ED0AFBF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2851"/>
            <a:ext cx="8748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1400" dirty="0"/>
              <a:t>https://educationaltechnology.net/technological-pedagogical-content-knowledge-tpack-framework/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BBA1AD-37FF-62B1-DB7C-FF40543DC633}"/>
              </a:ext>
            </a:extLst>
          </p:cNvPr>
          <p:cNvSpPr/>
          <p:nvPr/>
        </p:nvSpPr>
        <p:spPr>
          <a:xfrm>
            <a:off x="2120424" y="6018904"/>
            <a:ext cx="2144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i="1" u="sng" dirty="0"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http://www.tpack.org/</a:t>
            </a:r>
            <a:r>
              <a:rPr lang="en-AU" sz="16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128837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2217305-C67E-B220-4022-79F937922AAD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C. Constructive alignment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6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2177432" y="523318"/>
            <a:ext cx="729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BACKGROUND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80C80-9A58-3D13-2246-CCA9721097F1}"/>
              </a:ext>
            </a:extLst>
          </p:cNvPr>
          <p:cNvSpPr txBox="1"/>
          <p:nvPr/>
        </p:nvSpPr>
        <p:spPr>
          <a:xfrm>
            <a:off x="2177432" y="1715703"/>
            <a:ext cx="7178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IT career in SA; 7 years senior lecturer in NZ in adult education and did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; 18 years in  Botswana and Australia as director of educational technologies, learning resources development and learning spaces; emerging educational consultant career since 2000 of more than 20 assignments, in 16 countries, including Botswana (BOU and UB), for various funders. More info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http://www.globe-online.com</a:t>
            </a:r>
            <a:endParaRPr lang="en-B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1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6318FC-068E-B4F0-D150-791F09E3BC00}"/>
              </a:ext>
            </a:extLst>
          </p:cNvPr>
          <p:cNvSpPr/>
          <p:nvPr/>
        </p:nvSpPr>
        <p:spPr>
          <a:xfrm>
            <a:off x="3634255" y="5863707"/>
            <a:ext cx="1582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(Biggs, 2003)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748DB-05D9-4EBE-F796-532BF10AE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94" y="923345"/>
            <a:ext cx="4995697" cy="44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3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2855460-9D11-AAB5-6B6D-0E7CFACB2E79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D. “The Global School”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2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My documents\2016 11 with Mike and Proman EAS Digitalisation and development\presentations and papers with Mike\The Book\the school new.jpg">
            <a:extLst>
              <a:ext uri="{FF2B5EF4-FFF2-40B4-BE49-F238E27FC236}">
                <a16:creationId xmlns:a16="http://schemas.microsoft.com/office/drawing/2014/main" id="{BB6306E6-B89E-09CB-81FC-7619178FB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3" y="980728"/>
            <a:ext cx="727280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03A4A6-B1CC-9583-1016-C1417430C572}"/>
              </a:ext>
            </a:extLst>
          </p:cNvPr>
          <p:cNvSpPr/>
          <p:nvPr/>
        </p:nvSpPr>
        <p:spPr>
          <a:xfrm>
            <a:off x="1501541" y="6248717"/>
            <a:ext cx="378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(Douse, M. &amp; Uys P.M, 2019; 2020)</a:t>
            </a:r>
          </a:p>
        </p:txBody>
      </p:sp>
    </p:spTree>
    <p:extLst>
      <p:ext uri="{BB962C8B-B14F-4D97-AF65-F5344CB8AC3E}">
        <p14:creationId xmlns:p14="http://schemas.microsoft.com/office/powerpoint/2010/main" val="207378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1C9DDB7-D9FB-F22A-407B-8F0726B62995}"/>
              </a:ext>
            </a:extLst>
          </p:cNvPr>
          <p:cNvSpPr txBox="1">
            <a:spLocks/>
          </p:cNvSpPr>
          <p:nvPr/>
        </p:nvSpPr>
        <p:spPr>
          <a:xfrm>
            <a:off x="177754" y="404664"/>
            <a:ext cx="571290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/>
              <a:t>Free books and follow-up papers</a:t>
            </a:r>
            <a:endParaRPr lang="en-AU" sz="18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B3D725-604C-1A00-8C87-DDF3D4E28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12" y="1340768"/>
            <a:ext cx="835292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AU" sz="2400" i="1" dirty="0"/>
              <a:t>Mike Douse and Philip Uys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EF67C-4FA8-0D9C-030D-A64BCA03F6B3}"/>
              </a:ext>
            </a:extLst>
          </p:cNvPr>
          <p:cNvSpPr/>
          <p:nvPr/>
        </p:nvSpPr>
        <p:spPr>
          <a:xfrm>
            <a:off x="177754" y="2445205"/>
            <a:ext cx="5258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i="1" dirty="0"/>
              <a:t>THE GLOBAL SCHOOL - Education in the Time of Digitisation</a:t>
            </a:r>
          </a:p>
          <a:p>
            <a:r>
              <a:rPr lang="en-AU" sz="1400" dirty="0"/>
              <a:t>PDF for free (and at Amazon.com): </a:t>
            </a:r>
          </a:p>
          <a:p>
            <a:r>
              <a:rPr lang="en-AU" sz="1400" dirty="0">
                <a:solidFill>
                  <a:srgbClr val="C00000"/>
                </a:solidFill>
              </a:rPr>
              <a:t>globe-online.com/theglobalschool.pdf</a:t>
            </a:r>
          </a:p>
        </p:txBody>
      </p:sp>
      <p:pic>
        <p:nvPicPr>
          <p:cNvPr id="1026" name="Picture 2" descr="the new book">
            <a:extLst>
              <a:ext uri="{FF2B5EF4-FFF2-40B4-BE49-F238E27FC236}">
                <a16:creationId xmlns:a16="http://schemas.microsoft.com/office/drawing/2014/main" id="{DEFB85EC-65CB-A7C5-C5DF-0AFB2770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67" y="3621374"/>
            <a:ext cx="137160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book">
            <a:extLst>
              <a:ext uri="{FF2B5EF4-FFF2-40B4-BE49-F238E27FC236}">
                <a16:creationId xmlns:a16="http://schemas.microsoft.com/office/drawing/2014/main" id="{91F3854D-673A-17A5-F702-FCB23F88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28" y="3669761"/>
            <a:ext cx="1245838" cy="19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58408B-D5CF-99C3-C424-1A812A7B8D9D}"/>
              </a:ext>
            </a:extLst>
          </p:cNvPr>
          <p:cNvSpPr/>
          <p:nvPr/>
        </p:nvSpPr>
        <p:spPr>
          <a:xfrm>
            <a:off x="5436095" y="2451032"/>
            <a:ext cx="64414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>
                <a:effectLst/>
              </a:rPr>
              <a:t>ONE WORLD ONE SCHOOL - Education’s forthcoming fundamental transformation</a:t>
            </a:r>
            <a:endParaRPr lang="en-AU" sz="1400" i="1" dirty="0"/>
          </a:p>
          <a:p>
            <a:r>
              <a:rPr lang="en-AU" sz="1400" dirty="0"/>
              <a:t>PDF for free (and at Amazon.com): </a:t>
            </a:r>
          </a:p>
          <a:p>
            <a:r>
              <a:rPr lang="en-AU" sz="1400" dirty="0">
                <a:solidFill>
                  <a:srgbClr val="C00000"/>
                </a:solidFill>
              </a:rPr>
              <a:t>globe-online.com/oneworldoneschool.pdf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CF3B4-8C54-890A-CAF8-5A8274909333}"/>
              </a:ext>
            </a:extLst>
          </p:cNvPr>
          <p:cNvSpPr txBox="1"/>
          <p:nvPr/>
        </p:nvSpPr>
        <p:spPr>
          <a:xfrm>
            <a:off x="184312" y="1692178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C00000"/>
                </a:solidFill>
              </a:rPr>
              <a:t>globe-online.com/mikeandphilipjointpublications</a:t>
            </a:r>
          </a:p>
        </p:txBody>
      </p:sp>
    </p:spTree>
    <p:extLst>
      <p:ext uri="{BB962C8B-B14F-4D97-AF65-F5344CB8AC3E}">
        <p14:creationId xmlns:p14="http://schemas.microsoft.com/office/powerpoint/2010/main" val="180470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D27BFC3-F6FB-8EC2-DD9B-4B70A100F1E2}"/>
              </a:ext>
            </a:extLst>
          </p:cNvPr>
          <p:cNvSpPr txBox="1">
            <a:spLocks/>
          </p:cNvSpPr>
          <p:nvPr/>
        </p:nvSpPr>
        <p:spPr>
          <a:xfrm>
            <a:off x="539552" y="184482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E. Foundational elements of an educational system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72C42-0F07-78FE-7972-3BAE5B5F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5" y="665703"/>
            <a:ext cx="7258689" cy="4560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4A2937-6979-5BB2-3787-A331A4D3F264}"/>
              </a:ext>
            </a:extLst>
          </p:cNvPr>
          <p:cNvSpPr/>
          <p:nvPr/>
        </p:nvSpPr>
        <p:spPr>
          <a:xfrm>
            <a:off x="3797885" y="5892582"/>
            <a:ext cx="205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(Uys P.M, 2022)</a:t>
            </a:r>
          </a:p>
        </p:txBody>
      </p:sp>
    </p:spTree>
    <p:extLst>
      <p:ext uri="{BB962C8B-B14F-4D97-AF65-F5344CB8AC3E}">
        <p14:creationId xmlns:p14="http://schemas.microsoft.com/office/powerpoint/2010/main" val="4263971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D27BFC3-F6FB-8EC2-DD9B-4B70A100F1E2}"/>
              </a:ext>
            </a:extLst>
          </p:cNvPr>
          <p:cNvSpPr txBox="1">
            <a:spLocks/>
          </p:cNvSpPr>
          <p:nvPr/>
        </p:nvSpPr>
        <p:spPr>
          <a:xfrm>
            <a:off x="539552" y="1844824"/>
            <a:ext cx="8280920" cy="2304256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0" dirty="0">
                <a:solidFill>
                  <a:schemeClr val="tx1"/>
                </a:solidFill>
              </a:rPr>
              <a:t>F. LASO model</a:t>
            </a:r>
            <a:endParaRPr lang="en-A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53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7CD052-8A4A-80B6-EE67-AE1706E94F69}"/>
              </a:ext>
            </a:extLst>
          </p:cNvPr>
          <p:cNvSpPr/>
          <p:nvPr/>
        </p:nvSpPr>
        <p:spPr>
          <a:xfrm>
            <a:off x="1434140" y="3260740"/>
            <a:ext cx="653472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Top down, bottom up and inside-out strategies need to be synchronised to ensure positive and effective change i.e. transformation</a:t>
            </a:r>
          </a:p>
          <a:p>
            <a:pPr algn="ctr">
              <a:spcAft>
                <a:spcPts val="0"/>
              </a:spcAft>
            </a:pPr>
            <a:r>
              <a:rPr lang="en-GB" sz="3200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en-GB" sz="15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dirty="0">
                <a:latin typeface="Arial Narrow" panose="020B0606020202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(Uys, P.M. 2007; 2015). </a:t>
            </a:r>
            <a:endParaRPr lang="en-A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80D7B-D00E-6227-8F8B-24AB909FFA9B}"/>
              </a:ext>
            </a:extLst>
          </p:cNvPr>
          <p:cNvSpPr/>
          <p:nvPr/>
        </p:nvSpPr>
        <p:spPr>
          <a:xfrm>
            <a:off x="926489" y="1440926"/>
            <a:ext cx="6955750" cy="1141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spcAft>
                <a:spcPts val="450"/>
              </a:spcAft>
            </a:pPr>
            <a:r>
              <a:rPr lang="en-GB" sz="3200" dirty="0">
                <a:latin typeface="+mn-lt"/>
              </a:rPr>
              <a:t>Lea</a:t>
            </a:r>
            <a:r>
              <a:rPr lang="en-GB" sz="3200" dirty="0"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d</a:t>
            </a:r>
            <a:r>
              <a:rPr lang="en-GB" sz="3200" dirty="0">
                <a:latin typeface="+mn-lt"/>
              </a:rPr>
              <a:t>ership, Aca</a:t>
            </a:r>
            <a:r>
              <a:rPr lang="en-GB" sz="3200" dirty="0">
                <a:ea typeface="Arial Unicode MS" panose="020B0604020202020204" pitchFamily="34" charset="-128"/>
                <a:cs typeface="Calibri" panose="020F0502020204030204" pitchFamily="34" charset="0"/>
              </a:rPr>
              <a:t>d</a:t>
            </a:r>
            <a:r>
              <a:rPr lang="en-GB" sz="3200" dirty="0">
                <a:latin typeface="+mn-lt"/>
              </a:rPr>
              <a:t>emic an</a:t>
            </a:r>
            <a:r>
              <a:rPr lang="en-GB" sz="3200" dirty="0">
                <a:ea typeface="Arial Unicode MS" panose="020B0604020202020204" pitchFamily="34" charset="-128"/>
                <a:cs typeface="Calibri" panose="020F0502020204030204" pitchFamily="34" charset="0"/>
              </a:rPr>
              <a:t>d</a:t>
            </a:r>
          </a:p>
          <a:p>
            <a:pPr lvl="1" algn="ctr">
              <a:spcAft>
                <a:spcPts val="450"/>
              </a:spcAft>
            </a:pPr>
            <a:r>
              <a:rPr lang="en-GB" sz="3200" dirty="0">
                <a:latin typeface="+mn-lt"/>
              </a:rPr>
              <a:t> Stu</a:t>
            </a:r>
            <a:r>
              <a:rPr lang="en-GB" sz="3200" dirty="0">
                <a:ea typeface="Arial Unicode MS" panose="020B0604020202020204" pitchFamily="34" charset="-128"/>
                <a:cs typeface="Calibri" panose="020F0502020204030204" pitchFamily="34" charset="0"/>
              </a:rPr>
              <a:t>d</a:t>
            </a:r>
            <a:r>
              <a:rPr lang="en-GB" sz="3200" dirty="0">
                <a:latin typeface="+mn-lt"/>
              </a:rPr>
              <a:t>ent Ownership (LASO) model</a:t>
            </a:r>
          </a:p>
        </p:txBody>
      </p:sp>
    </p:spTree>
    <p:extLst>
      <p:ext uri="{BB962C8B-B14F-4D97-AF65-F5344CB8AC3E}">
        <p14:creationId xmlns:p14="http://schemas.microsoft.com/office/powerpoint/2010/main" val="2176063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8EA69-E900-D5A6-2D7E-5F8E34D94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2" y="998605"/>
            <a:ext cx="7453744" cy="45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59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4E9C78A-472A-B7FD-B43A-6512909F5738}"/>
              </a:ext>
            </a:extLst>
          </p:cNvPr>
          <p:cNvSpPr txBox="1">
            <a:spLocks/>
          </p:cNvSpPr>
          <p:nvPr/>
        </p:nvSpPr>
        <p:spPr>
          <a:xfrm>
            <a:off x="2782355" y="2672916"/>
            <a:ext cx="4737161" cy="15121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AU" sz="2800" b="1" i="1" dirty="0"/>
              <a:t>All is never said</a:t>
            </a:r>
            <a:r>
              <a:rPr lang="en-AU" sz="2800" dirty="0"/>
              <a:t> </a:t>
            </a:r>
          </a:p>
          <a:p>
            <a:pPr marL="342900" lvl="1" indent="0" algn="ctr"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AU" sz="1600" dirty="0"/>
              <a:t>Ibo people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7669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408C4-2DEA-3627-6F01-D889BB85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3" y="651374"/>
            <a:ext cx="9868345" cy="49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6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2061928" y="966080"/>
            <a:ext cx="729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25037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104016" y="930304"/>
            <a:ext cx="8556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Consider the following systemic imperatives for </a:t>
            </a:r>
          </a:p>
          <a:p>
            <a:r>
              <a:rPr lang="en-US" sz="2800" b="1" dirty="0"/>
              <a:t>effective educational technology integration / digitalisation: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AD042-96EC-877A-7ECF-1CB249FBE18B}"/>
              </a:ext>
            </a:extLst>
          </p:cNvPr>
          <p:cNvSpPr txBox="1"/>
          <p:nvPr/>
        </p:nvSpPr>
        <p:spPr>
          <a:xfrm>
            <a:off x="104016" y="2617253"/>
            <a:ext cx="119933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what the educational future is that “you” wish to “make”; then decide which ed techs to use and what systems need to be amended to “make” that educational future; then proceed to digitalisation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the three S’s framework - </a:t>
            </a:r>
            <a:r>
              <a:rPr lang="en-AU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Synchronisation, Systems, Synergies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AU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the LASO Model</a:t>
            </a:r>
            <a:endParaRPr lang="en-B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43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668D7-024F-2BA2-630D-2BC731DA66DB}"/>
              </a:ext>
            </a:extLst>
          </p:cNvPr>
          <p:cNvSpPr/>
          <p:nvPr/>
        </p:nvSpPr>
        <p:spPr>
          <a:xfrm>
            <a:off x="2651483" y="5313234"/>
            <a:ext cx="28830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(Horton, M. &amp; Freire, P., 1990)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8B94D-477F-9D55-B5E5-DE01C8E40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5" y="1206212"/>
            <a:ext cx="6385241" cy="35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0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3D815-43D5-8383-F171-5EC2657C7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721"/>
            <a:ext cx="8274481" cy="38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7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2177432" y="1170202"/>
            <a:ext cx="729382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THANK YOU! </a:t>
            </a:r>
          </a:p>
          <a:p>
            <a:endParaRPr lang="en-US" sz="4000" b="1" dirty="0"/>
          </a:p>
          <a:p>
            <a:r>
              <a:rPr lang="en-US" sz="4000" b="1" dirty="0"/>
              <a:t>COMMENTS AND QUESTIONS?</a:t>
            </a:r>
            <a:endParaRPr lang="en-BW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1783A-6B10-E8E5-C792-AD1AAB52B894}"/>
              </a:ext>
            </a:extLst>
          </p:cNvPr>
          <p:cNvSpPr txBox="1"/>
          <p:nvPr/>
        </p:nvSpPr>
        <p:spPr>
          <a:xfrm>
            <a:off x="2177432" y="3971215"/>
            <a:ext cx="83678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W" dirty="0">
                <a:latin typeface="Arial" panose="020B0604020202020204" pitchFamily="34" charset="0"/>
                <a:cs typeface="Arial" panose="020B0604020202020204" pitchFamily="34" charset="0"/>
              </a:rPr>
              <a:t>Prof Dr Philip Uys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International Education Consultant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Adjunct Associate Professor Education, University of Adelaide, Australia</a:t>
            </a:r>
          </a:p>
          <a:p>
            <a:r>
              <a:rPr lang="en-US" dirty="0">
                <a:cs typeface="Arial" panose="020B0604020202020204" pitchFamily="34" charset="0"/>
                <a:hlinkClick r:id="rId2"/>
              </a:rPr>
              <a:t>http://www.globe-online.com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cs typeface="Arial" panose="020B0604020202020204" pitchFamily="34" charset="0"/>
                <a:hlinkClick r:id="rId3"/>
              </a:rPr>
              <a:t>https://www.linkedin.com/in/philipuys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r>
              <a:rPr lang="en-AU" dirty="0">
                <a:solidFill>
                  <a:srgbClr val="C00000"/>
                </a:solidFill>
                <a:hlinkClick r:id="rId4"/>
              </a:rPr>
              <a:t>http://www.globe-online.com/mikeandphilipjointpublications</a:t>
            </a:r>
            <a:r>
              <a:rPr lang="en-AU" dirty="0">
                <a:solidFill>
                  <a:srgbClr val="C00000"/>
                </a:solidFill>
              </a:rPr>
              <a:t>  </a:t>
            </a:r>
          </a:p>
          <a:p>
            <a:endParaRPr lang="en-BW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57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8A46645D-BFEC-805D-CC8A-D5886E8900DA}"/>
              </a:ext>
            </a:extLst>
          </p:cNvPr>
          <p:cNvSpPr txBox="1">
            <a:spLocks/>
          </p:cNvSpPr>
          <p:nvPr/>
        </p:nvSpPr>
        <p:spPr>
          <a:xfrm>
            <a:off x="323528" y="839155"/>
            <a:ext cx="8601521" cy="720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kern="14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References</a:t>
            </a:r>
            <a:endParaRPr lang="en-AU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7B426B-4A93-C55F-B8C5-5FCAA75186CC}"/>
              </a:ext>
            </a:extLst>
          </p:cNvPr>
          <p:cNvSpPr/>
          <p:nvPr/>
        </p:nvSpPr>
        <p:spPr>
          <a:xfrm>
            <a:off x="395536" y="2004911"/>
            <a:ext cx="85295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spcAft>
                <a:spcPts val="0"/>
              </a:spcAft>
            </a:pPr>
            <a:r>
              <a:rPr lang="en-GB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Biggs, J.B. (2003). </a:t>
            </a:r>
            <a:r>
              <a:rPr lang="en-GB" sz="1600" i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Teaching for quality learning at university</a:t>
            </a:r>
            <a:r>
              <a:rPr lang="en-GB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Buckingham: Open University Press/Society for Research into Higher Education. (Second edition)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Douse, M. &amp; Uys, P.M. (2019, March). THE GLOBAL SCHOOL - Education in the Time of Digitisation. Online: self-published. ISBN-10: 1091325065; ISBN-13: 978-1091325067; ASIN: B07Q11L6C1. Available 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hlinkClick r:id="rId2"/>
              </a:rPr>
              <a:t>http://www.globe-online.com/theglobalschool.pdf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 Kindle and paperback 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hlinkClick r:id="rId3"/>
              </a:rPr>
              <a:t>https://www.amazon.com/GLOBAL-SCHOOL-Education-Time-Digitisation-ebook/dp/B07Q11L6C1/ref=tmm_kin_title_0?_encoding=UTF8&amp;qid=1553379593&amp;sr=1-1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US" sz="1600" b="0" i="0" dirty="0">
                <a:effectLst/>
                <a:latin typeface="Arial Narrow" panose="020B0606020202030204" pitchFamily="34" charset="0"/>
              </a:rPr>
              <a:t>Douse, M. &amp; Uys, P.M. (2020). ONE WORLD ONE SCHOOL - Education’s forthcoming fundamental transformation. Online: self-published. ISBN: 9798626785883; ASIN: B0861B163X. Available </a:t>
            </a:r>
            <a:r>
              <a:rPr lang="en-US" sz="1600" b="0" i="0" dirty="0">
                <a:solidFill>
                  <a:srgbClr val="009998"/>
                </a:solidFill>
                <a:effectLst/>
                <a:latin typeface="Arial Narrow" panose="020B0606020202030204" pitchFamily="34" charset="0"/>
                <a:hlinkClick r:id="rId4"/>
              </a:rPr>
              <a:t>http://www.globe-online.com/oneworldoneschool.pdf</a:t>
            </a:r>
            <a:r>
              <a:rPr lang="en-US" sz="1600" b="0" i="0" dirty="0">
                <a:solidFill>
                  <a:srgbClr val="0B4647"/>
                </a:solidFill>
                <a:effectLst/>
                <a:latin typeface="Arial Narrow" panose="020B0606020202030204" pitchFamily="34" charset="0"/>
              </a:rPr>
              <a:t>; </a:t>
            </a:r>
            <a:r>
              <a:rPr lang="en-US" sz="1600" b="0" i="0" dirty="0">
                <a:effectLst/>
                <a:latin typeface="Arial Narrow" panose="020B0606020202030204" pitchFamily="34" charset="0"/>
              </a:rPr>
              <a:t>Kindle and paperback </a:t>
            </a:r>
            <a:r>
              <a:rPr lang="en-US" sz="1600" b="0" i="0" dirty="0">
                <a:solidFill>
                  <a:srgbClr val="009998"/>
                </a:solidFill>
                <a:effectLst/>
                <a:latin typeface="Arial Narrow" panose="020B0606020202030204" pitchFamily="34" charset="0"/>
                <a:hlinkClick r:id="rId5"/>
              </a:rPr>
              <a:t>https://www.amazon.com/dp/B0861B163X</a:t>
            </a:r>
            <a:endParaRPr lang="en-A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68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C3142A-1CDB-A479-3780-467B1BBF060F}"/>
              </a:ext>
            </a:extLst>
          </p:cNvPr>
          <p:cNvSpPr/>
          <p:nvPr/>
        </p:nvSpPr>
        <p:spPr>
          <a:xfrm>
            <a:off x="179512" y="134076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spcAft>
                <a:spcPts val="0"/>
              </a:spcAft>
            </a:pP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Freire, P. (1970). </a:t>
            </a:r>
            <a:r>
              <a:rPr lang="en-AU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Pedagogy of the Oppressed.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New York: Herder and Herder.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AU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Horton, M. &amp; Freire, P. (1990). </a:t>
            </a:r>
            <a:r>
              <a:rPr lang="en-AU" sz="1600" i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We Make the Road by Walking.</a:t>
            </a:r>
            <a:r>
              <a:rPr lang="en-AU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Philadelphia, PA: Temple University Press.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US" sz="1600" b="0" i="0" dirty="0">
                <a:effectLst/>
                <a:latin typeface="Arial Narrow" panose="020B0606020202030204" pitchFamily="34" charset="0"/>
              </a:rPr>
              <a:t>Mishra &amp; Koehler (2006). Technological pedagogical content knowledge: A framework for teacher knowledge. </a:t>
            </a:r>
            <a:r>
              <a:rPr lang="en-US" sz="1600" b="0" i="1" dirty="0">
                <a:effectLst/>
                <a:latin typeface="Arial Narrow" panose="020B0606020202030204" pitchFamily="34" charset="0"/>
              </a:rPr>
              <a:t>Teachers College Record, 108</a:t>
            </a:r>
            <a:r>
              <a:rPr lang="en-US" sz="1600" b="0" i="0" dirty="0">
                <a:effectLst/>
                <a:latin typeface="Arial Narrow" panose="020B0606020202030204" pitchFamily="34" charset="0"/>
              </a:rPr>
              <a:t>(6), 1017-1054.</a:t>
            </a:r>
            <a:endParaRPr lang="en-AU" sz="16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endParaRPr lang="en-AU" sz="16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/>
            <a:r>
              <a:rPr lang="en-AU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Uys, P.M. (2007). Enterprise‐Wide Technological Transformation in Higher Education: The LASO Model. International Journal of Educational Management (ISSN: 0951‐354X), Emerald, UK.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AU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Uys, P.M. (2015). Using the LASO model to review a learning management system implementation to enhance distance e‐learning. Proceedings of the 26th ICDE (International Council for Distance Education) World Conference. Sun City, South Africa: ICDE</a:t>
            </a:r>
          </a:p>
          <a:p>
            <a:pPr marL="270510" indent="-270510">
              <a:spcAft>
                <a:spcPts val="0"/>
              </a:spcAft>
            </a:pPr>
            <a:endParaRPr lang="en-AU" sz="16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en-GB" sz="16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Veletsianos</a:t>
            </a:r>
            <a:r>
              <a:rPr lang="en-GB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, G. &amp; Moe, R. (2017). The Rise of Educational Technology as a Sociocultural and Ideological Phenomenon. </a:t>
            </a:r>
            <a:r>
              <a:rPr lang="en-GB" sz="1600" i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EDUCAUSE Review</a:t>
            </a:r>
            <a:r>
              <a:rPr lang="en-GB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Retrieved from https://er.educause.edu/articles/2017/4/the-rise-of-educational-technology-as-a-sociocultural-and-ideological-phenomenon?lipi=urn%3Ali%3Apage%3Ad_flagship3_feed%3BgTGfmuchTny2kpDc2AjtlA%3D%3D</a:t>
            </a:r>
            <a:endParaRPr lang="en-AU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1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D9D65-BA61-F170-1F0F-9A81A8F713CC}"/>
              </a:ext>
            </a:extLst>
          </p:cNvPr>
          <p:cNvSpPr txBox="1"/>
          <p:nvPr/>
        </p:nvSpPr>
        <p:spPr>
          <a:xfrm>
            <a:off x="2177432" y="523318"/>
            <a:ext cx="729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AD042-96EC-877A-7ECF-1CB249FBE18B}"/>
              </a:ext>
            </a:extLst>
          </p:cNvPr>
          <p:cNvSpPr txBox="1"/>
          <p:nvPr/>
        </p:nvSpPr>
        <p:spPr>
          <a:xfrm>
            <a:off x="2177432" y="2735206"/>
            <a:ext cx="884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Not digitalisation (</a:t>
            </a:r>
            <a:r>
              <a:rPr lang="en-AU" sz="3600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systemic integration of ed techs)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AU" sz="3600" u="sng" dirty="0">
                <a:latin typeface="Arial" panose="020B0604020202020204" pitchFamily="34" charset="0"/>
                <a:cs typeface="Arial" panose="020B0604020202020204" pitchFamily="34" charset="0"/>
              </a:rPr>
              <a:t>sake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 of digitalisation</a:t>
            </a:r>
            <a:endParaRPr lang="en-BW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2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3E93996A-F713-BB13-46F5-756BE575C840}"/>
              </a:ext>
            </a:extLst>
          </p:cNvPr>
          <p:cNvSpPr txBox="1">
            <a:spLocks/>
          </p:cNvSpPr>
          <p:nvPr/>
        </p:nvSpPr>
        <p:spPr>
          <a:xfrm>
            <a:off x="777861" y="1850373"/>
            <a:ext cx="8017307" cy="3606799"/>
          </a:xfrm>
          <a:prstGeom prst="rect">
            <a:avLst/>
          </a:prstGeom>
          <a:solidFill>
            <a:srgbClr val="F497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i="1" dirty="0">
                <a:solidFill>
                  <a:schemeClr val="tx1"/>
                </a:solidFill>
              </a:rPr>
              <a:t>EdTech is not the big idea -  it needs to enable and support big ideas</a:t>
            </a:r>
            <a:br>
              <a:rPr lang="en-AU" sz="4000" b="0" i="1" dirty="0">
                <a:solidFill>
                  <a:schemeClr val="tx1"/>
                </a:solidFill>
              </a:rPr>
            </a:br>
            <a:br>
              <a:rPr lang="en-AU" sz="4000" b="0" dirty="0">
                <a:solidFill>
                  <a:schemeClr val="tx1"/>
                </a:solidFill>
              </a:rPr>
            </a:br>
            <a:r>
              <a:rPr lang="en-AU" sz="1600" b="0" i="1" dirty="0">
                <a:solidFill>
                  <a:schemeClr val="tx1"/>
                </a:solidFill>
              </a:rPr>
              <a:t>(Prof Mark Brown, National Institute for Digital Learning, Dublin City University, Ireland. Ed–Media Conference, 2019)</a:t>
            </a:r>
            <a:endParaRPr lang="en-A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3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F7A74B-A7E4-20C6-01FD-9EB4EFE36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03964"/>
              </p:ext>
            </p:extLst>
          </p:nvPr>
        </p:nvGraphicFramePr>
        <p:xfrm>
          <a:off x="444959" y="1447502"/>
          <a:ext cx="799288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4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i="1" dirty="0">
                          <a:solidFill>
                            <a:schemeClr val="tx1"/>
                          </a:solidFill>
                        </a:rPr>
                        <a:t>Educational technology by itself is not “education's silver bullet” but should be located within “the essentials of teaching and learning: theory, pedagogy and emergent trends in the research.”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Veletsianos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&amp; Moe, 2017)</a:t>
                      </a:r>
                    </a:p>
                  </a:txBody>
                  <a:tcPr>
                    <a:solidFill>
                      <a:srgbClr val="F497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2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668D7-024F-2BA2-630D-2BC731DA66DB}"/>
              </a:ext>
            </a:extLst>
          </p:cNvPr>
          <p:cNvSpPr/>
          <p:nvPr/>
        </p:nvSpPr>
        <p:spPr>
          <a:xfrm>
            <a:off x="4494777" y="5845685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(Horton, M. &amp; Freire, P., 1990)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1017D-B742-F276-C10E-49340C496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116632"/>
            <a:ext cx="4860031" cy="3241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008518-D41E-CD61-72B3-ED4F7549B60A}"/>
              </a:ext>
            </a:extLst>
          </p:cNvPr>
          <p:cNvSpPr/>
          <p:nvPr/>
        </p:nvSpPr>
        <p:spPr>
          <a:xfrm>
            <a:off x="174566" y="6184239"/>
            <a:ext cx="8555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https://bushwalkingvictoria.org.au/why-is-bushwalking-good-for-you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8B94D-477F-9D55-B5E5-DE01C8E40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216865"/>
            <a:ext cx="6385241" cy="35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9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4981BE-9744-AAC3-DA06-C5C5169A2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0884"/>
            <a:ext cx="3531438" cy="3460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DB41D5-89DC-F953-45F7-D56586EEC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30838"/>
            <a:ext cx="60302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4">
            <a:extLst>
              <a:ext uri="{FF2B5EF4-FFF2-40B4-BE49-F238E27FC236}">
                <a16:creationId xmlns:a16="http://schemas.microsoft.com/office/drawing/2014/main" id="{729A4C75-128C-5B77-76D3-D93721DB9468}"/>
              </a:ext>
            </a:extLst>
          </p:cNvPr>
          <p:cNvSpPr/>
          <p:nvPr/>
        </p:nvSpPr>
        <p:spPr>
          <a:xfrm rot="10800000">
            <a:off x="5341424" y="2928075"/>
            <a:ext cx="414847" cy="54570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AU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5458F8-071F-2152-D9C5-ACE108BC2801}"/>
              </a:ext>
            </a:extLst>
          </p:cNvPr>
          <p:cNvSpPr/>
          <p:nvPr/>
        </p:nvSpPr>
        <p:spPr>
          <a:xfrm>
            <a:off x="1764600" y="3628608"/>
            <a:ext cx="8064897" cy="807022"/>
          </a:xfrm>
          <a:prstGeom prst="rect">
            <a:avLst/>
          </a:prstGeom>
          <a:solidFill>
            <a:srgbClr val="F49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ea typeface="Arial Narrow" panose="020B0606020202030204" pitchFamily="34" charset="0"/>
                <a:cs typeface="Calibri" panose="020F0502020204030204" pitchFamily="34" charset="0"/>
              </a:rPr>
              <a:t>2. decide which ed techs to use and what systems need to be amended to “make” that educational future</a:t>
            </a:r>
            <a:endParaRPr lang="en-A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6C32F-1487-14FD-8493-5E11DF2285A8}"/>
              </a:ext>
            </a:extLst>
          </p:cNvPr>
          <p:cNvSpPr/>
          <p:nvPr/>
        </p:nvSpPr>
        <p:spPr>
          <a:xfrm>
            <a:off x="1764600" y="2171167"/>
            <a:ext cx="7925870" cy="658447"/>
          </a:xfrm>
          <a:prstGeom prst="rect">
            <a:avLst/>
          </a:prstGeom>
          <a:solidFill>
            <a:srgbClr val="F49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ea typeface="Arial Narrow" panose="020B0606020202030204" pitchFamily="34" charset="0"/>
                <a:cs typeface="Calibri" panose="020F0502020204030204" pitchFamily="34" charset="0"/>
              </a:rPr>
              <a:t>1.  determine what the educational future is that “you” wish to “make”</a:t>
            </a:r>
          </a:p>
        </p:txBody>
      </p:sp>
      <p:sp>
        <p:nvSpPr>
          <p:cNvPr id="5" name="Down Arrow 6">
            <a:extLst>
              <a:ext uri="{FF2B5EF4-FFF2-40B4-BE49-F238E27FC236}">
                <a16:creationId xmlns:a16="http://schemas.microsoft.com/office/drawing/2014/main" id="{B3C00C14-3C92-228E-FD73-F4C57C64A4F7}"/>
              </a:ext>
            </a:extLst>
          </p:cNvPr>
          <p:cNvSpPr/>
          <p:nvPr/>
        </p:nvSpPr>
        <p:spPr>
          <a:xfrm rot="10800000">
            <a:off x="5347793" y="4534090"/>
            <a:ext cx="414847" cy="54570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AU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D1FC6-8696-4994-C938-7AF911349851}"/>
              </a:ext>
            </a:extLst>
          </p:cNvPr>
          <p:cNvSpPr/>
          <p:nvPr/>
        </p:nvSpPr>
        <p:spPr>
          <a:xfrm>
            <a:off x="1795094" y="5408466"/>
            <a:ext cx="8064897" cy="493776"/>
          </a:xfrm>
          <a:prstGeom prst="rect">
            <a:avLst/>
          </a:prstGeom>
          <a:solidFill>
            <a:srgbClr val="F49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ea typeface="Arial Narrow" panose="020B0606020202030204" pitchFamily="34" charset="0"/>
                <a:cs typeface="Calibri" panose="020F0502020204030204" pitchFamily="34" charset="0"/>
              </a:rPr>
              <a:t>3. digitalisation</a:t>
            </a:r>
            <a:endParaRPr lang="en-A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8ED61-64DF-173D-CC50-01E37F38D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43" y="709394"/>
            <a:ext cx="1642653" cy="12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09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81000d-9bda-4b0b-b5ae-b4dc7f9925aa" xsi:nil="true"/>
    <lcf76f155ced4ddcb4097134ff3c332f xmlns="a4f479c1-1183-4e70-865f-f58bfb70db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B771BC549D244A45761CDCDAD0422" ma:contentTypeVersion="11" ma:contentTypeDescription="Create a new document." ma:contentTypeScope="" ma:versionID="2a3d04ccaa76ee70e3363f19292de683">
  <xsd:schema xmlns:xsd="http://www.w3.org/2001/XMLSchema" xmlns:xs="http://www.w3.org/2001/XMLSchema" xmlns:p="http://schemas.microsoft.com/office/2006/metadata/properties" xmlns:ns2="a4f479c1-1183-4e70-865f-f58bfb70dbc6" xmlns:ns3="2581000d-9bda-4b0b-b5ae-b4dc7f9925aa" targetNamespace="http://schemas.microsoft.com/office/2006/metadata/properties" ma:root="true" ma:fieldsID="954eb917506003a0f2432e4de4c1672d" ns2:_="" ns3:_="">
    <xsd:import namespace="a4f479c1-1183-4e70-865f-f58bfb70dbc6"/>
    <xsd:import namespace="2581000d-9bda-4b0b-b5ae-b4dc7f9925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479c1-1183-4e70-865f-f58bfb70db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f71aa4a-be28-4b70-9fa1-6af093eb9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1000d-9bda-4b0b-b5ae-b4dc7f9925a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6bb5338-ab26-4fae-b91a-828b9a41533d}" ma:internalName="TaxCatchAll" ma:showField="CatchAllData" ma:web="2581000d-9bda-4b0b-b5ae-b4dc7f992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85977-FC1F-412A-A137-F04642E8E1F8}">
  <ds:schemaRefs>
    <ds:schemaRef ds:uri="http://purl.org/dc/elements/1.1/"/>
    <ds:schemaRef ds:uri="http://schemas.microsoft.com/office/2006/metadata/properties"/>
    <ds:schemaRef ds:uri="http://www.w3.org/XML/1998/namespace"/>
    <ds:schemaRef ds:uri="4e3a7c50-9443-46fd-a3ea-f9d349524ac6"/>
    <ds:schemaRef ds:uri="http://purl.org/dc/terms/"/>
    <ds:schemaRef ds:uri="http://schemas.microsoft.com/office/2006/documentManagement/types"/>
    <ds:schemaRef ds:uri="6a1ebf0c-13ad-4f3e-baac-1f4154ec1984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903C89-778E-4A75-A950-8D6135A4D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D96E3E-A19F-49B2-8EDE-710890DAD833}"/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1155</Words>
  <Application>Microsoft Office PowerPoint</Application>
  <PresentationFormat>Widescreen</PresentationFormat>
  <Paragraphs>94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 Masire</dc:creator>
  <cp:lastModifiedBy>Philip Uys</cp:lastModifiedBy>
  <cp:revision>99</cp:revision>
  <dcterms:created xsi:type="dcterms:W3CDTF">2023-09-27T13:43:44Z</dcterms:created>
  <dcterms:modified xsi:type="dcterms:W3CDTF">2023-10-02T02:59:42Z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0x010100116B771BC549D244A45761CDCDAD0422</vt:lpwstr>
  </property>
</Properties>
</file>