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8" r:id="rId5"/>
    <p:sldId id="259" r:id="rId6"/>
    <p:sldId id="350" r:id="rId7"/>
    <p:sldId id="260" r:id="rId8"/>
    <p:sldId id="262" r:id="rId9"/>
    <p:sldId id="263" r:id="rId10"/>
    <p:sldId id="265" r:id="rId11"/>
    <p:sldId id="268" r:id="rId12"/>
    <p:sldId id="341" r:id="rId13"/>
    <p:sldId id="330" r:id="rId14"/>
    <p:sldId id="266" r:id="rId15"/>
    <p:sldId id="331" r:id="rId16"/>
    <p:sldId id="353" r:id="rId17"/>
    <p:sldId id="354" r:id="rId18"/>
    <p:sldId id="355" r:id="rId19"/>
    <p:sldId id="264" r:id="rId20"/>
    <p:sldId id="261" r:id="rId21"/>
  </p:sldIdLst>
  <p:sldSz cx="12192000" cy="6858000"/>
  <p:notesSz cx="6858000" cy="9144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77" d="100"/>
          <a:sy n="77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77FE-DA70-453D-8C70-CE39BB6A4743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F152-1321-4BDB-956B-9A6F5C2EFFA4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41830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DF61A-1BD0-8C45-83E2-3B1E2594B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1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D4DA-0078-CBAE-275F-7EF383F41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0CDC-176C-D6B4-C8F9-E0D87563F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A71E-45CA-CBE4-7C8E-D1F9DEB9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CA57-3294-34C4-75D2-56AB0B8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897-198E-90A9-82C9-996483B8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869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F5A4-DEC2-01EC-82CA-98BC0E04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F8EFF-D27A-C3A9-57A0-6BA74D8E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4717-777F-035E-D9BA-EBD6C419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7607-5FC1-568B-22D7-A23EA268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6C3F-0D6D-54E5-3425-31E6904F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5799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7C430-F7B3-5B69-9BBF-5EF45779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81C4-7DD4-2612-058D-A7DE24E7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AEAB-9A2C-C91F-C9DF-50BE9539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0656-7B2A-2FE0-EC6C-27BAB8F4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927B-5538-045B-D706-36B1214B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7807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9ED6-3D75-BA4A-956B-F8E7B3E055F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EF96-3820-3F43-9DDC-CE3998383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 with blue lines&#10;&#10;Description automatically generated">
            <a:extLst>
              <a:ext uri="{FF2B5EF4-FFF2-40B4-BE49-F238E27FC236}">
                <a16:creationId xmlns:a16="http://schemas.microsoft.com/office/drawing/2014/main" id="{2602B69B-C8E7-F03E-CD40-C792E15CB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0285-034E-C3EC-E90A-11BBE34C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F4BEC-AACA-DCF5-ADCD-B75A9B08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FEA2-7CBC-E13F-A858-F2C7D3E5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A982-BFD8-CBCF-0CB0-2835EE8C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4A05-CC84-E3E3-BF39-D228E16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6704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6A3D-49FF-1966-2C1C-67D8CB28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C983-666C-76D3-DADC-1D907E5B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BF49-DAB0-BE1E-7C05-3A7520647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D798-9CA1-CAB7-D2F6-F6A7393E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A804-B601-9F2A-6C54-9ABF7DDB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9DDA-E813-8B34-7515-EB11916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43505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60E-4B88-0441-2714-815ABBAA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05B5-853D-C060-2305-202697DC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1B3C-71E0-3D14-65EC-BEDA9A01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83E47-6985-B6CF-BE7D-5675225D0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FE2BA-EA08-4FBC-9A67-2AF73C47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096B-E414-5D2D-280A-B35FADA9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6C74-286C-42EA-AE34-F1B98869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72790-56B6-095E-D260-D5D0DD5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0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93D1-C181-E5CA-E526-AB9589D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184B-2C04-DE5E-93CE-0AA2E9BA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BF55-8F99-8A55-1FA6-37219C93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FD0C8-525A-7A25-9E16-FF2B0CDF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227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2D143-30FE-70CE-F623-E916E7ED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9864B-F373-74B4-5952-D5095B07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AB4E-19EE-37F4-CA3F-3FE83B1A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8933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E0D-C06B-8B50-EAA1-C14A2AB7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406F-C331-9511-E269-85843889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F4D1E-FED4-A833-E6A9-EEDF4B41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1E826-32ED-CA44-F437-D5F9A286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7E1F-5DFC-6DEB-A492-C71D451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3F5D-D85D-228F-2BA0-29EBBE40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533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A907-6BEF-C21F-4EFE-CE5680CB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0F394-494C-434B-F5D3-3339BD2F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F2D8-B2E6-7F0B-D7CA-3FC27029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A2E8-92E9-82F5-F26B-0D674395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6F17-B2AC-44BB-8297-41D87F9C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7EE5-3E8C-CA71-03B9-D075D3D8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489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FA5E-8514-D842-DAA2-52C53B6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5F58-9275-CE63-444A-9A8DD80C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82B6-61C0-D2DE-D595-1CDC4F15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C03D-663F-FC4A-B2AB-B9685F20CE67}" type="datetimeFigureOut">
              <a:rPr lang="en-BW" smtClean="0"/>
              <a:t>03/10/2023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83A6-3C95-DE8B-1759-00D906A8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1962-E454-2A7F-8480-C37167AD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276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lestedi@staff.bou.ac.b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unesco.org/covid19/educationrespon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.ac.b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cover with text&#10;&#10;Description automatically generated">
            <a:extLst>
              <a:ext uri="{FF2B5EF4-FFF2-40B4-BE49-F238E27FC236}">
                <a16:creationId xmlns:a16="http://schemas.microsoft.com/office/drawing/2014/main" id="{15D6C038-5E2C-C359-95D0-FFC390C8A1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088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5FA44-E2D5-6740-A12B-47BC5DA9FF0C}"/>
              </a:ext>
            </a:extLst>
          </p:cNvPr>
          <p:cNvSpPr txBox="1"/>
          <p:nvPr/>
        </p:nvSpPr>
        <p:spPr>
          <a:xfrm>
            <a:off x="1864653" y="2930683"/>
            <a:ext cx="8462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Title: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Evaluation of Moodle OER for  Junior Course Business Subjects students at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Botswana Open University’s Centre for Open Schooling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479B-3353-BEF7-6703-3BBA1CE471CF}"/>
              </a:ext>
            </a:extLst>
          </p:cNvPr>
          <p:cNvSpPr txBox="1"/>
          <p:nvPr/>
        </p:nvSpPr>
        <p:spPr>
          <a:xfrm>
            <a:off x="1601606" y="4500343"/>
            <a:ext cx="72542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 Tommie </a:t>
            </a:r>
            <a:r>
              <a:rPr lang="en-ZA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Hamaluba</a:t>
            </a:r>
            <a:r>
              <a:rPr lang="en-Z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Subject Specialist, (Business)</a:t>
            </a:r>
            <a:br>
              <a:rPr lang="en-Z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Botswana Open University</a:t>
            </a:r>
            <a:br>
              <a:rPr lang="en-ZA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ZA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amaluba@staff.bou.ac.bw</a:t>
            </a:r>
            <a:endParaRPr lang="en-B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2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735" y="1052317"/>
            <a:ext cx="10413948" cy="477726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</a:t>
            </a:r>
          </a:p>
        </p:txBody>
      </p:sp>
      <p:pic>
        <p:nvPicPr>
          <p:cNvPr id="2051" name="Chart 7">
            <a:extLst>
              <a:ext uri="{FF2B5EF4-FFF2-40B4-BE49-F238E27FC236}">
                <a16:creationId xmlns:a16="http://schemas.microsoft.com/office/drawing/2014/main" id="{4A612822-7705-866C-BD62-BDBC798AFF8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25" y="1043149"/>
            <a:ext cx="7033564" cy="52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>
            <a:extLst>
              <a:ext uri="{FF2B5EF4-FFF2-40B4-BE49-F238E27FC236}">
                <a16:creationId xmlns:a16="http://schemas.microsoft.com/office/drawing/2014/main" id="{24801C5A-C436-A9BF-B319-4463054A61B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62" y="725214"/>
            <a:ext cx="8248570" cy="58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FAA77-7ED4-A0C7-CDF8-BD6F8730CF36}"/>
              </a:ext>
            </a:extLst>
          </p:cNvPr>
          <p:cNvSpPr txBox="1"/>
          <p:nvPr/>
        </p:nvSpPr>
        <p:spPr>
          <a:xfrm>
            <a:off x="103069" y="67583"/>
            <a:ext cx="6093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endParaRPr lang="en-B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8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9881" y="1161103"/>
            <a:ext cx="8946801" cy="5418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4</a:t>
            </a:r>
          </a:p>
        </p:txBody>
      </p:sp>
      <p:pic>
        <p:nvPicPr>
          <p:cNvPr id="4098" name="Chart 1">
            <a:extLst>
              <a:ext uri="{FF2B5EF4-FFF2-40B4-BE49-F238E27FC236}">
                <a16:creationId xmlns:a16="http://schemas.microsoft.com/office/drawing/2014/main" id="{123EC2EA-2349-8270-378F-461C167CCD8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8" y="1697692"/>
            <a:ext cx="6400800" cy="44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394" y="1079865"/>
            <a:ext cx="8946801" cy="5418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5</a:t>
            </a:r>
          </a:p>
        </p:txBody>
      </p:sp>
      <p:pic>
        <p:nvPicPr>
          <p:cNvPr id="5122" name="Chart 14">
            <a:extLst>
              <a:ext uri="{FF2B5EF4-FFF2-40B4-BE49-F238E27FC236}">
                <a16:creationId xmlns:a16="http://schemas.microsoft.com/office/drawing/2014/main" id="{C32D354B-EF33-41B9-FDBA-A49B6EE151C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9" y="1708825"/>
            <a:ext cx="6658910" cy="44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79865"/>
            <a:ext cx="10473195" cy="5418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</a:t>
            </a:r>
          </a:p>
        </p:txBody>
      </p:sp>
      <p:pic>
        <p:nvPicPr>
          <p:cNvPr id="6146" name="Chart 1">
            <a:extLst>
              <a:ext uri="{FF2B5EF4-FFF2-40B4-BE49-F238E27FC236}">
                <a16:creationId xmlns:a16="http://schemas.microsoft.com/office/drawing/2014/main" id="{447DB44B-4376-EEEC-9840-57FAB802ADF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21" y="1043149"/>
            <a:ext cx="7026826" cy="50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82" y="1079865"/>
            <a:ext cx="10385513" cy="5418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7</a:t>
            </a:r>
          </a:p>
        </p:txBody>
      </p:sp>
      <p:pic>
        <p:nvPicPr>
          <p:cNvPr id="7170" name="Chart 1">
            <a:extLst>
              <a:ext uri="{FF2B5EF4-FFF2-40B4-BE49-F238E27FC236}">
                <a16:creationId xmlns:a16="http://schemas.microsoft.com/office/drawing/2014/main" id="{9EDBEDA6-24DE-F2F4-DD2B-794EAD3D62E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5" y="1043150"/>
            <a:ext cx="5885781" cy="51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D46E3-9125-38B4-B857-0BB391B3FC38}"/>
              </a:ext>
            </a:extLst>
          </p:cNvPr>
          <p:cNvSpPr txBox="1"/>
          <p:nvPr/>
        </p:nvSpPr>
        <p:spPr>
          <a:xfrm>
            <a:off x="0" y="1102290"/>
            <a:ext cx="1182457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Pedagogical Alignmen</a:t>
            </a:r>
            <a:r>
              <a:rPr lang="en-GB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User-Centric Design</a:t>
            </a:r>
            <a:endParaRPr lang="en-GB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Diverse Learning Pathways</a:t>
            </a:r>
            <a:endParaRPr lang="en-GB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Formative Assessment Integration</a:t>
            </a:r>
            <a:endParaRPr lang="en-GB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 Monitoring and Feedback Loop</a:t>
            </a:r>
            <a:endParaRPr lang="x-none" sz="1800" kern="1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9D830-5419-06A2-CE23-38A68A6F90AA}"/>
              </a:ext>
            </a:extLst>
          </p:cNvPr>
          <p:cNvSpPr txBox="1"/>
          <p:nvPr/>
        </p:nvSpPr>
        <p:spPr>
          <a:xfrm>
            <a:off x="125259" y="516791"/>
            <a:ext cx="6097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RECOMMENDATIONS</a:t>
            </a:r>
            <a:endParaRPr lang="en-BW" sz="3200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0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A3B29D-78AB-5F58-2EF9-BBC62ED4CF14}"/>
              </a:ext>
            </a:extLst>
          </p:cNvPr>
          <p:cNvSpPr txBox="1"/>
          <p:nvPr/>
        </p:nvSpPr>
        <p:spPr>
          <a:xfrm>
            <a:off x="275573" y="643168"/>
            <a:ext cx="1091017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200" b="1" kern="1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References</a:t>
            </a:r>
            <a:endParaRPr lang="x-none" sz="3200" b="1" kern="1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en-US" sz="2400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Hamaluba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T. (2022). An assessment of computer and ICT skills at Botswana Open University:</a:t>
            </a:r>
            <a:r>
              <a:rPr lang="en-GB" sz="24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Implications of ICT in business subjects. Journal of Learning for Development, 9 (1), 104-116.</a:t>
            </a:r>
            <a:endParaRPr lang="x-none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indent="0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x-none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en-US" sz="24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Krull, G., &amp; De Klerk, D. (2021). Online teaching and learning is not just for pandemics, and it can help  solve old problems. </a:t>
            </a:r>
            <a:r>
              <a:rPr lang="en-US" sz="2400" i="1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Conversation. https://theconversation.  com/online-teaching-and-learning-is-not-just-for-pandemics-and-it-can-help-solve-old-problems-169650</a:t>
            </a:r>
            <a:r>
              <a:rPr lang="en-US" sz="24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kern="1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37185" algn="l"/>
              </a:tabLs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UNESCO (2020), 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COVID-19 Educational Disruption and Response. </a:t>
            </a:r>
            <a:endParaRPr lang="x-none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indent="0">
              <a:buNone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https://en.unesco.org/covid19/educationresponse/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>
              <a:buNone/>
            </a:pPr>
            <a:endParaRPr lang="x-none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https://teachertaskforce.org/blog/teachers-innovating-education-transformation</a:t>
            </a:r>
            <a:endParaRPr lang="x-none" sz="24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74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13660-F70C-A27E-F5F6-01490D6B5B56}"/>
              </a:ext>
            </a:extLst>
          </p:cNvPr>
          <p:cNvSpPr txBox="1"/>
          <p:nvPr/>
        </p:nvSpPr>
        <p:spPr>
          <a:xfrm>
            <a:off x="308975" y="2252204"/>
            <a:ext cx="115740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BOU was established in December 2017.</a:t>
            </a:r>
          </a:p>
          <a:p>
            <a:pPr lvl="0" algn="just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Re-designation of the Botswana College of Open and Distance Learning (BOCODOL).</a:t>
            </a:r>
          </a:p>
          <a:p>
            <a:pPr lvl="0" algn="just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public University – providing education by Open and Distance Learning.</a:t>
            </a:r>
          </a:p>
          <a:p>
            <a:pPr lvl="0" algn="just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BOU’s value proposition: </a:t>
            </a:r>
            <a:r>
              <a:rPr lang="en-ZA" sz="3200" dirty="0">
                <a:solidFill>
                  <a:srgbClr val="9411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accessibility, </a:t>
            </a:r>
            <a:r>
              <a:rPr lang="en-ZA" sz="3200" dirty="0">
                <a:solidFill>
                  <a:srgbClr val="384C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affordability, </a:t>
            </a:r>
            <a:r>
              <a:rPr lang="en-ZA" sz="3200" dirty="0">
                <a:solidFill>
                  <a:srgbClr val="C91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flexibility, </a:t>
            </a:r>
            <a:r>
              <a:rPr lang="en-ZA" sz="32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equity,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quality, </a:t>
            </a:r>
            <a:r>
              <a:rPr lang="en-ZA" sz="3200" dirty="0">
                <a:solidFill>
                  <a:srgbClr val="ED963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inclusivity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ZA" sz="32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 flagship 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amongst others.</a:t>
            </a:r>
          </a:p>
          <a:p>
            <a:pPr lvl="0" algn="just" defTabSz="914400" eaLnBrk="0" fontAlgn="base" hangingPunct="0">
              <a:spcAft>
                <a:spcPct val="0"/>
              </a:spcAft>
            </a:pPr>
            <a:endParaRPr lang="en-ZA" sz="32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Aft>
                <a:spcPct val="0"/>
              </a:spcAft>
            </a:pP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Source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www.bou.ac.bw</a:t>
            </a: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21DD5-5820-8B6D-560C-F8C15B02E336}"/>
              </a:ext>
            </a:extLst>
          </p:cNvPr>
          <p:cNvSpPr txBox="1"/>
          <p:nvPr/>
        </p:nvSpPr>
        <p:spPr>
          <a:xfrm>
            <a:off x="526093" y="937147"/>
            <a:ext cx="6851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Comprehending Botswana Open University</a:t>
            </a:r>
            <a:endParaRPr lang="en-BW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 regional ma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6390" b="36834"/>
          <a:stretch/>
        </p:blipFill>
        <p:spPr>
          <a:xfrm>
            <a:off x="2071758" y="224787"/>
            <a:ext cx="7776864" cy="71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5DF47-04FC-62AA-4C2E-9168C4BB1A27}"/>
              </a:ext>
            </a:extLst>
          </p:cNvPr>
          <p:cNvSpPr txBox="1"/>
          <p:nvPr/>
        </p:nvSpPr>
        <p:spPr>
          <a:xfrm>
            <a:off x="540706" y="2513555"/>
            <a:ext cx="111105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College of Open Schooling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Subject Specialists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Focus on Open and Distance Education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Moodle Portal for Business Subjects</a:t>
            </a:r>
          </a:p>
          <a:p>
            <a:pPr lvl="1"/>
            <a:endParaRPr lang="en-US" sz="4000" dirty="0"/>
          </a:p>
          <a:p>
            <a:pPr lvl="1"/>
            <a:r>
              <a:rPr lang="en-US" sz="3600" dirty="0"/>
              <a:t>http://openschooling.bou.ac.bw/moodle/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F14B-38D2-351B-9FF1-8447E257DDC8}"/>
              </a:ext>
            </a:extLst>
          </p:cNvPr>
          <p:cNvSpPr txBox="1"/>
          <p:nvPr/>
        </p:nvSpPr>
        <p:spPr>
          <a:xfrm>
            <a:off x="663879" y="926926"/>
            <a:ext cx="5962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 </a:t>
            </a:r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21614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60DF-487F-7F7E-5155-AB43B3852ADB}"/>
              </a:ext>
            </a:extLst>
          </p:cNvPr>
          <p:cNvSpPr txBox="1"/>
          <p:nvPr/>
        </p:nvSpPr>
        <p:spPr>
          <a:xfrm>
            <a:off x="350729" y="2554968"/>
            <a:ext cx="115615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ignificance of Open Educational Resources (OER) in enhancing </a:t>
            </a:r>
            <a:r>
              <a:rPr lang="en-GB" sz="3200" b="0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0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educational materials.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sz="3200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9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1" i="0" dirty="0">
                <a:solidFill>
                  <a:srgbClr val="C9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r>
              <a:rPr lang="en-GB" sz="3200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technology in education and the role of </a:t>
            </a:r>
            <a:r>
              <a:rPr lang="en-GB" sz="3200" b="1" i="0" dirty="0">
                <a:solidFill>
                  <a:srgbClr val="C9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Management Systems (LMS)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 Moodle.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27B3B-C8E5-D613-4D1D-FBA492F19E7A}"/>
              </a:ext>
            </a:extLst>
          </p:cNvPr>
          <p:cNvSpPr txBox="1"/>
          <p:nvPr/>
        </p:nvSpPr>
        <p:spPr>
          <a:xfrm>
            <a:off x="554275" y="1256044"/>
            <a:ext cx="6093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Background</a:t>
            </a:r>
            <a:b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BW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E0151-424B-B3F1-EE3E-7B51F2ABA508}"/>
              </a:ext>
            </a:extLst>
          </p:cNvPr>
          <p:cNvSpPr txBox="1"/>
          <p:nvPr/>
        </p:nvSpPr>
        <p:spPr>
          <a:xfrm>
            <a:off x="342378" y="1926528"/>
            <a:ext cx="118746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sz="3200" b="0" i="0" dirty="0">
                <a:solidFill>
                  <a:srgbClr val="37415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primary objective of the study: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evaluate the </a:t>
            </a:r>
            <a:r>
              <a:rPr lang="en-GB" sz="3200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200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 of Moodle-based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 Educational Resources for Junior Course Business Subjects Students at BOUCOS.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3200" b="1" dirty="0">
                <a:solidFill>
                  <a:srgbClr val="C9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Importance: </a:t>
            </a: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elevance of the study in improving the quality of education for junior-level business subjects' students,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potential benefits of using Moodle OER;  </a:t>
            </a:r>
            <a:r>
              <a:rPr lang="en-GB" sz="3200" b="1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 engagement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b="1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self-directed learning,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learning outcomes.</a:t>
            </a:r>
            <a:endParaRPr lang="en-ZA" sz="3200" dirty="0">
              <a:solidFill>
                <a:srgbClr val="941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5B9B0-BDB6-4CC0-1DB1-45AFF06AFE06}"/>
              </a:ext>
            </a:extLst>
          </p:cNvPr>
          <p:cNvSpPr txBox="1"/>
          <p:nvPr/>
        </p:nvSpPr>
        <p:spPr>
          <a:xfrm>
            <a:off x="926926" y="792363"/>
            <a:ext cx="6676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Objective</a:t>
            </a:r>
            <a:endParaRPr lang="en-BW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1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70E3E-AA3B-3DE7-7A48-2AC47430BEE0}"/>
              </a:ext>
            </a:extLst>
          </p:cNvPr>
          <p:cNvSpPr txBox="1"/>
          <p:nvPr/>
        </p:nvSpPr>
        <p:spPr>
          <a:xfrm>
            <a:off x="555321" y="1692098"/>
            <a:ext cx="11636679" cy="387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tudy employed a mixed-methods approach.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urveys, interviews, and data analysis, to gather comprehensive insights.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BOU students and 30 from conventional school; 10 tutors</a:t>
            </a:r>
            <a:r>
              <a:rPr lang="en-GB" sz="1800" dirty="0">
                <a:solidFill>
                  <a:srgbClr val="374151"/>
                </a:solidFill>
                <a:latin typeface="Söhne"/>
              </a:rPr>
              <a:t>.</a:t>
            </a:r>
            <a:endParaRPr lang="en-ZA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90486-F8AA-532B-7AB7-A864852278B4}"/>
              </a:ext>
            </a:extLst>
          </p:cNvPr>
          <p:cNvSpPr txBox="1"/>
          <p:nvPr/>
        </p:nvSpPr>
        <p:spPr>
          <a:xfrm>
            <a:off x="1982243" y="466687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Methodology</a:t>
            </a:r>
            <a:endParaRPr lang="en-BW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0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80185-DC1C-ECDC-7040-EEC53E57FC93}"/>
              </a:ext>
            </a:extLst>
          </p:cNvPr>
          <p:cNvSpPr txBox="1"/>
          <p:nvPr/>
        </p:nvSpPr>
        <p:spPr>
          <a:xfrm>
            <a:off x="338203" y="2693467"/>
            <a:ext cx="114863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otential improvements in student performance,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engagement levels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perceptions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Moodle OER.</a:t>
            </a:r>
          </a:p>
          <a:p>
            <a:pPr marL="0" indent="0" algn="l">
              <a:buNone/>
            </a:pPr>
            <a:endParaRPr lang="en-GB" sz="3200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3200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potential for informing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0" i="0" dirty="0">
                <a:solidFill>
                  <a:srgbClr val="9411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 learning strategies.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00097-64CC-C604-928B-183F3E4408E6}"/>
              </a:ext>
            </a:extLst>
          </p:cNvPr>
          <p:cNvSpPr txBox="1"/>
          <p:nvPr/>
        </p:nvSpPr>
        <p:spPr>
          <a:xfrm>
            <a:off x="2207712" y="1293405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Outcomes</a:t>
            </a:r>
            <a:endParaRPr lang="en-BW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1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A53702-FD31-B84A-873E-F0ECCF34DEE8}"/>
              </a:ext>
            </a:extLst>
          </p:cNvPr>
          <p:cNvGrpSpPr/>
          <p:nvPr/>
        </p:nvGrpSpPr>
        <p:grpSpPr>
          <a:xfrm>
            <a:off x="1524000" y="1"/>
            <a:ext cx="7223760" cy="1071039"/>
            <a:chOff x="0" y="0"/>
            <a:chExt cx="7223760" cy="123298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3198F6-1DEB-3141-980B-B0AB65001F83}"/>
                </a:ext>
              </a:extLst>
            </p:cNvPr>
            <p:cNvGrpSpPr/>
            <p:nvPr/>
          </p:nvGrpSpPr>
          <p:grpSpPr>
            <a:xfrm>
              <a:off x="0" y="0"/>
              <a:ext cx="7223760" cy="1232989"/>
              <a:chOff x="0" y="0"/>
              <a:chExt cx="7223760" cy="1232989"/>
            </a:xfrm>
          </p:grpSpPr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08C55953-2A99-7E4B-B091-AC9A2F5FC34C}"/>
                  </a:ext>
                </a:extLst>
              </p:cNvPr>
              <p:cNvSpPr/>
              <p:nvPr/>
            </p:nvSpPr>
            <p:spPr>
              <a:xfrm>
                <a:off x="0" y="1"/>
                <a:ext cx="7223760" cy="1212670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01472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12670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482080" y="1224945"/>
                      <a:pt x="6014720" y="121257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9634"/>
                  </a:gs>
                  <a:gs pos="100000">
                    <a:srgbClr val="ED963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B9CAF2FE-A362-4F42-9E63-CE8F22975D91}"/>
                  </a:ext>
                </a:extLst>
              </p:cNvPr>
              <p:cNvSpPr/>
              <p:nvPr/>
            </p:nvSpPr>
            <p:spPr>
              <a:xfrm>
                <a:off x="5588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A5893A51-D430-594B-8837-C9AAA04F01AC}"/>
                  </a:ext>
                </a:extLst>
              </p:cNvPr>
              <p:cNvSpPr/>
              <p:nvPr/>
            </p:nvSpPr>
            <p:spPr>
              <a:xfrm>
                <a:off x="0" y="0"/>
                <a:ext cx="6837680" cy="1232989"/>
              </a:xfrm>
              <a:custGeom>
                <a:avLst/>
                <a:gdLst>
                  <a:gd name="connsiteX0" fmla="*/ 0 w 6553200"/>
                  <a:gd name="connsiteY0" fmla="*/ 0 h 1212577"/>
                  <a:gd name="connsiteX1" fmla="*/ 6553200 w 6553200"/>
                  <a:gd name="connsiteY1" fmla="*/ 0 h 1212577"/>
                  <a:gd name="connsiteX2" fmla="*/ 6553200 w 6553200"/>
                  <a:gd name="connsiteY2" fmla="*/ 1212577 h 1212577"/>
                  <a:gd name="connsiteX3" fmla="*/ 0 w 6553200"/>
                  <a:gd name="connsiteY3" fmla="*/ 1212577 h 1212577"/>
                  <a:gd name="connsiteX4" fmla="*/ 0 w 655320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577"/>
                  <a:gd name="connsiteX1" fmla="*/ 7223760 w 7223760"/>
                  <a:gd name="connsiteY1" fmla="*/ 0 h 1212577"/>
                  <a:gd name="connsiteX2" fmla="*/ 6553200 w 7223760"/>
                  <a:gd name="connsiteY2" fmla="*/ 1212577 h 1212577"/>
                  <a:gd name="connsiteX3" fmla="*/ 0 w 7223760"/>
                  <a:gd name="connsiteY3" fmla="*/ 1212577 h 1212577"/>
                  <a:gd name="connsiteX4" fmla="*/ 0 w 7223760"/>
                  <a:gd name="connsiteY4" fmla="*/ 0 h 1212577"/>
                  <a:gd name="connsiteX0" fmla="*/ 0 w 7223760"/>
                  <a:gd name="connsiteY0" fmla="*/ 0 h 1212670"/>
                  <a:gd name="connsiteX1" fmla="*/ 7223760 w 7223760"/>
                  <a:gd name="connsiteY1" fmla="*/ 0 h 1212670"/>
                  <a:gd name="connsiteX2" fmla="*/ 6553200 w 7223760"/>
                  <a:gd name="connsiteY2" fmla="*/ 1212577 h 1212670"/>
                  <a:gd name="connsiteX3" fmla="*/ 0 w 7223760"/>
                  <a:gd name="connsiteY3" fmla="*/ 1212577 h 1212670"/>
                  <a:gd name="connsiteX4" fmla="*/ 0 w 7223760"/>
                  <a:gd name="connsiteY4" fmla="*/ 0 h 1212670"/>
                  <a:gd name="connsiteX0" fmla="*/ 0 w 7223760"/>
                  <a:gd name="connsiteY0" fmla="*/ 0 h 1232989"/>
                  <a:gd name="connsiteX1" fmla="*/ 7223760 w 7223760"/>
                  <a:gd name="connsiteY1" fmla="*/ 0 h 1232989"/>
                  <a:gd name="connsiteX2" fmla="*/ 6197600 w 7223760"/>
                  <a:gd name="connsiteY2" fmla="*/ 1232897 h 1232989"/>
                  <a:gd name="connsiteX3" fmla="*/ 0 w 7223760"/>
                  <a:gd name="connsiteY3" fmla="*/ 1212577 h 1232989"/>
                  <a:gd name="connsiteX4" fmla="*/ 0 w 7223760"/>
                  <a:gd name="connsiteY4" fmla="*/ 0 h 1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0" h="1232989">
                    <a:moveTo>
                      <a:pt x="0" y="0"/>
                    </a:moveTo>
                    <a:lnTo>
                      <a:pt x="7223760" y="0"/>
                    </a:lnTo>
                    <a:cubicBezTo>
                      <a:pt x="6858000" y="7952"/>
                      <a:pt x="6664960" y="1245265"/>
                      <a:pt x="6197600" y="1232897"/>
                    </a:cubicBezTo>
                    <a:lnTo>
                      <a:pt x="0" y="12125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384C9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6F5C049-04F0-2449-8198-D5079EDD30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00881"/>
              <a:ext cx="57099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ED9634"/>
                  </a:gs>
                  <a:gs pos="100000">
                    <a:srgbClr val="384C92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1229" y="1612865"/>
            <a:ext cx="77270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505EEF2-C846-A740-BEE2-43356E9733DC}"/>
              </a:ext>
            </a:extLst>
          </p:cNvPr>
          <p:cNvGrpSpPr/>
          <p:nvPr/>
        </p:nvGrpSpPr>
        <p:grpSpPr>
          <a:xfrm>
            <a:off x="1524001" y="6182595"/>
            <a:ext cx="9146393" cy="757701"/>
            <a:chOff x="0" y="6182594"/>
            <a:chExt cx="9146393" cy="75770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0FBFCE-C1D5-C249-876B-FE07A1E9E2EA}"/>
                </a:ext>
              </a:extLst>
            </p:cNvPr>
            <p:cNvSpPr/>
            <p:nvPr/>
          </p:nvSpPr>
          <p:spPr>
            <a:xfrm>
              <a:off x="2393" y="6559550"/>
              <a:ext cx="9144000" cy="380745"/>
            </a:xfrm>
            <a:prstGeom prst="rect">
              <a:avLst/>
            </a:prstGeom>
            <a:gradFill>
              <a:gsLst>
                <a:gs pos="0">
                  <a:srgbClr val="3C66B0"/>
                </a:gs>
                <a:gs pos="43000">
                  <a:srgbClr val="384C9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BB5CE-0E4C-F745-88A0-03E2425082EF}"/>
                </a:ext>
              </a:extLst>
            </p:cNvPr>
            <p:cNvSpPr/>
            <p:nvPr/>
          </p:nvSpPr>
          <p:spPr>
            <a:xfrm>
              <a:off x="0" y="6402650"/>
              <a:ext cx="9146393" cy="151002"/>
            </a:xfrm>
            <a:prstGeom prst="rect">
              <a:avLst/>
            </a:prstGeom>
            <a:solidFill>
              <a:srgbClr val="ED96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303505B-453F-AD4D-BF61-215F8256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359" y="6182594"/>
              <a:ext cx="1169323" cy="138307"/>
            </a:xfrm>
            <a:prstGeom prst="rect">
              <a:avLst/>
            </a:prstGeom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1F268-1896-1F45-82CD-C493A8A3F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88" y="90064"/>
            <a:ext cx="1053388" cy="1053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9881" y="945074"/>
            <a:ext cx="8946801" cy="740204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Figure 1</a:t>
            </a:r>
            <a:br>
              <a:rPr lang="en-GB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9880" y="1630515"/>
            <a:ext cx="9088120" cy="48814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1026" name="Chart 1">
            <a:extLst>
              <a:ext uri="{FF2B5EF4-FFF2-40B4-BE49-F238E27FC236}">
                <a16:creationId xmlns:a16="http://schemas.microsoft.com/office/drawing/2014/main" id="{97F7C54E-32D0-7D81-3D3F-C0220EA160E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1" y="1630515"/>
            <a:ext cx="7727059" cy="44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922445"/>
      </p:ext>
    </p:extLst>
  </p:cSld>
  <p:clrMapOvr>
    <a:masterClrMapping/>
  </p:clrMapOvr>
  <p:transition spd="slow">
    <p:fade/>
    <p:sndAc>
      <p:stSnd>
        <p:snd r:embed="rId2" name="push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B771BC549D244A45761CDCDAD0422" ma:contentTypeVersion="11" ma:contentTypeDescription="Create a new document." ma:contentTypeScope="" ma:versionID="2a3d04ccaa76ee70e3363f19292de683">
  <xsd:schema xmlns:xsd="http://www.w3.org/2001/XMLSchema" xmlns:xs="http://www.w3.org/2001/XMLSchema" xmlns:p="http://schemas.microsoft.com/office/2006/metadata/properties" xmlns:ns2="a4f479c1-1183-4e70-865f-f58bfb70dbc6" xmlns:ns3="2581000d-9bda-4b0b-b5ae-b4dc7f9925aa" targetNamespace="http://schemas.microsoft.com/office/2006/metadata/properties" ma:root="true" ma:fieldsID="954eb917506003a0f2432e4de4c1672d" ns2:_="" ns3:_="">
    <xsd:import namespace="a4f479c1-1183-4e70-865f-f58bfb70dbc6"/>
    <xsd:import namespace="2581000d-9bda-4b0b-b5ae-b4dc7f992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479c1-1183-4e70-865f-f58bfb70d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71aa4a-be28-4b70-9fa1-6af093eb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1000d-9bda-4b0b-b5ae-b4dc7f9925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bb5338-ab26-4fae-b91a-828b9a41533d}" ma:internalName="TaxCatchAll" ma:showField="CatchAllData" ma:web="2581000d-9bda-4b0b-b5ae-b4dc7f992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81000d-9bda-4b0b-b5ae-b4dc7f9925aa" xsi:nil="true"/>
    <lcf76f155ced4ddcb4097134ff3c332f xmlns="a4f479c1-1183-4e70-865f-f58bfb70db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03C89-778E-4A75-A950-8D6135A4D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848D5-AAA7-4E91-9692-D9530A239DE8}"/>
</file>

<file path=customXml/itemProps3.xml><?xml version="1.0" encoding="utf-8"?>
<ds:datastoreItem xmlns:ds="http://schemas.openxmlformats.org/officeDocument/2006/customXml" ds:itemID="{9D485977-FC1F-412A-A137-F04642E8E1F8}">
  <ds:schemaRefs>
    <ds:schemaRef ds:uri="http://purl.org/dc/elements/1.1/"/>
    <ds:schemaRef ds:uri="http://schemas.microsoft.com/office/2006/metadata/properties"/>
    <ds:schemaRef ds:uri="http://www.w3.org/XML/1998/namespace"/>
    <ds:schemaRef ds:uri="4e3a7c50-9443-46fd-a3ea-f9d349524ac6"/>
    <ds:schemaRef ds:uri="http://purl.org/dc/terms/"/>
    <ds:schemaRef ds:uri="http://schemas.microsoft.com/office/2006/documentManagement/types"/>
    <ds:schemaRef ds:uri="6a1ebf0c-13ad-4f3e-baac-1f4154ec198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458</Words>
  <Application>Microsoft Office PowerPoint</Application>
  <PresentationFormat>Widescreen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RESULTS: Figure 1 </vt:lpstr>
      <vt:lpstr>Figure 2</vt:lpstr>
      <vt:lpstr>PowerPoint Presentation</vt:lpstr>
      <vt:lpstr>Figure 4</vt:lpstr>
      <vt:lpstr>Figure 5</vt:lpstr>
      <vt:lpstr>Figure 6</vt:lpstr>
      <vt:lpstr>Figure 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 Masire</dc:creator>
  <cp:lastModifiedBy>Tommie Hamaluba</cp:lastModifiedBy>
  <cp:revision>4</cp:revision>
  <dcterms:created xsi:type="dcterms:W3CDTF">2023-09-27T13:43:44Z</dcterms:created>
  <dcterms:modified xsi:type="dcterms:W3CDTF">2023-10-03T13:30:17Z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0x010100116B771BC549D244A45761CDCDAD0422</vt:lpwstr>
  </property>
</Properties>
</file>