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8" r:id="rId5"/>
    <p:sldId id="259" r:id="rId6"/>
    <p:sldId id="329" r:id="rId7"/>
    <p:sldId id="262" r:id="rId8"/>
    <p:sldId id="267" r:id="rId9"/>
    <p:sldId id="328" r:id="rId10"/>
    <p:sldId id="327" r:id="rId11"/>
    <p:sldId id="321" r:id="rId12"/>
    <p:sldId id="322" r:id="rId13"/>
    <p:sldId id="325" r:id="rId14"/>
    <p:sldId id="323" r:id="rId15"/>
    <p:sldId id="326" r:id="rId16"/>
    <p:sldId id="269" r:id="rId17"/>
    <p:sldId id="330" r:id="rId18"/>
    <p:sldId id="331" r:id="rId19"/>
  </p:sldIdLst>
  <p:sldSz cx="12192000" cy="6858000"/>
  <p:notesSz cx="6858000" cy="9144000"/>
  <p:defaultTextStyle>
    <a:defPPr>
      <a:defRPr lang="en-B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79" d="100"/>
          <a:sy n="79" d="100"/>
        </p:scale>
        <p:origin x="7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6D4DA-0078-CBAE-275F-7EF383F41C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W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B80CDC-176C-D6B4-C8F9-E0D87563F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AA71E-45CA-CBE4-7C8E-D1F9DEB98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9C03D-663F-FC4A-B2AB-B9685F20CE67}" type="datetimeFigureOut">
              <a:rPr lang="en-BW" smtClean="0"/>
              <a:t>10/04/2023</a:t>
            </a:fld>
            <a:endParaRPr lang="en-B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40CA57-3294-34C4-75D2-56AB0B88D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CB897-198E-90A9-82C9-996483B88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D271-583C-9240-B493-0E2121C57350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3186972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0F5A4-DEC2-01EC-82CA-98BC0E046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W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BF8EFF-D27A-C3A9-57A0-6BA74D8E2E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14717-777F-035E-D9BA-EBD6C419C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9C03D-663F-FC4A-B2AB-B9685F20CE67}" type="datetimeFigureOut">
              <a:rPr lang="en-BW" smtClean="0"/>
              <a:t>10/04/2023</a:t>
            </a:fld>
            <a:endParaRPr lang="en-B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67607-5FC1-568B-22D7-A23EA2684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26C3F-0D6D-54E5-3425-31E6904F0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D271-583C-9240-B493-0E2121C57350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579928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07C430-F7B3-5B69-9BBF-5EF4577970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W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DD81C4-7DD4-2612-058D-A7DE24E791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17AEAB-9A2C-C91F-C9DF-50BE9539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9C03D-663F-FC4A-B2AB-B9685F20CE67}" type="datetimeFigureOut">
              <a:rPr lang="en-BW" smtClean="0"/>
              <a:t>10/04/2023</a:t>
            </a:fld>
            <a:endParaRPr lang="en-B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B0656-7B2A-2FE0-EC6C-27BAB8F4B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F927B-5538-045B-D706-36B1214B7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D271-583C-9240-B493-0E2121C57350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3178074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1D737-CE4E-4501-97F3-43B5A4369C2E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193A-05DC-4983-AACF-48613B4333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985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white and blue background with blue lines&#10;&#10;Description automatically generated">
            <a:extLst>
              <a:ext uri="{FF2B5EF4-FFF2-40B4-BE49-F238E27FC236}">
                <a16:creationId xmlns:a16="http://schemas.microsoft.com/office/drawing/2014/main" id="{2602B69B-C8E7-F03E-CD40-C792E15CBF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826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00285-034E-C3EC-E90A-11BBE34C9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W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F4BEC-AACA-DCF5-ADCD-B75A9B081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3FFEA2-7CBC-E13F-A858-F2C7D3E5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9C03D-663F-FC4A-B2AB-B9685F20CE67}" type="datetimeFigureOut">
              <a:rPr lang="en-BW" smtClean="0"/>
              <a:t>10/04/2023</a:t>
            </a:fld>
            <a:endParaRPr lang="en-B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EA982-BFD8-CBCF-0CB0-2835EE8CB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14A05-CC84-E3E3-BF39-D228E16A8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D271-583C-9240-B493-0E2121C57350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2670403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96A3D-49FF-1966-2C1C-67D8CB28C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W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9C983-666C-76D3-DADC-1D907E5B90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W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47BF49-DAB0-BE1E-7C05-3A7520647C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W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F4D798-9CA1-CAB7-D2F6-F6A7393E1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9C03D-663F-FC4A-B2AB-B9685F20CE67}" type="datetimeFigureOut">
              <a:rPr lang="en-BW" smtClean="0"/>
              <a:t>10/04/2023</a:t>
            </a:fld>
            <a:endParaRPr lang="en-B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6A804-B601-9F2A-6C54-9ABF7DDBE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329DDA-E813-8B34-7515-EB119161A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D271-583C-9240-B493-0E2121C57350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3435053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3360E-4B88-0441-2714-815ABBAA5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W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F805B5-853D-C060-2305-202697DC6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3D1B3C-71E0-3D14-65EC-BEDA9A010F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W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783E47-6985-B6CF-BE7D-5675225D07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3FE2BA-EA08-4FBC-9A67-2AF73C4755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W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49096B-E414-5D2D-280A-B35FADA90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9C03D-663F-FC4A-B2AB-B9685F20CE67}" type="datetimeFigureOut">
              <a:rPr lang="en-BW" smtClean="0"/>
              <a:t>10/04/2023</a:t>
            </a:fld>
            <a:endParaRPr lang="en-BW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036C74-286C-42EA-AE34-F1B98869D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W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A72790-56B6-095E-D260-D5D0DD5C7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D271-583C-9240-B493-0E2121C57350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312095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693D1-C181-E5CA-E526-AB9589D83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W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D8184B-2C04-DE5E-93CE-0AA2E9BA4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9C03D-663F-FC4A-B2AB-B9685F20CE67}" type="datetimeFigureOut">
              <a:rPr lang="en-BW" smtClean="0"/>
              <a:t>10/04/2023</a:t>
            </a:fld>
            <a:endParaRPr lang="en-BW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21BF55-8F99-8A55-1FA6-37219C93C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W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4FD0C8-525A-7A25-9E16-FF2B0CDF0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D271-583C-9240-B493-0E2121C57350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2222750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72D143-30FE-70CE-F623-E916E7EDF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9C03D-663F-FC4A-B2AB-B9685F20CE67}" type="datetimeFigureOut">
              <a:rPr lang="en-BW" smtClean="0"/>
              <a:t>10/04/2023</a:t>
            </a:fld>
            <a:endParaRPr lang="en-BW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E9864B-F373-74B4-5952-D5095B07C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W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24AB4E-19EE-37F4-CA3F-3FE83B1AC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D271-583C-9240-B493-0E2121C57350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3893324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A2E0D-C06B-8B50-EAA1-C14A2AB74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W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8406F-C331-9511-E269-858438892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W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EF4D1E-FED4-A833-E6A9-EEDF4B415D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21E826-32ED-CA44-F437-D5F9A2861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9C03D-663F-FC4A-B2AB-B9685F20CE67}" type="datetimeFigureOut">
              <a:rPr lang="en-BW" smtClean="0"/>
              <a:t>10/04/2023</a:t>
            </a:fld>
            <a:endParaRPr lang="en-B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617E1F-5DFC-6DEB-A492-C71D4512C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FD3F5D-D85D-228F-2BA0-29EBBE40B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D271-583C-9240-B493-0E2121C57350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95334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8A907-6BEF-C21F-4EFE-CE5680CB4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W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20F394-494C-434B-F5D3-3339BD2F20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W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55F2D8-B2E6-7F0B-D7CA-3FC27029B7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10A2E8-92E9-82F5-F26B-0D6743950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9C03D-663F-FC4A-B2AB-B9685F20CE67}" type="datetimeFigureOut">
              <a:rPr lang="en-BW" smtClean="0"/>
              <a:t>10/04/2023</a:t>
            </a:fld>
            <a:endParaRPr lang="en-B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766F17-B2AC-44BB-8297-41D87F9C4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6D7EE5-3E8C-CA71-03B9-D075D3D8A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0D271-583C-9240-B493-0E2121C57350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3148944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78FA5E-8514-D842-DAA2-52C53B600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W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6F5F58-9275-CE63-444A-9A8DD80CE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482B6-61C0-D2DE-D595-1CDC4F154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9C03D-663F-FC4A-B2AB-B9685F20CE67}" type="datetimeFigureOut">
              <a:rPr lang="en-BW" smtClean="0"/>
              <a:t>10/04/2023</a:t>
            </a:fld>
            <a:endParaRPr lang="en-B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A83A6-3C95-DE8B-1759-00D906A856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F1962-E454-2A7F-8480-C37167AD17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0D271-583C-9240-B493-0E2121C57350}" type="slidenum">
              <a:rPr lang="en-BW" smtClean="0"/>
              <a:t>‹#›</a:t>
            </a:fld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127668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blue and white cover with text&#10;&#10;Description automatically generated">
            <a:extLst>
              <a:ext uri="{FF2B5EF4-FFF2-40B4-BE49-F238E27FC236}">
                <a16:creationId xmlns:a16="http://schemas.microsoft.com/office/drawing/2014/main" id="{15D6C038-5E2C-C359-95D0-FFC390C8A138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4A5FA44-E2D5-6740-A12B-47BC5DA9FF0C}"/>
              </a:ext>
            </a:extLst>
          </p:cNvPr>
          <p:cNvSpPr txBox="1"/>
          <p:nvPr/>
        </p:nvSpPr>
        <p:spPr>
          <a:xfrm>
            <a:off x="379379" y="3182002"/>
            <a:ext cx="10972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Professional Development in the Era of AI: Policies, Skills Set, Ethics and Integrity for Optimum Administration of </a:t>
            </a:r>
            <a:r>
              <a:rPr lang="en-GB" b="1" dirty="0" err="1"/>
              <a:t>ODeL</a:t>
            </a:r>
            <a:r>
              <a:rPr lang="en-GB" b="1" dirty="0"/>
              <a:t> Institutions</a:t>
            </a:r>
          </a:p>
          <a:p>
            <a:pPr algn="ctr"/>
            <a:endParaRPr lang="en-GB" b="1" dirty="0"/>
          </a:p>
          <a:p>
            <a:pPr algn="ctr"/>
            <a:r>
              <a:rPr lang="en-GB" b="1" dirty="0"/>
              <a:t>By</a:t>
            </a:r>
          </a:p>
          <a:p>
            <a:pPr algn="ctr"/>
            <a:r>
              <a:rPr lang="en-BW" b="1" dirty="0"/>
              <a:t>Dr Sadrag  Panduleni Shihomeka</a:t>
            </a:r>
            <a:endParaRPr lang="en-GB" b="1" dirty="0"/>
          </a:p>
          <a:p>
            <a:pPr algn="ctr"/>
            <a:r>
              <a:rPr lang="en-GB" b="1" dirty="0"/>
              <a:t>Head of Department: Higher Education and Lifelong Learning &amp;</a:t>
            </a:r>
          </a:p>
          <a:p>
            <a:pPr algn="ctr"/>
            <a:r>
              <a:rPr lang="en-GB" b="1" dirty="0"/>
              <a:t>Senior Lecturer: Media, Educational Technologies and Research methodologies</a:t>
            </a:r>
          </a:p>
          <a:p>
            <a:pPr algn="ctr"/>
            <a:r>
              <a:rPr lang="en-GB" b="1" dirty="0"/>
              <a:t>School of Education</a:t>
            </a:r>
            <a:endParaRPr lang="en-BW" b="1" dirty="0"/>
          </a:p>
          <a:p>
            <a:pPr algn="ctr"/>
            <a:r>
              <a:rPr lang="en-BW" b="1" dirty="0"/>
              <a:t>University of Namibia</a:t>
            </a:r>
          </a:p>
          <a:p>
            <a:pPr algn="ctr"/>
            <a:r>
              <a:rPr lang="en-BW" b="1" dirty="0"/>
              <a:t>E-mail: spshihomeka@unam.na</a:t>
            </a:r>
          </a:p>
          <a:p>
            <a:pPr algn="ctr"/>
            <a:endParaRPr lang="en-BW" b="1" dirty="0"/>
          </a:p>
        </p:txBody>
      </p:sp>
    </p:spTree>
    <p:extLst>
      <p:ext uri="{BB962C8B-B14F-4D97-AF65-F5344CB8AC3E}">
        <p14:creationId xmlns:p14="http://schemas.microsoft.com/office/powerpoint/2010/main" val="40825262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C2A2A-96E3-B866-846B-A83C11FC3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5021"/>
            <a:ext cx="10515600" cy="56419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The cybersecurity toolbox</a:t>
            </a:r>
          </a:p>
          <a:p>
            <a:pPr marL="0" indent="0">
              <a:buNone/>
            </a:pPr>
            <a:r>
              <a:rPr lang="en-GB" b="1" dirty="0"/>
              <a:t>Major interventions required by organisations</a:t>
            </a:r>
          </a:p>
          <a:p>
            <a:pPr lvl="1"/>
            <a:r>
              <a:rPr lang="en-GB" dirty="0"/>
              <a:t>Hiring skilled cybersecurity staff</a:t>
            </a:r>
          </a:p>
          <a:p>
            <a:pPr lvl="1"/>
            <a:r>
              <a:rPr lang="en-GB" dirty="0"/>
              <a:t>Cutting edge cybersecurity software</a:t>
            </a:r>
          </a:p>
          <a:p>
            <a:pPr lvl="1"/>
            <a:r>
              <a:rPr lang="en-GB" dirty="0"/>
              <a:t>Staf training</a:t>
            </a:r>
          </a:p>
          <a:p>
            <a:pPr lvl="1"/>
            <a:r>
              <a:rPr lang="en-GB" dirty="0"/>
              <a:t>Revoking access</a:t>
            </a:r>
          </a:p>
          <a:p>
            <a:pPr lvl="1"/>
            <a:r>
              <a:rPr lang="en-GB" dirty="0"/>
              <a:t>Digital identify</a:t>
            </a:r>
          </a:p>
          <a:p>
            <a:pPr lvl="1"/>
            <a:r>
              <a:rPr lang="en-GB" dirty="0"/>
              <a:t>Cybersecurity frameworks</a:t>
            </a:r>
          </a:p>
          <a:p>
            <a:pPr lvl="1"/>
            <a:r>
              <a:rPr lang="en-GB" dirty="0"/>
              <a:t>Collaboration</a:t>
            </a:r>
          </a:p>
          <a:p>
            <a:pPr lvl="1"/>
            <a:r>
              <a:rPr lang="en-GB" dirty="0"/>
              <a:t>Promising future avenue-AI monitoring</a:t>
            </a:r>
          </a:p>
          <a:p>
            <a:pPr lvl="1"/>
            <a:r>
              <a:rPr lang="en-GB" dirty="0"/>
              <a:t>Dealing with work from home</a:t>
            </a:r>
          </a:p>
          <a:p>
            <a:pPr lvl="1"/>
            <a:r>
              <a:rPr lang="en-GB" dirty="0"/>
              <a:t>Promising future avenue: Quantum resistant encryption</a:t>
            </a:r>
            <a:endParaRPr lang="en-NA" dirty="0"/>
          </a:p>
        </p:txBody>
      </p:sp>
    </p:spTree>
    <p:extLst>
      <p:ext uri="{BB962C8B-B14F-4D97-AF65-F5344CB8AC3E}">
        <p14:creationId xmlns:p14="http://schemas.microsoft.com/office/powerpoint/2010/main" val="1890825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992E2-775E-9B87-0C13-E119FB284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1012"/>
            <a:ext cx="10515600" cy="5075951"/>
          </a:xfrm>
        </p:spPr>
        <p:txBody>
          <a:bodyPr/>
          <a:lstStyle/>
          <a:p>
            <a:r>
              <a:rPr lang="en-GB" b="1" dirty="0"/>
              <a:t>DDOs-Distributed Denial of Service- </a:t>
            </a:r>
            <a:r>
              <a:rPr lang="en-GB" dirty="0"/>
              <a:t>make high volume velocity service requests on a web service</a:t>
            </a:r>
          </a:p>
          <a:p>
            <a:r>
              <a:rPr lang="en-GB" dirty="0"/>
              <a:t>Request volumes can cause the webservice to crash from memory overload or exhaust bandwidth which can seriously slow services or deny services to legitimate users</a:t>
            </a:r>
          </a:p>
          <a:p>
            <a:r>
              <a:rPr lang="en-GB" b="1" dirty="0"/>
              <a:t>Social Engineering-involves scammers personally contacting users and convincing them that they are someone else, therefore eliciting their trust and getting them to low access or in some other way compromise information</a:t>
            </a:r>
          </a:p>
          <a:p>
            <a:endParaRPr lang="en-GB" dirty="0"/>
          </a:p>
          <a:p>
            <a:endParaRPr lang="en-NA" dirty="0"/>
          </a:p>
        </p:txBody>
      </p:sp>
    </p:spTree>
    <p:extLst>
      <p:ext uri="{BB962C8B-B14F-4D97-AF65-F5344CB8AC3E}">
        <p14:creationId xmlns:p14="http://schemas.microsoft.com/office/powerpoint/2010/main" val="2674780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8E7BD9E5-AF2C-EA34-7DCF-B31C778D3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>
            <a:normAutofit fontScale="90000"/>
          </a:bodyPr>
          <a:lstStyle/>
          <a:p>
            <a:pPr algn="ctr"/>
            <a:r>
              <a:rPr lang="en-GB" altLang="en-NA" b="1" dirty="0"/>
              <a:t>Ethical Issues in the Professional Development of ODL institutions</a:t>
            </a:r>
            <a:endParaRPr lang="en-NA" altLang="en-NA" b="1" dirty="0"/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5D04DC56-8ABC-2D5A-4690-6D3951D4A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9475" y="1905000"/>
            <a:ext cx="9355138" cy="4679950"/>
          </a:xfrm>
        </p:spPr>
        <p:txBody>
          <a:bodyPr/>
          <a:lstStyle/>
          <a:p>
            <a:r>
              <a:rPr lang="en-GB" altLang="en-NA" sz="3200" dirty="0"/>
              <a:t>Misuse of ICT tools, </a:t>
            </a:r>
          </a:p>
          <a:p>
            <a:r>
              <a:rPr lang="en-GB" altLang="en-NA" sz="3200" dirty="0"/>
              <a:t>Escalating Misinformation, disinformation, and misinformation</a:t>
            </a:r>
          </a:p>
          <a:p>
            <a:r>
              <a:rPr lang="en-GB" altLang="en-NA" sz="3200" dirty="0"/>
              <a:t>Human rights-violations, emerging rights</a:t>
            </a:r>
          </a:p>
          <a:p>
            <a:r>
              <a:rPr lang="en-GB" altLang="en-NA" sz="3200" dirty="0"/>
              <a:t>Phishing, scams</a:t>
            </a:r>
          </a:p>
          <a:p>
            <a:r>
              <a:rPr lang="en-GB" altLang="en-NA" sz="3200" dirty="0"/>
              <a:t>Accountability</a:t>
            </a:r>
          </a:p>
          <a:p>
            <a:r>
              <a:rPr lang="en-GB" altLang="en-NA" sz="3200" dirty="0"/>
              <a:t>Environmental sustainability-green technologies</a:t>
            </a:r>
            <a:endParaRPr lang="en-NA" altLang="en-NA" sz="3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1BC0AD-1500-8B08-2E06-505046390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Dr Sadrag Panduleni Shihomeka is a Social Media and Political Engagement Researcher focusing on e-governance, e-democracy,digital addiction and deception as well as e-mourning</a:t>
            </a:r>
            <a:endParaRPr lang="en-US" dirty="0"/>
          </a:p>
        </p:txBody>
      </p:sp>
      <p:sp>
        <p:nvSpPr>
          <p:cNvPr id="43013" name="Slide Number Placeholder 4">
            <a:extLst>
              <a:ext uri="{FF2B5EF4-FFF2-40B4-BE49-F238E27FC236}">
                <a16:creationId xmlns:a16="http://schemas.microsoft.com/office/drawing/2014/main" id="{F60558ED-C206-8F68-2E60-5383CB744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B1B2F3E7-5C20-492F-95EC-D0A6CEED41FC}" type="slidenum">
              <a:rPr lang="en-US" altLang="en-NA">
                <a:solidFill>
                  <a:srgbClr val="FEFFFF"/>
                </a:solidFill>
              </a:rPr>
              <a:pPr/>
              <a:t>12</a:t>
            </a:fld>
            <a:endParaRPr lang="en-US" altLang="en-NA">
              <a:solidFill>
                <a:srgbClr val="FEFF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>
            <a:extLst>
              <a:ext uri="{FF2B5EF4-FFF2-40B4-BE49-F238E27FC236}">
                <a16:creationId xmlns:a16="http://schemas.microsoft.com/office/drawing/2014/main" id="{85B2948E-5D34-A699-6ED2-F25D37B7A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>
            <a:normAutofit/>
          </a:bodyPr>
          <a:lstStyle/>
          <a:p>
            <a:pPr algn="ctr"/>
            <a:r>
              <a:rPr lang="en-GB" altLang="en-NA" b="1" dirty="0"/>
              <a:t>Conclusions</a:t>
            </a:r>
            <a:endParaRPr lang="en-NA" altLang="en-NA" b="1" dirty="0"/>
          </a:p>
        </p:txBody>
      </p:sp>
      <p:sp>
        <p:nvSpPr>
          <p:cNvPr id="50179" name="Content Placeholder 2">
            <a:extLst>
              <a:ext uri="{FF2B5EF4-FFF2-40B4-BE49-F238E27FC236}">
                <a16:creationId xmlns:a16="http://schemas.microsoft.com/office/drawing/2014/main" id="{F76C828D-13F0-6360-0CDA-3A55F589C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7591" y="1692614"/>
            <a:ext cx="10347022" cy="488281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Lifelong Learning is the way to go in this era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There is a need for ODL Institutions and leaders to be familiar with the efficacy of AI detection software that has been developed to try and identify where AI plagiarism occurs.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Now that generative AI technologies are widely available to learners and AI plagiarism is growing as a consequence, clearly an ethical approach to plagiarism must be reconsidered</a:t>
            </a:r>
            <a:endParaRPr lang="en-NA" sz="3200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93836F-7332-A943-1824-B3FED1C92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Dr Sadrag Panduleni Shihomeka is a Social Media and Political Engagement Researcher focusing on e-governance, e-democracy,digital addiction and deception as well as e-mourning</a:t>
            </a:r>
            <a:endParaRPr lang="en-US" dirty="0"/>
          </a:p>
        </p:txBody>
      </p:sp>
      <p:sp>
        <p:nvSpPr>
          <p:cNvPr id="50181" name="Slide Number Placeholder 4">
            <a:extLst>
              <a:ext uri="{FF2B5EF4-FFF2-40B4-BE49-F238E27FC236}">
                <a16:creationId xmlns:a16="http://schemas.microsoft.com/office/drawing/2014/main" id="{7C5F9A6D-C34F-1857-DFC4-7E4B8AFE9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60ECF8E3-8606-400E-8AA3-966A589AF2BE}" type="slidenum">
              <a:rPr lang="en-US" altLang="en-NA">
                <a:solidFill>
                  <a:srgbClr val="FEFFFF"/>
                </a:solidFill>
              </a:rPr>
              <a:pPr/>
              <a:t>13</a:t>
            </a:fld>
            <a:endParaRPr lang="en-US" altLang="en-NA">
              <a:solidFill>
                <a:srgbClr val="FEFF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>
            <a:extLst>
              <a:ext uri="{FF2B5EF4-FFF2-40B4-BE49-F238E27FC236}">
                <a16:creationId xmlns:a16="http://schemas.microsoft.com/office/drawing/2014/main" id="{85B2948E-5D34-A699-6ED2-F25D37B7A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>
            <a:normAutofit fontScale="90000"/>
          </a:bodyPr>
          <a:lstStyle/>
          <a:p>
            <a:pPr algn="ctr"/>
            <a:r>
              <a:rPr lang="en-GB" altLang="en-NA" b="1" dirty="0"/>
              <a:t>Recommendations for effective professional development in the digital era</a:t>
            </a:r>
            <a:endParaRPr lang="en-NA" altLang="en-NA" b="1" dirty="0"/>
          </a:p>
        </p:txBody>
      </p:sp>
      <p:sp>
        <p:nvSpPr>
          <p:cNvPr id="50179" name="Content Placeholder 2">
            <a:extLst>
              <a:ext uri="{FF2B5EF4-FFF2-40B4-BE49-F238E27FC236}">
                <a16:creationId xmlns:a16="http://schemas.microsoft.com/office/drawing/2014/main" id="{F76C828D-13F0-6360-0CDA-3A55F589C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4441825"/>
          </a:xfrm>
        </p:spPr>
        <p:txBody>
          <a:bodyPr/>
          <a:lstStyle/>
          <a:p>
            <a:r>
              <a:rPr lang="en-GB" altLang="en-NA" sz="3200"/>
              <a:t>Requires a close collaboration with public and private stakeholders, a facilitation of multiple perspectives in coordinated strategic discussions, building and involving a digitally skilled workforce in developing new services, and challenging the political agenda</a:t>
            </a:r>
            <a:endParaRPr lang="en-NA" altLang="en-NA" sz="32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93836F-7332-A943-1824-B3FED1C92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Dr Sadrag Panduleni Shihomeka is a Social Media and Political Engagement Researcher focusing on e-governance, e-democracy,digital addiction and deception as well as e-mourning</a:t>
            </a:r>
            <a:endParaRPr lang="en-US" dirty="0"/>
          </a:p>
        </p:txBody>
      </p:sp>
      <p:sp>
        <p:nvSpPr>
          <p:cNvPr id="50181" name="Slide Number Placeholder 4">
            <a:extLst>
              <a:ext uri="{FF2B5EF4-FFF2-40B4-BE49-F238E27FC236}">
                <a16:creationId xmlns:a16="http://schemas.microsoft.com/office/drawing/2014/main" id="{7C5F9A6D-C34F-1857-DFC4-7E4B8AFE9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60ECF8E3-8606-400E-8AA3-966A589AF2BE}" type="slidenum">
              <a:rPr lang="en-US" altLang="en-NA">
                <a:solidFill>
                  <a:srgbClr val="FEFFFF"/>
                </a:solidFill>
              </a:rPr>
              <a:pPr/>
              <a:t>14</a:t>
            </a:fld>
            <a:endParaRPr lang="en-US" altLang="en-NA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297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>
            <a:extLst>
              <a:ext uri="{FF2B5EF4-FFF2-40B4-BE49-F238E27FC236}">
                <a16:creationId xmlns:a16="http://schemas.microsoft.com/office/drawing/2014/main" id="{85B2948E-5D34-A699-6ED2-F25D37B7A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882" y="3201717"/>
            <a:ext cx="8912225" cy="1281112"/>
          </a:xfrm>
        </p:spPr>
        <p:txBody>
          <a:bodyPr>
            <a:normAutofit/>
          </a:bodyPr>
          <a:lstStyle/>
          <a:p>
            <a:pPr algn="ctr"/>
            <a:r>
              <a:rPr lang="en-GB" altLang="en-NA" b="1" dirty="0"/>
              <a:t>Thank you!!!!</a:t>
            </a:r>
            <a:endParaRPr lang="en-NA" altLang="en-NA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93836F-7332-A943-1824-B3FED1C92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Dr Sadrag Panduleni Shihomeka is a Social Media and Political Engagement Researcher focusing on e-governance, e-democracy,digital addiction and deception as well as e-mourning</a:t>
            </a:r>
            <a:endParaRPr lang="en-US" dirty="0"/>
          </a:p>
        </p:txBody>
      </p:sp>
      <p:sp>
        <p:nvSpPr>
          <p:cNvPr id="50181" name="Slide Number Placeholder 4">
            <a:extLst>
              <a:ext uri="{FF2B5EF4-FFF2-40B4-BE49-F238E27FC236}">
                <a16:creationId xmlns:a16="http://schemas.microsoft.com/office/drawing/2014/main" id="{7C5F9A6D-C34F-1857-DFC4-7E4B8AFE9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60ECF8E3-8606-400E-8AA3-966A589AF2BE}" type="slidenum">
              <a:rPr lang="en-US" altLang="en-NA">
                <a:solidFill>
                  <a:srgbClr val="FEFFFF"/>
                </a:solidFill>
              </a:rPr>
              <a:pPr/>
              <a:t>15</a:t>
            </a:fld>
            <a:endParaRPr lang="en-US" altLang="en-NA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212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0BB5772-8D52-AF47-D927-66F5B1D51BA3}"/>
              </a:ext>
            </a:extLst>
          </p:cNvPr>
          <p:cNvSpPr txBox="1"/>
          <p:nvPr/>
        </p:nvSpPr>
        <p:spPr>
          <a:xfrm>
            <a:off x="3278221" y="97277"/>
            <a:ext cx="6215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INTRODCUTION</a:t>
            </a:r>
            <a:endParaRPr lang="en-NA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ED409C-FEA6-BC83-130D-6AE5DBFBBF22}"/>
              </a:ext>
            </a:extLst>
          </p:cNvPr>
          <p:cNvSpPr txBox="1"/>
          <p:nvPr/>
        </p:nvSpPr>
        <p:spPr>
          <a:xfrm>
            <a:off x="643647" y="836579"/>
            <a:ext cx="1090470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/>
              <a:t>has become an essential part of modern life, offering increased efficiency and convenience across a variety of industries.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/>
              <a:t>The integration of AI has led to exciting opportunities and valid concerns about how to effectively incorporate these tools into the classroom, particularly in remote learning environments.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ability to personalize instructional materials, automate routine tasks, and create adaptive assessments.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making virtual and often large courses more interactive and individualized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/>
              <a:t>use data analysis to understand an individual student's learning style, strengths, and weaknesses in a subject.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/>
              <a:t>used to provide personalized feedback and instruction that is tailored to the student's needs, such as asking more questions about a topic where the student is struggling.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 used to grade assignments, write more relevant objectives, and even create courses.</a:t>
            </a:r>
            <a:endParaRPr lang="en-NA" sz="2400" b="1" dirty="0"/>
          </a:p>
        </p:txBody>
      </p:sp>
    </p:spTree>
    <p:extLst>
      <p:ext uri="{BB962C8B-B14F-4D97-AF65-F5344CB8AC3E}">
        <p14:creationId xmlns:p14="http://schemas.microsoft.com/office/powerpoint/2010/main" val="1202029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EED409C-FEA6-BC83-130D-6AE5DBFBBF22}"/>
              </a:ext>
            </a:extLst>
          </p:cNvPr>
          <p:cNvSpPr txBox="1"/>
          <p:nvPr/>
        </p:nvSpPr>
        <p:spPr>
          <a:xfrm>
            <a:off x="643647" y="836579"/>
            <a:ext cx="1090470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000" dirty="0"/>
              <a:t>is defined as the development of computer systems that can copy intelligent human </a:t>
            </a:r>
            <a:r>
              <a:rPr lang="en-GB" sz="4000" dirty="0" err="1"/>
              <a:t>behavior</a:t>
            </a:r>
            <a:r>
              <a:rPr lang="en-GB" sz="40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000" dirty="0"/>
              <a:t>technologies that can create original content, including text and images.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000" dirty="0"/>
              <a:t>AI plagiarism is the process of using generative AI to produce content that students submit as their own work for assessment tasks. </a:t>
            </a:r>
          </a:p>
        </p:txBody>
      </p:sp>
    </p:spTree>
    <p:extLst>
      <p:ext uri="{BB962C8B-B14F-4D97-AF65-F5344CB8AC3E}">
        <p14:creationId xmlns:p14="http://schemas.microsoft.com/office/powerpoint/2010/main" val="651262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93107D1-604B-D51C-386E-A96252E73D07}"/>
              </a:ext>
            </a:extLst>
          </p:cNvPr>
          <p:cNvSpPr txBox="1"/>
          <p:nvPr/>
        </p:nvSpPr>
        <p:spPr>
          <a:xfrm>
            <a:off x="1857983" y="428016"/>
            <a:ext cx="8200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Professional Development in the digital era?</a:t>
            </a:r>
            <a:endParaRPr lang="en-N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02F074-7EC5-E065-A057-B608BA2F6065}"/>
              </a:ext>
            </a:extLst>
          </p:cNvPr>
          <p:cNvSpPr txBox="1"/>
          <p:nvPr/>
        </p:nvSpPr>
        <p:spPr>
          <a:xfrm>
            <a:off x="379379" y="1449421"/>
            <a:ext cx="1099225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i="0" dirty="0">
                <a:solidFill>
                  <a:srgbClr val="4D4B4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Evolving field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i="0" dirty="0">
                <a:solidFill>
                  <a:srgbClr val="4D4B4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gaining new skills through continuing education and career training after entering the workforce.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i="0" dirty="0">
                <a:solidFill>
                  <a:srgbClr val="4D4B4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can include taking classes or workshops, attending professional or industry conferences, or earning a certificate to expand your knowledge in your chosen field.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000" b="1" i="0" dirty="0">
                <a:solidFill>
                  <a:srgbClr val="4D4B4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has the potential to open opportunities for career advancement, such 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i="0" dirty="0">
                <a:solidFill>
                  <a:srgbClr val="4D4B4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promotions.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i="0" dirty="0">
                <a:solidFill>
                  <a:srgbClr val="4D4B4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can assist in honing existing skills and in learning new ones. 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000" b="1" i="0" dirty="0">
                <a:solidFill>
                  <a:srgbClr val="4D4B4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help you stand out in a pool of applicants; showing that you have completed professional development programs or additional industry certifications on your resume can go a long way in showing your expertise in your field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Hence it requires: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Changes in Policies,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 Skills Set,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Ethics and Integrity</a:t>
            </a:r>
            <a:endParaRPr lang="en-N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448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93107D1-604B-D51C-386E-A96252E73D07}"/>
              </a:ext>
            </a:extLst>
          </p:cNvPr>
          <p:cNvSpPr txBox="1"/>
          <p:nvPr/>
        </p:nvSpPr>
        <p:spPr>
          <a:xfrm>
            <a:off x="1663430" y="330740"/>
            <a:ext cx="82004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 of AI ON management and administration of ODL Institutions</a:t>
            </a:r>
            <a:endParaRPr lang="en-N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02F074-7EC5-E065-A057-B608BA2F6065}"/>
              </a:ext>
            </a:extLst>
          </p:cNvPr>
          <p:cNvSpPr txBox="1"/>
          <p:nvPr/>
        </p:nvSpPr>
        <p:spPr>
          <a:xfrm>
            <a:off x="223737" y="1449421"/>
            <a:ext cx="1114789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0" i="0" dirty="0">
                <a:effectLst/>
                <a:latin typeface="Arial" panose="020B0604020202020204" pitchFamily="34" charset="0"/>
              </a:rPr>
              <a:t>Data can be used in AI tools that support learning and teaching processes;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</a:rPr>
              <a:t>S</a:t>
            </a:r>
            <a:r>
              <a:rPr lang="en-GB" sz="2400" b="0" i="0" dirty="0">
                <a:effectLst/>
                <a:latin typeface="Arial" panose="020B0604020202020204" pitchFamily="34" charset="0"/>
              </a:rPr>
              <a:t>imilarly inform governance and management processes and procedures, potentially making them more effective and efficient.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0" i="0" dirty="0">
                <a:effectLst/>
                <a:latin typeface="Arial" panose="020B0604020202020204" pitchFamily="34" charset="0"/>
              </a:rPr>
              <a:t>play an important role in shaping the responsible development and deployment of AI technology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0" i="0" dirty="0">
                <a:effectLst/>
                <a:latin typeface="Arial" panose="020B0604020202020204" pitchFamily="34" charset="0"/>
              </a:rPr>
              <a:t>essential to incorporate guidance on AI to address various aspects such as academic integrity, research ethics, and the broader implications of AI deployment.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0" i="0" dirty="0">
                <a:effectLst/>
                <a:latin typeface="Arial" panose="020B0604020202020204" pitchFamily="34" charset="0"/>
              </a:rPr>
              <a:t>involves considerations of both a technical and organizational nature </a:t>
            </a:r>
            <a:r>
              <a:rPr lang="en-GB" sz="2400" b="0" i="0" dirty="0" err="1">
                <a:effectLst/>
                <a:latin typeface="Arial" panose="020B0604020202020204" pitchFamily="34" charset="0"/>
              </a:rPr>
              <a:t>e.g</a:t>
            </a:r>
            <a:r>
              <a:rPr lang="en-GB" sz="2400" b="0" i="0" dirty="0">
                <a:effectLst/>
                <a:latin typeface="Arial" panose="020B0604020202020204" pitchFamily="34" charset="0"/>
              </a:rPr>
              <a:t> hardware resources, software requirements, data management strategies, personnel and skills, and security and privacy concerns. </a:t>
            </a:r>
          </a:p>
        </p:txBody>
      </p:sp>
    </p:spTree>
    <p:extLst>
      <p:ext uri="{BB962C8B-B14F-4D97-AF65-F5344CB8AC3E}">
        <p14:creationId xmlns:p14="http://schemas.microsoft.com/office/powerpoint/2010/main" val="719153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F02F074-7EC5-E065-A057-B608BA2F6065}"/>
              </a:ext>
            </a:extLst>
          </p:cNvPr>
          <p:cNvSpPr txBox="1"/>
          <p:nvPr/>
        </p:nvSpPr>
        <p:spPr>
          <a:xfrm>
            <a:off x="223737" y="1449421"/>
            <a:ext cx="1114789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0" i="0" dirty="0">
                <a:effectLst/>
                <a:latin typeface="Arial" panose="020B0604020202020204" pitchFamily="34" charset="0"/>
              </a:rPr>
              <a:t>affect many administrative roles within ODL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0" i="0" dirty="0">
                <a:effectLst/>
                <a:latin typeface="Arial" panose="020B0604020202020204" pitchFamily="34" charset="0"/>
              </a:rPr>
              <a:t> IT services, </a:t>
            </a:r>
            <a:endParaRPr lang="en-GB" sz="2400" dirty="0">
              <a:latin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0" i="0" dirty="0">
                <a:effectLst/>
                <a:latin typeface="Arial" panose="020B0604020202020204" pitchFamily="34" charset="0"/>
              </a:rPr>
              <a:t>encompass admissions,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0" i="0" dirty="0">
                <a:effectLst/>
                <a:latin typeface="Arial" panose="020B0604020202020204" pitchFamily="34" charset="0"/>
              </a:rPr>
              <a:t>student services,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0" i="0" dirty="0">
                <a:effectLst/>
                <a:latin typeface="Arial" panose="020B0604020202020204" pitchFamily="34" charset="0"/>
              </a:rPr>
              <a:t>library,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0" i="0" dirty="0">
                <a:effectLst/>
                <a:latin typeface="Arial" panose="020B0604020202020204" pitchFamily="34" charset="0"/>
              </a:rPr>
              <a:t>marketing, and finance.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</a:rPr>
              <a:t>AI can be successfully embedded only with adequate training and a cultural shift.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</a:rPr>
              <a:t>High volume administrative tasks, from admissions to procurement, can drain human and financial resources for ODL Institutions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</a:rPr>
              <a:t>can be used in scenarios where large pre-existing databases are available where machine leaning techniques can be applied.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</a:rPr>
              <a:t>can be used to identify students with </a:t>
            </a:r>
            <a:r>
              <a:rPr lang="en-GB" sz="2400" b="1" dirty="0">
                <a:latin typeface="Arial" panose="020B0604020202020204" pitchFamily="34" charset="0"/>
              </a:rPr>
              <a:t>potentially vulnerable profiles </a:t>
            </a:r>
            <a:r>
              <a:rPr lang="en-GB" sz="2400" dirty="0">
                <a:latin typeface="Arial" panose="020B0604020202020204" pitchFamily="34" charset="0"/>
              </a:rPr>
              <a:t>who </a:t>
            </a:r>
            <a:r>
              <a:rPr lang="en-GB" sz="2400" b="1" dirty="0">
                <a:latin typeface="Arial" panose="020B0604020202020204" pitchFamily="34" charset="0"/>
              </a:rPr>
              <a:t>might be at risk of dropout</a:t>
            </a:r>
            <a:r>
              <a:rPr lang="en-GB" sz="2400" dirty="0">
                <a:latin typeface="Arial" panose="020B0604020202020204" pitchFamily="34" charset="0"/>
              </a:rPr>
              <a:t>, allowing the ODL to use this information to take proactive measures to prevent</a:t>
            </a:r>
            <a:endParaRPr lang="en-NA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934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772C1-BE02-FA09-0FA0-D05AE50A1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Establishing the skills for a digitally enabled Professional Development Interventions/programmes requires???</a:t>
            </a:r>
            <a:b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x-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60C7B3F4-D832-0782-1DAD-6B0BA94B9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>
            <a:normAutofit fontScale="85000" lnSpcReduction="20000"/>
          </a:bodyPr>
          <a:lstStyle/>
          <a:p>
            <a:r>
              <a:rPr lang="en-GB" altLang="en-NA" dirty="0"/>
              <a:t>a </a:t>
            </a:r>
            <a:r>
              <a:rPr lang="en-GB" altLang="en-NA" b="1" dirty="0"/>
              <a:t>broader digital skills strategy </a:t>
            </a:r>
            <a:r>
              <a:rPr lang="en-GB" altLang="en-NA" dirty="0"/>
              <a:t>for society as a whole ensuring all are equipped with the</a:t>
            </a:r>
          </a:p>
          <a:p>
            <a:r>
              <a:rPr lang="en-GB" altLang="en-NA" b="1" dirty="0"/>
              <a:t>necessary skills </a:t>
            </a:r>
            <a:r>
              <a:rPr lang="en-GB" altLang="en-NA" dirty="0"/>
              <a:t>to thrive in the digital age</a:t>
            </a:r>
          </a:p>
          <a:p>
            <a:r>
              <a:rPr lang="en-GB" altLang="en-NA" dirty="0"/>
              <a:t> public servants equipped with the </a:t>
            </a:r>
            <a:r>
              <a:rPr lang="en-GB" altLang="en-NA" b="1" dirty="0"/>
              <a:t>digital user skills</a:t>
            </a:r>
            <a:r>
              <a:rPr lang="en-GB" altLang="en-NA" dirty="0"/>
              <a:t> that support </a:t>
            </a:r>
            <a:r>
              <a:rPr lang="en-GB" altLang="en-NA" b="1" dirty="0"/>
              <a:t>digital government maturity</a:t>
            </a:r>
          </a:p>
          <a:p>
            <a:r>
              <a:rPr lang="en-GB" altLang="en-NA" b="1" dirty="0"/>
              <a:t>diverse and multidisciplinary teams </a:t>
            </a:r>
            <a:r>
              <a:rPr lang="en-GB" altLang="en-NA" dirty="0"/>
              <a:t>consisting of </a:t>
            </a:r>
            <a:r>
              <a:rPr lang="en-GB" altLang="en-NA" b="1" dirty="0"/>
              <a:t>well-trained digital </a:t>
            </a:r>
            <a:r>
              <a:rPr lang="en-GB" altLang="en-NA" dirty="0"/>
              <a:t>and </a:t>
            </a:r>
            <a:r>
              <a:rPr lang="en-GB" altLang="en-NA" b="1" dirty="0"/>
              <a:t>non-digital </a:t>
            </a:r>
            <a:r>
              <a:rPr lang="en-GB" altLang="en-NA" dirty="0"/>
              <a:t>professionals reflecting a blend of digital government socio-emotional skills and behaviours to design and deliver trustworthy and proactive services with users’ needs in mind</a:t>
            </a:r>
          </a:p>
          <a:p>
            <a:r>
              <a:rPr lang="en-GB" altLang="en-NA" dirty="0"/>
              <a:t>leaders that model digital government user skills and actively shape the environment to create a digitally enabled state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F9F6A1-FE0C-C8D6-C0D2-00119F2A8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Dr Sadrag Panduleni Shihomeka is a Social Media and Political Engagement Researcher focusing on e-governance, e-</a:t>
            </a:r>
            <a:r>
              <a:rPr lang="en-GB" dirty="0" err="1"/>
              <a:t>democracy,digital</a:t>
            </a:r>
            <a:r>
              <a:rPr lang="en-GB" dirty="0"/>
              <a:t> addiction and deception as well as e-mourning</a:t>
            </a:r>
            <a:endParaRPr lang="en-US" dirty="0"/>
          </a:p>
        </p:txBody>
      </p:sp>
      <p:sp>
        <p:nvSpPr>
          <p:cNvPr id="46085" name="Slide Number Placeholder 4">
            <a:extLst>
              <a:ext uri="{FF2B5EF4-FFF2-40B4-BE49-F238E27FC236}">
                <a16:creationId xmlns:a16="http://schemas.microsoft.com/office/drawing/2014/main" id="{8BD0D7E3-7BFC-B589-98D8-50E9B1EE5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F14BD47D-A511-4C0F-822F-664534DF5A6C}" type="slidenum">
              <a:rPr lang="en-US" altLang="en-NA">
                <a:solidFill>
                  <a:srgbClr val="FEFFFF"/>
                </a:solidFill>
              </a:rPr>
              <a:pPr/>
              <a:t>7</a:t>
            </a:fld>
            <a:endParaRPr lang="en-US" altLang="en-NA">
              <a:solidFill>
                <a:srgbClr val="FE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D8F44-3D02-DF06-75E6-A88206159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8289"/>
            <a:ext cx="10515600" cy="57586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Cyber security threats</a:t>
            </a:r>
          </a:p>
          <a:p>
            <a:pPr lvl="1"/>
            <a:r>
              <a:rPr lang="en-GB" b="1" dirty="0"/>
              <a:t>Phishing-</a:t>
            </a:r>
            <a:r>
              <a:rPr lang="en-GB" dirty="0"/>
              <a:t>occurs when  hackers send fraudulent </a:t>
            </a:r>
            <a:r>
              <a:rPr lang="en-GB" dirty="0" err="1"/>
              <a:t>digita</a:t>
            </a:r>
            <a:r>
              <a:rPr lang="en-GB" dirty="0"/>
              <a:t> communication-usually emails-seem to be from legitimate senders e.g. the recipient’s bank</a:t>
            </a:r>
          </a:p>
          <a:p>
            <a:pPr lvl="2"/>
            <a:r>
              <a:rPr lang="en-GB" dirty="0"/>
              <a:t>Aim to convince recipients to disclose data such as usernames, passwords, bank card </a:t>
            </a:r>
            <a:r>
              <a:rPr lang="en-GB" dirty="0" err="1"/>
              <a:t>pns</a:t>
            </a:r>
            <a:r>
              <a:rPr lang="en-GB" dirty="0"/>
              <a:t>, ID numbers-to be used to access the user’s sensitive information or assets</a:t>
            </a:r>
          </a:p>
          <a:p>
            <a:pPr lvl="1"/>
            <a:r>
              <a:rPr lang="en-GB" b="1" dirty="0"/>
              <a:t>Passwords attacks-repetitive </a:t>
            </a:r>
            <a:r>
              <a:rPr lang="en-GB" dirty="0"/>
              <a:t>attempts are made by hackers to duplicate a valid logon or password sequence</a:t>
            </a:r>
          </a:p>
          <a:p>
            <a:pPr lvl="2"/>
            <a:r>
              <a:rPr lang="en-GB" b="1" dirty="0"/>
              <a:t>Brute-force attacks</a:t>
            </a:r>
            <a:r>
              <a:rPr lang="en-GB" dirty="0"/>
              <a:t>-involve </a:t>
            </a:r>
            <a:r>
              <a:rPr lang="en-GB" dirty="0" err="1"/>
              <a:t>quessing</a:t>
            </a:r>
            <a:r>
              <a:rPr lang="en-GB" dirty="0"/>
              <a:t> at passwords until the hacker gets in</a:t>
            </a:r>
          </a:p>
          <a:p>
            <a:pPr lvl="2"/>
            <a:r>
              <a:rPr lang="en-GB" b="1" dirty="0"/>
              <a:t>Dictionary attacks</a:t>
            </a:r>
            <a:r>
              <a:rPr lang="en-GB" dirty="0"/>
              <a:t>-use a program to try different combinations of dictionary words</a:t>
            </a:r>
          </a:p>
          <a:p>
            <a:pPr lvl="2"/>
            <a:r>
              <a:rPr lang="en-GB" b="1" dirty="0"/>
              <a:t>Keylogging</a:t>
            </a:r>
            <a:r>
              <a:rPr lang="en-GB" dirty="0"/>
              <a:t>-uses malware to track all of a user’s keystrokes including login IDs and passwords</a:t>
            </a:r>
          </a:p>
          <a:p>
            <a:pPr lvl="1"/>
            <a:r>
              <a:rPr lang="en-GB" dirty="0"/>
              <a:t>Malware-a software algorithm that is commonly smuggled onto systems when users access infected files (e.g. emailed files or online download)</a:t>
            </a:r>
          </a:p>
          <a:p>
            <a:pPr lvl="2"/>
            <a:r>
              <a:rPr lang="en-GB" dirty="0"/>
              <a:t>Malware algorithms can harm  software systems  e.g. corrupt files or sometimes gain unsanctioned access to systems to achieve ends such as stealing data or viewing sensitive information</a:t>
            </a:r>
          </a:p>
          <a:p>
            <a:pPr lvl="1"/>
            <a:endParaRPr lang="en-NA" dirty="0"/>
          </a:p>
        </p:txBody>
      </p:sp>
    </p:spTree>
    <p:extLst>
      <p:ext uri="{BB962C8B-B14F-4D97-AF65-F5344CB8AC3E}">
        <p14:creationId xmlns:p14="http://schemas.microsoft.com/office/powerpoint/2010/main" val="3098415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0D604-2183-EF25-991D-D4A4B778B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4672"/>
            <a:ext cx="10515600" cy="5272291"/>
          </a:xfrm>
        </p:spPr>
        <p:txBody>
          <a:bodyPr>
            <a:normAutofit/>
          </a:bodyPr>
          <a:lstStyle/>
          <a:p>
            <a:r>
              <a:rPr lang="en-GB" b="1" dirty="0"/>
              <a:t>Ransomware</a:t>
            </a:r>
            <a:r>
              <a:rPr lang="en-GB" dirty="0"/>
              <a:t>-</a:t>
            </a:r>
          </a:p>
          <a:p>
            <a:pPr lvl="1"/>
            <a:r>
              <a:rPr lang="en-GB" dirty="0"/>
              <a:t>Once downloaded onto the user’s system, it locks personal files or computer system files and autonomously demands a ransom to unlock these files, often to be paid in bitcoin</a:t>
            </a:r>
          </a:p>
          <a:p>
            <a:pPr lvl="1"/>
            <a:r>
              <a:rPr lang="en-GB" dirty="0"/>
              <a:t>It is not unusual for ransomware to fail to unlock files even id the ransom is paid</a:t>
            </a:r>
          </a:p>
          <a:p>
            <a:r>
              <a:rPr lang="en-GB" b="1" dirty="0"/>
              <a:t>Insider attacks</a:t>
            </a:r>
            <a:r>
              <a:rPr lang="en-GB" dirty="0"/>
              <a:t>-insiders with legitimate access can of course illicitly and fraudulently misuse their credentials to steal data, corrupt systems etc.</a:t>
            </a:r>
          </a:p>
          <a:p>
            <a:pPr lvl="1"/>
            <a:r>
              <a:rPr lang="en-GB" dirty="0"/>
              <a:t>Need to have systems to monitor legitimate access e.g. RPA, (</a:t>
            </a:r>
            <a:r>
              <a:rPr lang="en-GB" dirty="0" err="1"/>
              <a:t>audibots</a:t>
            </a:r>
            <a:r>
              <a:rPr lang="en-GB" dirty="0"/>
              <a:t>), termination and revoke of insider’s credentials</a:t>
            </a:r>
          </a:p>
          <a:p>
            <a:endParaRPr lang="en-NA" dirty="0"/>
          </a:p>
        </p:txBody>
      </p:sp>
    </p:spTree>
    <p:extLst>
      <p:ext uri="{BB962C8B-B14F-4D97-AF65-F5344CB8AC3E}">
        <p14:creationId xmlns:p14="http://schemas.microsoft.com/office/powerpoint/2010/main" val="2513670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6B771BC549D244A45761CDCDAD0422" ma:contentTypeVersion="11" ma:contentTypeDescription="Create a new document." ma:contentTypeScope="" ma:versionID="2a3d04ccaa76ee70e3363f19292de683">
  <xsd:schema xmlns:xsd="http://www.w3.org/2001/XMLSchema" xmlns:xs="http://www.w3.org/2001/XMLSchema" xmlns:p="http://schemas.microsoft.com/office/2006/metadata/properties" xmlns:ns2="a4f479c1-1183-4e70-865f-f58bfb70dbc6" xmlns:ns3="2581000d-9bda-4b0b-b5ae-b4dc7f9925aa" targetNamespace="http://schemas.microsoft.com/office/2006/metadata/properties" ma:root="true" ma:fieldsID="954eb917506003a0f2432e4de4c1672d" ns2:_="" ns3:_="">
    <xsd:import namespace="a4f479c1-1183-4e70-865f-f58bfb70dbc6"/>
    <xsd:import namespace="2581000d-9bda-4b0b-b5ae-b4dc7f9925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479c1-1183-4e70-865f-f58bfb70db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3f71aa4a-be28-4b70-9fa1-6af093eb9c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81000d-9bda-4b0b-b5ae-b4dc7f9925aa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6bb5338-ab26-4fae-b91a-828b9a41533d}" ma:internalName="TaxCatchAll" ma:showField="CatchAllData" ma:web="2581000d-9bda-4b0b-b5ae-b4dc7f9925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581000d-9bda-4b0b-b5ae-b4dc7f9925aa" xsi:nil="true"/>
    <lcf76f155ced4ddcb4097134ff3c332f xmlns="a4f479c1-1183-4e70-865f-f58bfb70dbc6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4D74B6-6DBA-40EC-A6F1-D314412CC080}"/>
</file>

<file path=customXml/itemProps2.xml><?xml version="1.0" encoding="utf-8"?>
<ds:datastoreItem xmlns:ds="http://schemas.openxmlformats.org/officeDocument/2006/customXml" ds:itemID="{9D485977-FC1F-412A-A137-F04642E8E1F8}">
  <ds:schemaRefs>
    <ds:schemaRef ds:uri="http://purl.org/dc/elements/1.1/"/>
    <ds:schemaRef ds:uri="http://schemas.microsoft.com/office/2006/metadata/properties"/>
    <ds:schemaRef ds:uri="http://www.w3.org/XML/1998/namespace"/>
    <ds:schemaRef ds:uri="4e3a7c50-9443-46fd-a3ea-f9d349524ac6"/>
    <ds:schemaRef ds:uri="http://purl.org/dc/terms/"/>
    <ds:schemaRef ds:uri="http://schemas.microsoft.com/office/2006/documentManagement/types"/>
    <ds:schemaRef ds:uri="6a1ebf0c-13ad-4f3e-baac-1f4154ec1984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A903C89-778E-4A75-A950-8D6135A4D2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2040</TotalTime>
  <Words>1356</Words>
  <Application>Microsoft Office PowerPoint</Application>
  <PresentationFormat>Widescreen</PresentationFormat>
  <Paragraphs>107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Century Gothic</vt:lpstr>
      <vt:lpstr>Roboto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Establishing the skills for a digitally enabled Professional Development Interventions/programmes requires??? </vt:lpstr>
      <vt:lpstr>PowerPoint Presentation</vt:lpstr>
      <vt:lpstr>PowerPoint Presentation</vt:lpstr>
      <vt:lpstr>PowerPoint Presentation</vt:lpstr>
      <vt:lpstr>PowerPoint Presentation</vt:lpstr>
      <vt:lpstr>Ethical Issues in the Professional Development of ODL institutions</vt:lpstr>
      <vt:lpstr>Conclusions</vt:lpstr>
      <vt:lpstr>Recommendations for effective professional development in the digital era</vt:lpstr>
      <vt:lpstr>Thank you!!!!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Gao Masire</dc:creator>
  <cp:lastModifiedBy>Dr. Shihomeka Sadrag Panduleni</cp:lastModifiedBy>
  <cp:revision>5</cp:revision>
  <dcterms:created xsi:type="dcterms:W3CDTF">2023-09-27T13:43:44Z</dcterms:created>
  <dcterms:modified xsi:type="dcterms:W3CDTF">2023-10-05T06:45:58Z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0x010100116B771BC549D244A45761CDCDAD0422</vt:lpwstr>
  </property>
</Properties>
</file>