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9"/>
  </p:notesMasterIdLst>
  <p:sldIdLst>
    <p:sldId id="258" r:id="rId5"/>
    <p:sldId id="287" r:id="rId6"/>
    <p:sldId id="288" r:id="rId7"/>
    <p:sldId id="285" r:id="rId8"/>
    <p:sldId id="289" r:id="rId9"/>
    <p:sldId id="266" r:id="rId10"/>
    <p:sldId id="264" r:id="rId11"/>
    <p:sldId id="267" r:id="rId12"/>
    <p:sldId id="270" r:id="rId13"/>
    <p:sldId id="275" r:id="rId14"/>
    <p:sldId id="290" r:id="rId15"/>
    <p:sldId id="272" r:id="rId16"/>
    <p:sldId id="296" r:id="rId17"/>
    <p:sldId id="279" r:id="rId18"/>
    <p:sldId id="276" r:id="rId19"/>
    <p:sldId id="278" r:id="rId20"/>
    <p:sldId id="292" r:id="rId21"/>
    <p:sldId id="284" r:id="rId22"/>
    <p:sldId id="295" r:id="rId23"/>
    <p:sldId id="293" r:id="rId24"/>
    <p:sldId id="291" r:id="rId25"/>
    <p:sldId id="286" r:id="rId26"/>
    <p:sldId id="294" r:id="rId27"/>
    <p:sldId id="28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10B300-3EC3-427C-A72E-9580148CB247}" v="1600" dt="2023-10-05T07:21:25.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88" autoAdjust="0"/>
    <p:restoredTop sz="96327"/>
  </p:normalViewPr>
  <p:slideViewPr>
    <p:cSldViewPr snapToGrid="0">
      <p:cViewPr varScale="1">
        <p:scale>
          <a:sx n="87" d="100"/>
          <a:sy n="87" d="100"/>
        </p:scale>
        <p:origin x="96"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3D7BE6-94AB-4EB7-9399-5B424FDFD51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pt>
    <dgm:pt modelId="{F013DE45-0607-4AD1-8817-D160D5569455}">
      <dgm:prSet phldrT="[Text]" custT="1"/>
      <dgm:spPr>
        <a:solidFill>
          <a:srgbClr val="072B62">
            <a:shade val="80000"/>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27940" tIns="27940" rIns="27940" bIns="27940" numCol="1" spcCol="1270" anchor="ctr" anchorCtr="0"/>
        <a:lstStyle/>
        <a:p>
          <a:pPr marL="0" lvl="0" indent="0" algn="ctr" defTabSz="466725">
            <a:lnSpc>
              <a:spcPct val="90000"/>
            </a:lnSpc>
            <a:spcBef>
              <a:spcPct val="0"/>
            </a:spcBef>
            <a:spcAft>
              <a:spcPct val="35000"/>
            </a:spcAft>
            <a:buNone/>
          </a:pPr>
          <a:r>
            <a:rPr lang="en-US" sz="1600" b="1" kern="1200" dirty="0">
              <a:solidFill>
                <a:prstClr val="white"/>
              </a:solidFill>
              <a:latin typeface="+mn-lt"/>
              <a:ea typeface="+mn-ea"/>
              <a:cs typeface="+mn-cs"/>
            </a:rPr>
            <a:t>Qualification</a:t>
          </a:r>
          <a:endParaRPr lang="en-ZA" sz="1600" b="1" kern="1200" dirty="0">
            <a:solidFill>
              <a:prstClr val="white"/>
            </a:solidFill>
            <a:latin typeface="+mn-lt"/>
            <a:ea typeface="+mn-ea"/>
            <a:cs typeface="+mn-cs"/>
          </a:endParaRPr>
        </a:p>
      </dgm:t>
    </dgm:pt>
    <dgm:pt modelId="{EFA394C0-475B-4881-A277-49ECB86925D0}" type="parTrans" cxnId="{3091F42D-6336-4BE8-9538-EB66DD0A15B1}">
      <dgm:prSet custT="1"/>
      <dgm:spPr/>
      <dgm:t>
        <a:bodyPr/>
        <a:lstStyle/>
        <a:p>
          <a:endParaRPr lang="en-ZA" sz="1600" b="1">
            <a:latin typeface="+mn-lt"/>
          </a:endParaRPr>
        </a:p>
      </dgm:t>
    </dgm:pt>
    <dgm:pt modelId="{EF4375FC-9B89-4A56-B051-2E5F82C606F1}" type="sibTrans" cxnId="{3091F42D-6336-4BE8-9538-EB66DD0A15B1}">
      <dgm:prSet/>
      <dgm:spPr/>
      <dgm:t>
        <a:bodyPr/>
        <a:lstStyle/>
        <a:p>
          <a:endParaRPr lang="en-ZA" sz="1600" b="1">
            <a:latin typeface="+mn-lt"/>
          </a:endParaRPr>
        </a:p>
      </dgm:t>
    </dgm:pt>
    <dgm:pt modelId="{74564FA5-972B-4392-A231-D77E0C1B63B8}">
      <dgm:prSet phldrT="[Text]" custT="1"/>
      <dgm:spPr>
        <a:solidFill>
          <a:srgbClr val="072B62">
            <a:shade val="80000"/>
            <a:hueOff val="236878"/>
            <a:satOff val="-26321"/>
            <a:lumOff val="14534"/>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27940" tIns="27940" rIns="27940" bIns="27940" numCol="1" spcCol="1270" anchor="ctr" anchorCtr="0"/>
        <a:lstStyle/>
        <a:p>
          <a:pPr marL="0" lvl="0" indent="0" algn="ctr" defTabSz="466725">
            <a:lnSpc>
              <a:spcPct val="90000"/>
            </a:lnSpc>
            <a:spcBef>
              <a:spcPct val="0"/>
            </a:spcBef>
            <a:spcAft>
              <a:spcPct val="35000"/>
            </a:spcAft>
            <a:buNone/>
          </a:pPr>
          <a:r>
            <a:rPr lang="en-US" sz="1600" b="1" kern="1200" dirty="0">
              <a:solidFill>
                <a:prstClr val="white"/>
              </a:solidFill>
              <a:latin typeface="+mn-lt"/>
              <a:ea typeface="+mn-ea"/>
              <a:cs typeface="+mn-cs"/>
            </a:rPr>
            <a:t>Module</a:t>
          </a:r>
          <a:endParaRPr lang="en-ZA" sz="1600" b="1" kern="1200" dirty="0">
            <a:solidFill>
              <a:prstClr val="white"/>
            </a:solidFill>
            <a:latin typeface="+mn-lt"/>
            <a:ea typeface="+mn-ea"/>
            <a:cs typeface="+mn-cs"/>
          </a:endParaRPr>
        </a:p>
      </dgm:t>
    </dgm:pt>
    <dgm:pt modelId="{6B0154F7-5F8D-4AEF-8F79-CBD2F49D73CD}" type="parTrans" cxnId="{B7B2164D-E8AB-4BFB-AB1A-9FD456FA0691}">
      <dgm:prSet custT="1"/>
      <dgm:spPr/>
      <dgm:t>
        <a:bodyPr/>
        <a:lstStyle/>
        <a:p>
          <a:endParaRPr lang="en-ZA" sz="1600" b="1">
            <a:latin typeface="+mn-lt"/>
          </a:endParaRPr>
        </a:p>
      </dgm:t>
    </dgm:pt>
    <dgm:pt modelId="{AA6EDF3C-2AC1-4305-B218-B34CC77A4624}" type="sibTrans" cxnId="{B7B2164D-E8AB-4BFB-AB1A-9FD456FA0691}">
      <dgm:prSet/>
      <dgm:spPr/>
      <dgm:t>
        <a:bodyPr/>
        <a:lstStyle/>
        <a:p>
          <a:endParaRPr lang="en-ZA" sz="1600" b="1">
            <a:latin typeface="+mn-lt"/>
          </a:endParaRPr>
        </a:p>
      </dgm:t>
    </dgm:pt>
    <dgm:pt modelId="{61A898B0-EFB4-4A3A-BAC8-D413B8F50427}">
      <dgm:prSet phldrT="[Text]" custT="1"/>
      <dgm:spPr>
        <a:solidFill>
          <a:srgbClr val="072B62">
            <a:shade val="80000"/>
            <a:hueOff val="473756"/>
            <a:satOff val="-52641"/>
            <a:lumOff val="29069"/>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27940" tIns="27940" rIns="27940" bIns="27940" numCol="1" spcCol="1270" anchor="ctr" anchorCtr="0"/>
        <a:lstStyle/>
        <a:p>
          <a:pPr marL="0" lvl="0" indent="0" algn="ctr" defTabSz="466725">
            <a:lnSpc>
              <a:spcPct val="90000"/>
            </a:lnSpc>
            <a:spcBef>
              <a:spcPct val="0"/>
            </a:spcBef>
            <a:spcAft>
              <a:spcPct val="35000"/>
            </a:spcAft>
            <a:buNone/>
          </a:pPr>
          <a:r>
            <a:rPr lang="en-US" sz="1600" b="1" kern="1200" dirty="0">
              <a:solidFill>
                <a:prstClr val="white"/>
              </a:solidFill>
              <a:latin typeface="+mn-lt"/>
              <a:ea typeface="+mn-ea"/>
              <a:cs typeface="+mn-cs"/>
            </a:rPr>
            <a:t>Assessment</a:t>
          </a:r>
          <a:endParaRPr lang="en-ZA" sz="1600" b="1" kern="1200" dirty="0">
            <a:solidFill>
              <a:prstClr val="white"/>
            </a:solidFill>
            <a:latin typeface="+mn-lt"/>
            <a:ea typeface="+mn-ea"/>
            <a:cs typeface="+mn-cs"/>
          </a:endParaRPr>
        </a:p>
      </dgm:t>
    </dgm:pt>
    <dgm:pt modelId="{07B1D2C8-6F1B-490D-8EB1-9B499C1D8575}" type="parTrans" cxnId="{EFE69BA5-5967-4CCC-8DB3-C2F65BD1AF90}">
      <dgm:prSet custT="1"/>
      <dgm:spPr/>
      <dgm:t>
        <a:bodyPr/>
        <a:lstStyle/>
        <a:p>
          <a:endParaRPr lang="en-ZA" sz="1600" b="1">
            <a:latin typeface="+mn-lt"/>
          </a:endParaRPr>
        </a:p>
      </dgm:t>
    </dgm:pt>
    <dgm:pt modelId="{C359B87E-911A-45BD-B7CF-0B736BE87753}" type="sibTrans" cxnId="{EFE69BA5-5967-4CCC-8DB3-C2F65BD1AF90}">
      <dgm:prSet/>
      <dgm:spPr/>
      <dgm:t>
        <a:bodyPr/>
        <a:lstStyle/>
        <a:p>
          <a:endParaRPr lang="en-ZA" sz="1600" b="1">
            <a:latin typeface="+mn-lt"/>
          </a:endParaRPr>
        </a:p>
      </dgm:t>
    </dgm:pt>
    <dgm:pt modelId="{653BC81B-A16F-4682-B9DB-E11A36DA6582}">
      <dgm:prSet phldrT="[Text]" custT="1"/>
      <dgm:spPr>
        <a:solidFill>
          <a:srgbClr val="072B62">
            <a:shade val="80000"/>
            <a:hueOff val="710634"/>
            <a:satOff val="-78962"/>
            <a:lumOff val="43603"/>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27940" tIns="27940" rIns="27940" bIns="27940" numCol="1" spcCol="1270" anchor="ctr" anchorCtr="0"/>
        <a:lstStyle/>
        <a:p>
          <a:pPr marL="0" lvl="0" indent="0" algn="ctr" defTabSz="466725">
            <a:lnSpc>
              <a:spcPct val="90000"/>
            </a:lnSpc>
            <a:spcBef>
              <a:spcPct val="0"/>
            </a:spcBef>
            <a:spcAft>
              <a:spcPct val="35000"/>
            </a:spcAft>
            <a:buNone/>
          </a:pPr>
          <a:r>
            <a:rPr lang="en-US" sz="1600" b="1" kern="1200" dirty="0">
              <a:solidFill>
                <a:prstClr val="white"/>
              </a:solidFill>
              <a:latin typeface="+mn-lt"/>
              <a:ea typeface="+mn-ea"/>
              <a:cs typeface="+mn-cs"/>
            </a:rPr>
            <a:t>Learning Activities</a:t>
          </a:r>
          <a:endParaRPr lang="en-ZA" sz="1600" b="1" kern="1200" dirty="0">
            <a:solidFill>
              <a:prstClr val="white"/>
            </a:solidFill>
            <a:latin typeface="+mn-lt"/>
            <a:ea typeface="+mn-ea"/>
            <a:cs typeface="+mn-cs"/>
          </a:endParaRPr>
        </a:p>
      </dgm:t>
    </dgm:pt>
    <dgm:pt modelId="{7B46E71D-E4F8-457A-AB25-CA9194387365}" type="parTrans" cxnId="{240A96A4-EE19-4C0E-88AF-6E3EDD7B414F}">
      <dgm:prSet custT="1"/>
      <dgm:spPr/>
      <dgm:t>
        <a:bodyPr/>
        <a:lstStyle/>
        <a:p>
          <a:endParaRPr lang="en-ZA" sz="1600" b="1">
            <a:latin typeface="+mn-lt"/>
          </a:endParaRPr>
        </a:p>
      </dgm:t>
    </dgm:pt>
    <dgm:pt modelId="{97965C66-B2D2-402A-8207-86005655E250}" type="sibTrans" cxnId="{240A96A4-EE19-4C0E-88AF-6E3EDD7B414F}">
      <dgm:prSet/>
      <dgm:spPr/>
      <dgm:t>
        <a:bodyPr/>
        <a:lstStyle/>
        <a:p>
          <a:endParaRPr lang="en-ZA" sz="1600" b="1">
            <a:latin typeface="+mn-lt"/>
          </a:endParaRPr>
        </a:p>
      </dgm:t>
    </dgm:pt>
    <dgm:pt modelId="{7C4CBA24-5F03-4F21-BCD0-0CF1899C624D}">
      <dgm:prSet phldrT="[Text]" custT="1"/>
      <dgm:spPr/>
      <dgm:t>
        <a:bodyPr/>
        <a:lstStyle/>
        <a:p>
          <a:r>
            <a:rPr lang="en-US" sz="1600" b="1" dirty="0">
              <a:latin typeface="+mn-lt"/>
            </a:rPr>
            <a:t>Progression</a:t>
          </a:r>
          <a:endParaRPr lang="en-ZA" sz="1600" b="1" dirty="0">
            <a:latin typeface="+mn-lt"/>
          </a:endParaRPr>
        </a:p>
      </dgm:t>
    </dgm:pt>
    <dgm:pt modelId="{065FD137-4B4A-4D35-8D4E-4598D2D72EE1}" type="parTrans" cxnId="{E1EF4DED-CB35-476C-8B26-024C5E6EE911}">
      <dgm:prSet/>
      <dgm:spPr/>
      <dgm:t>
        <a:bodyPr/>
        <a:lstStyle/>
        <a:p>
          <a:endParaRPr lang="en-ZA" sz="1600" b="1">
            <a:latin typeface="+mn-lt"/>
          </a:endParaRPr>
        </a:p>
      </dgm:t>
    </dgm:pt>
    <dgm:pt modelId="{EE9C040F-A2C1-4B8F-907F-A013401BE206}" type="sibTrans" cxnId="{E1EF4DED-CB35-476C-8B26-024C5E6EE911}">
      <dgm:prSet/>
      <dgm:spPr/>
      <dgm:t>
        <a:bodyPr/>
        <a:lstStyle/>
        <a:p>
          <a:endParaRPr lang="en-ZA" sz="1600" b="1">
            <a:latin typeface="+mn-lt"/>
          </a:endParaRPr>
        </a:p>
      </dgm:t>
    </dgm:pt>
    <dgm:pt modelId="{14FEDE85-07FA-452F-BFA4-3AAC1A3DEBE5}">
      <dgm:prSet phldrT="[Text]" custT="1"/>
      <dgm:spPr>
        <a:solidFill>
          <a:schemeClr val="accent2">
            <a:lumMod val="50000"/>
          </a:schemeClr>
        </a:solidFill>
      </dgm:spPr>
      <dgm:t>
        <a:bodyPr/>
        <a:lstStyle/>
        <a:p>
          <a:r>
            <a:rPr lang="en-US" sz="1600" b="1" dirty="0">
              <a:latin typeface="+mn-lt"/>
            </a:rPr>
            <a:t>Cohort</a:t>
          </a:r>
          <a:endParaRPr lang="en-ZA" sz="1600" b="1" dirty="0">
            <a:latin typeface="+mn-lt"/>
          </a:endParaRPr>
        </a:p>
      </dgm:t>
    </dgm:pt>
    <dgm:pt modelId="{8EB45579-AB08-4112-B867-EA43645EADEE}" type="parTrans" cxnId="{B9DC6FDE-6DED-4832-9786-05D312194BA1}">
      <dgm:prSet custT="1"/>
      <dgm:spPr/>
      <dgm:t>
        <a:bodyPr/>
        <a:lstStyle/>
        <a:p>
          <a:endParaRPr lang="en-ZA" sz="1600" b="1">
            <a:latin typeface="+mn-lt"/>
          </a:endParaRPr>
        </a:p>
      </dgm:t>
    </dgm:pt>
    <dgm:pt modelId="{B2DC3CA7-EB69-48EB-A357-ACB5BF3EA06F}" type="sibTrans" cxnId="{B9DC6FDE-6DED-4832-9786-05D312194BA1}">
      <dgm:prSet/>
      <dgm:spPr/>
      <dgm:t>
        <a:bodyPr/>
        <a:lstStyle/>
        <a:p>
          <a:endParaRPr lang="en-ZA" sz="1600" b="1">
            <a:latin typeface="+mn-lt"/>
          </a:endParaRPr>
        </a:p>
      </dgm:t>
    </dgm:pt>
    <dgm:pt modelId="{99DC4BEB-5EA3-449F-93F6-985AD2739176}" type="pres">
      <dgm:prSet presAssocID="{653D7BE6-94AB-4EB7-9399-5B424FDFD513}" presName="Name0" presStyleCnt="0">
        <dgm:presLayoutVars>
          <dgm:chPref val="1"/>
          <dgm:dir/>
          <dgm:animOne val="branch"/>
          <dgm:animLvl val="lvl"/>
          <dgm:resizeHandles val="exact"/>
        </dgm:presLayoutVars>
      </dgm:prSet>
      <dgm:spPr/>
    </dgm:pt>
    <dgm:pt modelId="{CAD2D626-DF2C-460D-8117-ED04547E6D76}" type="pres">
      <dgm:prSet presAssocID="{7C4CBA24-5F03-4F21-BCD0-0CF1899C624D}" presName="root1" presStyleCnt="0"/>
      <dgm:spPr/>
    </dgm:pt>
    <dgm:pt modelId="{6C83E674-9C36-4FB0-A408-BD72B00D2F9B}" type="pres">
      <dgm:prSet presAssocID="{7C4CBA24-5F03-4F21-BCD0-0CF1899C624D}" presName="LevelOneTextNode" presStyleLbl="node0" presStyleIdx="0" presStyleCnt="1">
        <dgm:presLayoutVars>
          <dgm:chPref val="3"/>
        </dgm:presLayoutVars>
      </dgm:prSet>
      <dgm:spPr/>
    </dgm:pt>
    <dgm:pt modelId="{C226974A-28C9-4C89-89F2-7B8A094313F2}" type="pres">
      <dgm:prSet presAssocID="{7C4CBA24-5F03-4F21-BCD0-0CF1899C624D}" presName="level2hierChild" presStyleCnt="0"/>
      <dgm:spPr/>
    </dgm:pt>
    <dgm:pt modelId="{121B2D03-00C0-4412-B422-027EA476984B}" type="pres">
      <dgm:prSet presAssocID="{8EB45579-AB08-4112-B867-EA43645EADEE}" presName="conn2-1" presStyleLbl="parChTrans1D2" presStyleIdx="0" presStyleCnt="5"/>
      <dgm:spPr/>
    </dgm:pt>
    <dgm:pt modelId="{BF9E1641-C230-4F84-88DD-5E964FFADAC4}" type="pres">
      <dgm:prSet presAssocID="{8EB45579-AB08-4112-B867-EA43645EADEE}" presName="connTx" presStyleLbl="parChTrans1D2" presStyleIdx="0" presStyleCnt="5"/>
      <dgm:spPr/>
    </dgm:pt>
    <dgm:pt modelId="{22F9FEF8-EBF4-4DF4-B3E7-5CAC948F2BB1}" type="pres">
      <dgm:prSet presAssocID="{14FEDE85-07FA-452F-BFA4-3AAC1A3DEBE5}" presName="root2" presStyleCnt="0"/>
      <dgm:spPr/>
    </dgm:pt>
    <dgm:pt modelId="{CC7D857E-6E4F-443A-AE8B-B56C2B37FA85}" type="pres">
      <dgm:prSet presAssocID="{14FEDE85-07FA-452F-BFA4-3AAC1A3DEBE5}" presName="LevelTwoTextNode" presStyleLbl="node2" presStyleIdx="0" presStyleCnt="5">
        <dgm:presLayoutVars>
          <dgm:chPref val="3"/>
        </dgm:presLayoutVars>
      </dgm:prSet>
      <dgm:spPr/>
    </dgm:pt>
    <dgm:pt modelId="{A47EA402-20D9-4C54-9DF5-96D460B81E6F}" type="pres">
      <dgm:prSet presAssocID="{14FEDE85-07FA-452F-BFA4-3AAC1A3DEBE5}" presName="level3hierChild" presStyleCnt="0"/>
      <dgm:spPr/>
    </dgm:pt>
    <dgm:pt modelId="{CFC772A5-4513-4CD8-84FC-D15A258FE8E9}" type="pres">
      <dgm:prSet presAssocID="{EFA394C0-475B-4881-A277-49ECB86925D0}" presName="conn2-1" presStyleLbl="parChTrans1D2" presStyleIdx="1" presStyleCnt="5"/>
      <dgm:spPr/>
    </dgm:pt>
    <dgm:pt modelId="{CC450532-5949-4466-B523-72D22590C1F9}" type="pres">
      <dgm:prSet presAssocID="{EFA394C0-475B-4881-A277-49ECB86925D0}" presName="connTx" presStyleLbl="parChTrans1D2" presStyleIdx="1" presStyleCnt="5"/>
      <dgm:spPr/>
    </dgm:pt>
    <dgm:pt modelId="{228CE9A0-475D-4289-A4A5-3D89E6FE768C}" type="pres">
      <dgm:prSet presAssocID="{F013DE45-0607-4AD1-8817-D160D5569455}" presName="root2" presStyleCnt="0"/>
      <dgm:spPr/>
    </dgm:pt>
    <dgm:pt modelId="{10156009-E378-40D8-8618-8A63445A7A95}" type="pres">
      <dgm:prSet presAssocID="{F013DE45-0607-4AD1-8817-D160D5569455}" presName="LevelTwoTextNode" presStyleLbl="node2" presStyleIdx="1" presStyleCnt="5">
        <dgm:presLayoutVars>
          <dgm:chPref val="3"/>
        </dgm:presLayoutVars>
      </dgm:prSet>
      <dgm:spPr>
        <a:xfrm>
          <a:off x="1005657" y="1335443"/>
          <a:ext cx="1989915" cy="606681"/>
        </a:xfrm>
        <a:prstGeom prst="rect">
          <a:avLst/>
        </a:prstGeom>
      </dgm:spPr>
    </dgm:pt>
    <dgm:pt modelId="{10E3AB33-1835-4CF1-B04C-9AC7781739E1}" type="pres">
      <dgm:prSet presAssocID="{F013DE45-0607-4AD1-8817-D160D5569455}" presName="level3hierChild" presStyleCnt="0"/>
      <dgm:spPr/>
    </dgm:pt>
    <dgm:pt modelId="{1972E2B0-6F72-43F5-A8C9-CC58931E2E89}" type="pres">
      <dgm:prSet presAssocID="{6B0154F7-5F8D-4AEF-8F79-CBD2F49D73CD}" presName="conn2-1" presStyleLbl="parChTrans1D2" presStyleIdx="2" presStyleCnt="5"/>
      <dgm:spPr/>
    </dgm:pt>
    <dgm:pt modelId="{DA285057-AE81-406D-8DE9-9DA7CDD53CEC}" type="pres">
      <dgm:prSet presAssocID="{6B0154F7-5F8D-4AEF-8F79-CBD2F49D73CD}" presName="connTx" presStyleLbl="parChTrans1D2" presStyleIdx="2" presStyleCnt="5"/>
      <dgm:spPr/>
    </dgm:pt>
    <dgm:pt modelId="{C05DB057-FF0D-4302-B847-2F01138B7D23}" type="pres">
      <dgm:prSet presAssocID="{74564FA5-972B-4392-A231-D77E0C1B63B8}" presName="root2" presStyleCnt="0"/>
      <dgm:spPr/>
    </dgm:pt>
    <dgm:pt modelId="{EB11F4F1-6212-4F8D-8C61-0F64E9500F07}" type="pres">
      <dgm:prSet presAssocID="{74564FA5-972B-4392-A231-D77E0C1B63B8}" presName="LevelTwoTextNode" presStyleLbl="node2" presStyleIdx="2" presStyleCnt="5">
        <dgm:presLayoutVars>
          <dgm:chPref val="3"/>
        </dgm:presLayoutVars>
      </dgm:prSet>
      <dgm:spPr>
        <a:xfrm>
          <a:off x="1005657" y="2093795"/>
          <a:ext cx="1989915" cy="606681"/>
        </a:xfrm>
        <a:prstGeom prst="rect">
          <a:avLst/>
        </a:prstGeom>
      </dgm:spPr>
    </dgm:pt>
    <dgm:pt modelId="{E30CF0DF-0DF5-4D36-9D55-68D116D1FA3B}" type="pres">
      <dgm:prSet presAssocID="{74564FA5-972B-4392-A231-D77E0C1B63B8}" presName="level3hierChild" presStyleCnt="0"/>
      <dgm:spPr/>
    </dgm:pt>
    <dgm:pt modelId="{5F5A5F26-A902-4BCF-9621-9DD7F2D740FF}" type="pres">
      <dgm:prSet presAssocID="{07B1D2C8-6F1B-490D-8EB1-9B499C1D8575}" presName="conn2-1" presStyleLbl="parChTrans1D2" presStyleIdx="3" presStyleCnt="5"/>
      <dgm:spPr/>
    </dgm:pt>
    <dgm:pt modelId="{E5EF4548-0C11-47A5-B087-47E7897083C5}" type="pres">
      <dgm:prSet presAssocID="{07B1D2C8-6F1B-490D-8EB1-9B499C1D8575}" presName="connTx" presStyleLbl="parChTrans1D2" presStyleIdx="3" presStyleCnt="5"/>
      <dgm:spPr/>
    </dgm:pt>
    <dgm:pt modelId="{CE7E6BCC-3B28-4A4F-88EC-2EF399D6E343}" type="pres">
      <dgm:prSet presAssocID="{61A898B0-EFB4-4A3A-BAC8-D413B8F50427}" presName="root2" presStyleCnt="0"/>
      <dgm:spPr/>
    </dgm:pt>
    <dgm:pt modelId="{114B0C40-A71B-4AD3-ADAB-F1BD244A13CD}" type="pres">
      <dgm:prSet presAssocID="{61A898B0-EFB4-4A3A-BAC8-D413B8F50427}" presName="LevelTwoTextNode" presStyleLbl="node2" presStyleIdx="3" presStyleCnt="5">
        <dgm:presLayoutVars>
          <dgm:chPref val="3"/>
        </dgm:presLayoutVars>
      </dgm:prSet>
      <dgm:spPr>
        <a:xfrm>
          <a:off x="1005657" y="2852147"/>
          <a:ext cx="1989915" cy="606681"/>
        </a:xfrm>
        <a:prstGeom prst="rect">
          <a:avLst/>
        </a:prstGeom>
      </dgm:spPr>
    </dgm:pt>
    <dgm:pt modelId="{30CBE00B-3961-4384-B8DE-52D09865B021}" type="pres">
      <dgm:prSet presAssocID="{61A898B0-EFB4-4A3A-BAC8-D413B8F50427}" presName="level3hierChild" presStyleCnt="0"/>
      <dgm:spPr/>
    </dgm:pt>
    <dgm:pt modelId="{D784AF6D-8529-464E-BD39-F70C7719ED73}" type="pres">
      <dgm:prSet presAssocID="{7B46E71D-E4F8-457A-AB25-CA9194387365}" presName="conn2-1" presStyleLbl="parChTrans1D2" presStyleIdx="4" presStyleCnt="5"/>
      <dgm:spPr/>
    </dgm:pt>
    <dgm:pt modelId="{32BDADC0-48F8-4637-9AE4-006DCFDB074B}" type="pres">
      <dgm:prSet presAssocID="{7B46E71D-E4F8-457A-AB25-CA9194387365}" presName="connTx" presStyleLbl="parChTrans1D2" presStyleIdx="4" presStyleCnt="5"/>
      <dgm:spPr/>
    </dgm:pt>
    <dgm:pt modelId="{E7142B90-A2E7-464C-A05D-FED15880E5E1}" type="pres">
      <dgm:prSet presAssocID="{653BC81B-A16F-4682-B9DB-E11A36DA6582}" presName="root2" presStyleCnt="0"/>
      <dgm:spPr/>
    </dgm:pt>
    <dgm:pt modelId="{7D38001A-BF15-452D-8A43-7A90068CCBC9}" type="pres">
      <dgm:prSet presAssocID="{653BC81B-A16F-4682-B9DB-E11A36DA6582}" presName="LevelTwoTextNode" presStyleLbl="node2" presStyleIdx="4" presStyleCnt="5">
        <dgm:presLayoutVars>
          <dgm:chPref val="3"/>
        </dgm:presLayoutVars>
      </dgm:prSet>
      <dgm:spPr>
        <a:xfrm>
          <a:off x="1005657" y="3610498"/>
          <a:ext cx="1989915" cy="606681"/>
        </a:xfrm>
        <a:prstGeom prst="rect">
          <a:avLst/>
        </a:prstGeom>
      </dgm:spPr>
    </dgm:pt>
    <dgm:pt modelId="{940575C4-AE93-4060-BE42-5DB8E76431C8}" type="pres">
      <dgm:prSet presAssocID="{653BC81B-A16F-4682-B9DB-E11A36DA6582}" presName="level3hierChild" presStyleCnt="0"/>
      <dgm:spPr/>
    </dgm:pt>
  </dgm:ptLst>
  <dgm:cxnLst>
    <dgm:cxn modelId="{1883380C-7980-4FF8-A811-AD0931491627}" type="presOf" srcId="{653BC81B-A16F-4682-B9DB-E11A36DA6582}" destId="{7D38001A-BF15-452D-8A43-7A90068CCBC9}" srcOrd="0" destOrd="0" presId="urn:microsoft.com/office/officeart/2008/layout/HorizontalMultiLevelHierarchy"/>
    <dgm:cxn modelId="{3091F42D-6336-4BE8-9538-EB66DD0A15B1}" srcId="{7C4CBA24-5F03-4F21-BCD0-0CF1899C624D}" destId="{F013DE45-0607-4AD1-8817-D160D5569455}" srcOrd="1" destOrd="0" parTransId="{EFA394C0-475B-4881-A277-49ECB86925D0}" sibTransId="{EF4375FC-9B89-4A56-B051-2E5F82C606F1}"/>
    <dgm:cxn modelId="{3C31BB3E-53AC-4967-A455-6B536B98923D}" type="presOf" srcId="{7B46E71D-E4F8-457A-AB25-CA9194387365}" destId="{D784AF6D-8529-464E-BD39-F70C7719ED73}" srcOrd="0" destOrd="0" presId="urn:microsoft.com/office/officeart/2008/layout/HorizontalMultiLevelHierarchy"/>
    <dgm:cxn modelId="{9635C065-8DE2-4284-A7C7-2EAEEE715B19}" type="presOf" srcId="{61A898B0-EFB4-4A3A-BAC8-D413B8F50427}" destId="{114B0C40-A71B-4AD3-ADAB-F1BD244A13CD}" srcOrd="0" destOrd="0" presId="urn:microsoft.com/office/officeart/2008/layout/HorizontalMultiLevelHierarchy"/>
    <dgm:cxn modelId="{B7B2164D-E8AB-4BFB-AB1A-9FD456FA0691}" srcId="{7C4CBA24-5F03-4F21-BCD0-0CF1899C624D}" destId="{74564FA5-972B-4392-A231-D77E0C1B63B8}" srcOrd="2" destOrd="0" parTransId="{6B0154F7-5F8D-4AEF-8F79-CBD2F49D73CD}" sibTransId="{AA6EDF3C-2AC1-4305-B218-B34CC77A4624}"/>
    <dgm:cxn modelId="{DBA75F4D-6AF4-45DA-AE36-F07923F5D039}" type="presOf" srcId="{6B0154F7-5F8D-4AEF-8F79-CBD2F49D73CD}" destId="{1972E2B0-6F72-43F5-A8C9-CC58931E2E89}" srcOrd="0" destOrd="0" presId="urn:microsoft.com/office/officeart/2008/layout/HorizontalMultiLevelHierarchy"/>
    <dgm:cxn modelId="{77B26E78-C803-43EE-A524-D2DF3DB8D63F}" type="presOf" srcId="{7B46E71D-E4F8-457A-AB25-CA9194387365}" destId="{32BDADC0-48F8-4637-9AE4-006DCFDB074B}" srcOrd="1" destOrd="0" presId="urn:microsoft.com/office/officeart/2008/layout/HorizontalMultiLevelHierarchy"/>
    <dgm:cxn modelId="{F8685979-3A6B-4A80-827D-503FC2B1A938}" type="presOf" srcId="{F013DE45-0607-4AD1-8817-D160D5569455}" destId="{10156009-E378-40D8-8618-8A63445A7A95}" srcOrd="0" destOrd="0" presId="urn:microsoft.com/office/officeart/2008/layout/HorizontalMultiLevelHierarchy"/>
    <dgm:cxn modelId="{5214078F-4E18-4671-AC25-5A50929967A0}" type="presOf" srcId="{14FEDE85-07FA-452F-BFA4-3AAC1A3DEBE5}" destId="{CC7D857E-6E4F-443A-AE8B-B56C2B37FA85}" srcOrd="0" destOrd="0" presId="urn:microsoft.com/office/officeart/2008/layout/HorizontalMultiLevelHierarchy"/>
    <dgm:cxn modelId="{49007599-8C15-4F18-B37D-B08A9BDD5374}" type="presOf" srcId="{7C4CBA24-5F03-4F21-BCD0-0CF1899C624D}" destId="{6C83E674-9C36-4FB0-A408-BD72B00D2F9B}" srcOrd="0" destOrd="0" presId="urn:microsoft.com/office/officeart/2008/layout/HorizontalMultiLevelHierarchy"/>
    <dgm:cxn modelId="{A0E3719C-E416-4302-9ED8-9C0EE61AE26F}" type="presOf" srcId="{8EB45579-AB08-4112-B867-EA43645EADEE}" destId="{BF9E1641-C230-4F84-88DD-5E964FFADAC4}" srcOrd="1" destOrd="0" presId="urn:microsoft.com/office/officeart/2008/layout/HorizontalMultiLevelHierarchy"/>
    <dgm:cxn modelId="{240A96A4-EE19-4C0E-88AF-6E3EDD7B414F}" srcId="{7C4CBA24-5F03-4F21-BCD0-0CF1899C624D}" destId="{653BC81B-A16F-4682-B9DB-E11A36DA6582}" srcOrd="4" destOrd="0" parTransId="{7B46E71D-E4F8-457A-AB25-CA9194387365}" sibTransId="{97965C66-B2D2-402A-8207-86005655E250}"/>
    <dgm:cxn modelId="{EFE69BA5-5967-4CCC-8DB3-C2F65BD1AF90}" srcId="{7C4CBA24-5F03-4F21-BCD0-0CF1899C624D}" destId="{61A898B0-EFB4-4A3A-BAC8-D413B8F50427}" srcOrd="3" destOrd="0" parTransId="{07B1D2C8-6F1B-490D-8EB1-9B499C1D8575}" sibTransId="{C359B87E-911A-45BD-B7CF-0B736BE87753}"/>
    <dgm:cxn modelId="{FD6F5AAC-83FC-4AE0-9AED-B35916ACE115}" type="presOf" srcId="{EFA394C0-475B-4881-A277-49ECB86925D0}" destId="{CC450532-5949-4466-B523-72D22590C1F9}" srcOrd="1" destOrd="0" presId="urn:microsoft.com/office/officeart/2008/layout/HorizontalMultiLevelHierarchy"/>
    <dgm:cxn modelId="{AA9A20B9-8B85-458E-A872-C61FE792FD6C}" type="presOf" srcId="{EFA394C0-475B-4881-A277-49ECB86925D0}" destId="{CFC772A5-4513-4CD8-84FC-D15A258FE8E9}" srcOrd="0" destOrd="0" presId="urn:microsoft.com/office/officeart/2008/layout/HorizontalMultiLevelHierarchy"/>
    <dgm:cxn modelId="{598295C6-4D98-4118-B683-2ABB2ECB9839}" type="presOf" srcId="{8EB45579-AB08-4112-B867-EA43645EADEE}" destId="{121B2D03-00C0-4412-B422-027EA476984B}" srcOrd="0" destOrd="0" presId="urn:microsoft.com/office/officeart/2008/layout/HorizontalMultiLevelHierarchy"/>
    <dgm:cxn modelId="{3ABF51CB-BD9F-4242-AABD-177711A14248}" type="presOf" srcId="{6B0154F7-5F8D-4AEF-8F79-CBD2F49D73CD}" destId="{DA285057-AE81-406D-8DE9-9DA7CDD53CEC}" srcOrd="1" destOrd="0" presId="urn:microsoft.com/office/officeart/2008/layout/HorizontalMultiLevelHierarchy"/>
    <dgm:cxn modelId="{B9DC6FDE-6DED-4832-9786-05D312194BA1}" srcId="{7C4CBA24-5F03-4F21-BCD0-0CF1899C624D}" destId="{14FEDE85-07FA-452F-BFA4-3AAC1A3DEBE5}" srcOrd="0" destOrd="0" parTransId="{8EB45579-AB08-4112-B867-EA43645EADEE}" sibTransId="{B2DC3CA7-EB69-48EB-A357-ACB5BF3EA06F}"/>
    <dgm:cxn modelId="{AC252AE2-9C7B-4FCA-A676-F44675F9D734}" type="presOf" srcId="{74564FA5-972B-4392-A231-D77E0C1B63B8}" destId="{EB11F4F1-6212-4F8D-8C61-0F64E9500F07}" srcOrd="0" destOrd="0" presId="urn:microsoft.com/office/officeart/2008/layout/HorizontalMultiLevelHierarchy"/>
    <dgm:cxn modelId="{27985BE2-0098-4CFC-A6EA-73EC74C727F0}" type="presOf" srcId="{07B1D2C8-6F1B-490D-8EB1-9B499C1D8575}" destId="{E5EF4548-0C11-47A5-B087-47E7897083C5}" srcOrd="1" destOrd="0" presId="urn:microsoft.com/office/officeart/2008/layout/HorizontalMultiLevelHierarchy"/>
    <dgm:cxn modelId="{E1EF4DED-CB35-476C-8B26-024C5E6EE911}" srcId="{653D7BE6-94AB-4EB7-9399-5B424FDFD513}" destId="{7C4CBA24-5F03-4F21-BCD0-0CF1899C624D}" srcOrd="0" destOrd="0" parTransId="{065FD137-4B4A-4D35-8D4E-4598D2D72EE1}" sibTransId="{EE9C040F-A2C1-4B8F-907F-A013401BE206}"/>
    <dgm:cxn modelId="{F6B351F1-74C1-498D-B3C7-3DE3A753718E}" type="presOf" srcId="{07B1D2C8-6F1B-490D-8EB1-9B499C1D8575}" destId="{5F5A5F26-A902-4BCF-9621-9DD7F2D740FF}" srcOrd="0" destOrd="0" presId="urn:microsoft.com/office/officeart/2008/layout/HorizontalMultiLevelHierarchy"/>
    <dgm:cxn modelId="{5255D9F3-455F-4920-B3E3-1D5437AAE753}" type="presOf" srcId="{653D7BE6-94AB-4EB7-9399-5B424FDFD513}" destId="{99DC4BEB-5EA3-449F-93F6-985AD2739176}" srcOrd="0" destOrd="0" presId="urn:microsoft.com/office/officeart/2008/layout/HorizontalMultiLevelHierarchy"/>
    <dgm:cxn modelId="{80CF0717-A0FC-4526-92DF-E24FF93F8F65}" type="presParOf" srcId="{99DC4BEB-5EA3-449F-93F6-985AD2739176}" destId="{CAD2D626-DF2C-460D-8117-ED04547E6D76}" srcOrd="0" destOrd="0" presId="urn:microsoft.com/office/officeart/2008/layout/HorizontalMultiLevelHierarchy"/>
    <dgm:cxn modelId="{31D6BC5A-C706-4A21-904D-77A67A2223FF}" type="presParOf" srcId="{CAD2D626-DF2C-460D-8117-ED04547E6D76}" destId="{6C83E674-9C36-4FB0-A408-BD72B00D2F9B}" srcOrd="0" destOrd="0" presId="urn:microsoft.com/office/officeart/2008/layout/HorizontalMultiLevelHierarchy"/>
    <dgm:cxn modelId="{98994DC6-EEBA-4A5E-B2BF-BE1D338FE649}" type="presParOf" srcId="{CAD2D626-DF2C-460D-8117-ED04547E6D76}" destId="{C226974A-28C9-4C89-89F2-7B8A094313F2}" srcOrd="1" destOrd="0" presId="urn:microsoft.com/office/officeart/2008/layout/HorizontalMultiLevelHierarchy"/>
    <dgm:cxn modelId="{C933DF90-8520-4C79-9D11-5851E6804FC9}" type="presParOf" srcId="{C226974A-28C9-4C89-89F2-7B8A094313F2}" destId="{121B2D03-00C0-4412-B422-027EA476984B}" srcOrd="0" destOrd="0" presId="urn:microsoft.com/office/officeart/2008/layout/HorizontalMultiLevelHierarchy"/>
    <dgm:cxn modelId="{7C516E4B-F0DB-4021-8A43-517BC1757898}" type="presParOf" srcId="{121B2D03-00C0-4412-B422-027EA476984B}" destId="{BF9E1641-C230-4F84-88DD-5E964FFADAC4}" srcOrd="0" destOrd="0" presId="urn:microsoft.com/office/officeart/2008/layout/HorizontalMultiLevelHierarchy"/>
    <dgm:cxn modelId="{E3434B81-92C1-46B5-BC2E-9D71F348A17A}" type="presParOf" srcId="{C226974A-28C9-4C89-89F2-7B8A094313F2}" destId="{22F9FEF8-EBF4-4DF4-B3E7-5CAC948F2BB1}" srcOrd="1" destOrd="0" presId="urn:microsoft.com/office/officeart/2008/layout/HorizontalMultiLevelHierarchy"/>
    <dgm:cxn modelId="{DA30B86A-EB2F-46B3-B116-FEF4784713A2}" type="presParOf" srcId="{22F9FEF8-EBF4-4DF4-B3E7-5CAC948F2BB1}" destId="{CC7D857E-6E4F-443A-AE8B-B56C2B37FA85}" srcOrd="0" destOrd="0" presId="urn:microsoft.com/office/officeart/2008/layout/HorizontalMultiLevelHierarchy"/>
    <dgm:cxn modelId="{D981EBD8-14B5-4B96-AB8D-6F760ACAD5C1}" type="presParOf" srcId="{22F9FEF8-EBF4-4DF4-B3E7-5CAC948F2BB1}" destId="{A47EA402-20D9-4C54-9DF5-96D460B81E6F}" srcOrd="1" destOrd="0" presId="urn:microsoft.com/office/officeart/2008/layout/HorizontalMultiLevelHierarchy"/>
    <dgm:cxn modelId="{F64B70F8-F3D4-41A5-92F9-E0026010B583}" type="presParOf" srcId="{C226974A-28C9-4C89-89F2-7B8A094313F2}" destId="{CFC772A5-4513-4CD8-84FC-D15A258FE8E9}" srcOrd="2" destOrd="0" presId="urn:microsoft.com/office/officeart/2008/layout/HorizontalMultiLevelHierarchy"/>
    <dgm:cxn modelId="{AF08BFC6-77D4-411E-9F98-A8CBED0DC9F9}" type="presParOf" srcId="{CFC772A5-4513-4CD8-84FC-D15A258FE8E9}" destId="{CC450532-5949-4466-B523-72D22590C1F9}" srcOrd="0" destOrd="0" presId="urn:microsoft.com/office/officeart/2008/layout/HorizontalMultiLevelHierarchy"/>
    <dgm:cxn modelId="{8B76D38E-FFE2-48FE-8841-A499EC182156}" type="presParOf" srcId="{C226974A-28C9-4C89-89F2-7B8A094313F2}" destId="{228CE9A0-475D-4289-A4A5-3D89E6FE768C}" srcOrd="3" destOrd="0" presId="urn:microsoft.com/office/officeart/2008/layout/HorizontalMultiLevelHierarchy"/>
    <dgm:cxn modelId="{8C23F2D7-074C-4E3A-8CC1-BA6A505BFBD7}" type="presParOf" srcId="{228CE9A0-475D-4289-A4A5-3D89E6FE768C}" destId="{10156009-E378-40D8-8618-8A63445A7A95}" srcOrd="0" destOrd="0" presId="urn:microsoft.com/office/officeart/2008/layout/HorizontalMultiLevelHierarchy"/>
    <dgm:cxn modelId="{4810CA70-EA3C-45F3-93C0-1C7EE9167F8F}" type="presParOf" srcId="{228CE9A0-475D-4289-A4A5-3D89E6FE768C}" destId="{10E3AB33-1835-4CF1-B04C-9AC7781739E1}" srcOrd="1" destOrd="0" presId="urn:microsoft.com/office/officeart/2008/layout/HorizontalMultiLevelHierarchy"/>
    <dgm:cxn modelId="{5999D5C3-26C1-4648-8362-7C56D2507977}" type="presParOf" srcId="{C226974A-28C9-4C89-89F2-7B8A094313F2}" destId="{1972E2B0-6F72-43F5-A8C9-CC58931E2E89}" srcOrd="4" destOrd="0" presId="urn:microsoft.com/office/officeart/2008/layout/HorizontalMultiLevelHierarchy"/>
    <dgm:cxn modelId="{8B56253C-9A66-4380-8C59-7E36A379CB07}" type="presParOf" srcId="{1972E2B0-6F72-43F5-A8C9-CC58931E2E89}" destId="{DA285057-AE81-406D-8DE9-9DA7CDD53CEC}" srcOrd="0" destOrd="0" presId="urn:microsoft.com/office/officeart/2008/layout/HorizontalMultiLevelHierarchy"/>
    <dgm:cxn modelId="{72E3689A-26BE-42AA-A90C-1EA0B458AA03}" type="presParOf" srcId="{C226974A-28C9-4C89-89F2-7B8A094313F2}" destId="{C05DB057-FF0D-4302-B847-2F01138B7D23}" srcOrd="5" destOrd="0" presId="urn:microsoft.com/office/officeart/2008/layout/HorizontalMultiLevelHierarchy"/>
    <dgm:cxn modelId="{BD8A7573-1E79-4E71-8F09-E5DC1EEB6018}" type="presParOf" srcId="{C05DB057-FF0D-4302-B847-2F01138B7D23}" destId="{EB11F4F1-6212-4F8D-8C61-0F64E9500F07}" srcOrd="0" destOrd="0" presId="urn:microsoft.com/office/officeart/2008/layout/HorizontalMultiLevelHierarchy"/>
    <dgm:cxn modelId="{0F5B80E3-3F7E-41AC-84D6-BE4FEF009954}" type="presParOf" srcId="{C05DB057-FF0D-4302-B847-2F01138B7D23}" destId="{E30CF0DF-0DF5-4D36-9D55-68D116D1FA3B}" srcOrd="1" destOrd="0" presId="urn:microsoft.com/office/officeart/2008/layout/HorizontalMultiLevelHierarchy"/>
    <dgm:cxn modelId="{F6051AB1-A490-4DF9-8D55-5BD5526F4AC4}" type="presParOf" srcId="{C226974A-28C9-4C89-89F2-7B8A094313F2}" destId="{5F5A5F26-A902-4BCF-9621-9DD7F2D740FF}" srcOrd="6" destOrd="0" presId="urn:microsoft.com/office/officeart/2008/layout/HorizontalMultiLevelHierarchy"/>
    <dgm:cxn modelId="{4E10C87C-6B17-441D-98A8-738DDB98DC0D}" type="presParOf" srcId="{5F5A5F26-A902-4BCF-9621-9DD7F2D740FF}" destId="{E5EF4548-0C11-47A5-B087-47E7897083C5}" srcOrd="0" destOrd="0" presId="urn:microsoft.com/office/officeart/2008/layout/HorizontalMultiLevelHierarchy"/>
    <dgm:cxn modelId="{2EE86103-EEA7-4270-8F1D-A2038616596F}" type="presParOf" srcId="{C226974A-28C9-4C89-89F2-7B8A094313F2}" destId="{CE7E6BCC-3B28-4A4F-88EC-2EF399D6E343}" srcOrd="7" destOrd="0" presId="urn:microsoft.com/office/officeart/2008/layout/HorizontalMultiLevelHierarchy"/>
    <dgm:cxn modelId="{3BFD22CA-8C19-4286-A595-6DBA5ABD3640}" type="presParOf" srcId="{CE7E6BCC-3B28-4A4F-88EC-2EF399D6E343}" destId="{114B0C40-A71B-4AD3-ADAB-F1BD244A13CD}" srcOrd="0" destOrd="0" presId="urn:microsoft.com/office/officeart/2008/layout/HorizontalMultiLevelHierarchy"/>
    <dgm:cxn modelId="{4ED88B15-2B63-4FB1-A7DC-D10F7BC24755}" type="presParOf" srcId="{CE7E6BCC-3B28-4A4F-88EC-2EF399D6E343}" destId="{30CBE00B-3961-4384-B8DE-52D09865B021}" srcOrd="1" destOrd="0" presId="urn:microsoft.com/office/officeart/2008/layout/HorizontalMultiLevelHierarchy"/>
    <dgm:cxn modelId="{CFC5527C-E2DD-4442-AD06-7EDEAFE61FB2}" type="presParOf" srcId="{C226974A-28C9-4C89-89F2-7B8A094313F2}" destId="{D784AF6D-8529-464E-BD39-F70C7719ED73}" srcOrd="8" destOrd="0" presId="urn:microsoft.com/office/officeart/2008/layout/HorizontalMultiLevelHierarchy"/>
    <dgm:cxn modelId="{B68D3DFF-ECC3-4EBE-92C3-4AAE6AAF08E5}" type="presParOf" srcId="{D784AF6D-8529-464E-BD39-F70C7719ED73}" destId="{32BDADC0-48F8-4637-9AE4-006DCFDB074B}" srcOrd="0" destOrd="0" presId="urn:microsoft.com/office/officeart/2008/layout/HorizontalMultiLevelHierarchy"/>
    <dgm:cxn modelId="{E9ED99CB-CDDC-4ED8-8413-3454E8E7346F}" type="presParOf" srcId="{C226974A-28C9-4C89-89F2-7B8A094313F2}" destId="{E7142B90-A2E7-464C-A05D-FED15880E5E1}" srcOrd="9" destOrd="0" presId="urn:microsoft.com/office/officeart/2008/layout/HorizontalMultiLevelHierarchy"/>
    <dgm:cxn modelId="{AEC0C34F-6C6A-49B3-BA9A-3194284BDD3C}" type="presParOf" srcId="{E7142B90-A2E7-464C-A05D-FED15880E5E1}" destId="{7D38001A-BF15-452D-8A43-7A90068CCBC9}" srcOrd="0" destOrd="0" presId="urn:microsoft.com/office/officeart/2008/layout/HorizontalMultiLevelHierarchy"/>
    <dgm:cxn modelId="{D460AD65-8588-434B-944F-EA5FAE3A2FA7}" type="presParOf" srcId="{E7142B90-A2E7-464C-A05D-FED15880E5E1}" destId="{940575C4-AE93-4060-BE42-5DB8E76431C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57DCCE-BA8F-4994-95F2-56C14D8260ED}" type="doc">
      <dgm:prSet loTypeId="urn:diagrams.loki3.com/VaryingWidthList" loCatId="list" qsTypeId="urn:microsoft.com/office/officeart/2005/8/quickstyle/simple1" qsCatId="simple" csTypeId="urn:microsoft.com/office/officeart/2005/8/colors/accent2_3" csCatId="accent2" phldr="1"/>
      <dgm:spPr/>
    </dgm:pt>
    <dgm:pt modelId="{8CB2B232-74A7-4C93-8CC4-FE6177ED3C57}">
      <dgm:prSet phldrT="[Text]" custT="1"/>
      <dgm:spPr/>
      <dgm:t>
        <a:bodyPr/>
        <a:lstStyle/>
        <a:p>
          <a:r>
            <a:rPr lang="en-US" sz="1200" b="1" dirty="0"/>
            <a:t>Cohort Analytics</a:t>
          </a:r>
          <a:endParaRPr lang="en-ZA" sz="1200" b="1" dirty="0"/>
        </a:p>
      </dgm:t>
    </dgm:pt>
    <dgm:pt modelId="{D7175997-1029-47D6-B0D6-682B4E17C180}" type="parTrans" cxnId="{BD87BCD3-E058-4377-A043-2FF62BAEDF8C}">
      <dgm:prSet/>
      <dgm:spPr/>
      <dgm:t>
        <a:bodyPr/>
        <a:lstStyle/>
        <a:p>
          <a:endParaRPr lang="en-ZA" sz="1200" b="1"/>
        </a:p>
      </dgm:t>
    </dgm:pt>
    <dgm:pt modelId="{F2F7D0B7-923E-42C4-958E-7D1514F73C47}" type="sibTrans" cxnId="{BD87BCD3-E058-4377-A043-2FF62BAEDF8C}">
      <dgm:prSet/>
      <dgm:spPr/>
      <dgm:t>
        <a:bodyPr/>
        <a:lstStyle/>
        <a:p>
          <a:endParaRPr lang="en-ZA" sz="1200" b="1"/>
        </a:p>
      </dgm:t>
    </dgm:pt>
    <dgm:pt modelId="{6A2301DF-88C6-4D77-99F4-1715ACD8810D}">
      <dgm:prSet phldrT="[Text]" custT="1"/>
      <dgm:spPr/>
      <dgm:t>
        <a:bodyPr/>
        <a:lstStyle/>
        <a:p>
          <a:r>
            <a:rPr lang="en-US" sz="1200" b="1" dirty="0"/>
            <a:t>Academic Performance</a:t>
          </a:r>
          <a:endParaRPr lang="en-ZA" sz="1200" b="1" dirty="0"/>
        </a:p>
      </dgm:t>
    </dgm:pt>
    <dgm:pt modelId="{A6DF7F61-D367-4C40-A350-62938808B14B}" type="parTrans" cxnId="{8993C589-3342-4230-92E7-1CF31BAD7ADA}">
      <dgm:prSet/>
      <dgm:spPr/>
      <dgm:t>
        <a:bodyPr/>
        <a:lstStyle/>
        <a:p>
          <a:endParaRPr lang="en-ZA" sz="1200" b="1"/>
        </a:p>
      </dgm:t>
    </dgm:pt>
    <dgm:pt modelId="{960648BA-1991-4896-9288-114E556E8672}" type="sibTrans" cxnId="{8993C589-3342-4230-92E7-1CF31BAD7ADA}">
      <dgm:prSet/>
      <dgm:spPr/>
      <dgm:t>
        <a:bodyPr/>
        <a:lstStyle/>
        <a:p>
          <a:endParaRPr lang="en-ZA" sz="1200" b="1"/>
        </a:p>
      </dgm:t>
    </dgm:pt>
    <dgm:pt modelId="{1510E639-5352-483E-A428-95E4048F9CD9}">
      <dgm:prSet phldrT="[Text]" custT="1"/>
      <dgm:spPr/>
      <dgm:t>
        <a:bodyPr/>
        <a:lstStyle/>
        <a:p>
          <a:r>
            <a:rPr lang="en-US" sz="1200" b="1" dirty="0"/>
            <a:t>Learning Analytics</a:t>
          </a:r>
          <a:endParaRPr lang="en-ZA" sz="1200" b="1" dirty="0"/>
        </a:p>
      </dgm:t>
    </dgm:pt>
    <dgm:pt modelId="{8F91D73D-6ADC-44ED-837C-A506FCD3E6F6}" type="parTrans" cxnId="{288BFE9C-7F44-4871-9215-65D13A22F531}">
      <dgm:prSet/>
      <dgm:spPr/>
      <dgm:t>
        <a:bodyPr/>
        <a:lstStyle/>
        <a:p>
          <a:endParaRPr lang="en-ZA" sz="1200" b="1"/>
        </a:p>
      </dgm:t>
    </dgm:pt>
    <dgm:pt modelId="{2A61057B-32BD-4360-AA53-F9A1B8B55BCD}" type="sibTrans" cxnId="{288BFE9C-7F44-4871-9215-65D13A22F531}">
      <dgm:prSet/>
      <dgm:spPr/>
      <dgm:t>
        <a:bodyPr/>
        <a:lstStyle/>
        <a:p>
          <a:endParaRPr lang="en-ZA" sz="1200" b="1"/>
        </a:p>
      </dgm:t>
    </dgm:pt>
    <dgm:pt modelId="{602A500D-4689-42A8-93EB-1901D1E76189}">
      <dgm:prSet phldrT="[Text]" custT="1"/>
      <dgm:spPr/>
      <dgm:t>
        <a:bodyPr/>
        <a:lstStyle/>
        <a:p>
          <a:r>
            <a:rPr lang="en-US" sz="1200" b="1" dirty="0"/>
            <a:t>Learner Analytics</a:t>
          </a:r>
          <a:endParaRPr lang="en-ZA" sz="1200" b="1" dirty="0"/>
        </a:p>
      </dgm:t>
    </dgm:pt>
    <dgm:pt modelId="{FC9FDAAF-8DAE-46C7-BED9-5CA2A5BEE227}" type="parTrans" cxnId="{B467EB14-DABA-4063-8C8A-0CB4D501BB53}">
      <dgm:prSet/>
      <dgm:spPr/>
      <dgm:t>
        <a:bodyPr/>
        <a:lstStyle/>
        <a:p>
          <a:endParaRPr lang="en-ZA" sz="1200" b="1"/>
        </a:p>
      </dgm:t>
    </dgm:pt>
    <dgm:pt modelId="{41FC9275-817E-4C67-A7B9-5A57F5BCE6B4}" type="sibTrans" cxnId="{B467EB14-DABA-4063-8C8A-0CB4D501BB53}">
      <dgm:prSet/>
      <dgm:spPr/>
      <dgm:t>
        <a:bodyPr/>
        <a:lstStyle/>
        <a:p>
          <a:endParaRPr lang="en-ZA" sz="1200" b="1"/>
        </a:p>
      </dgm:t>
    </dgm:pt>
    <dgm:pt modelId="{0E09A3D1-BC77-4B33-A256-F1BC64A5A263}" type="pres">
      <dgm:prSet presAssocID="{5457DCCE-BA8F-4994-95F2-56C14D8260ED}" presName="Name0" presStyleCnt="0">
        <dgm:presLayoutVars>
          <dgm:resizeHandles/>
        </dgm:presLayoutVars>
      </dgm:prSet>
      <dgm:spPr/>
    </dgm:pt>
    <dgm:pt modelId="{166C0996-BADF-4B9F-B3D8-6F2AC3BE7172}" type="pres">
      <dgm:prSet presAssocID="{8CB2B232-74A7-4C93-8CC4-FE6177ED3C57}" presName="text" presStyleLbl="node1" presStyleIdx="0" presStyleCnt="4" custScaleX="193896">
        <dgm:presLayoutVars>
          <dgm:bulletEnabled val="1"/>
        </dgm:presLayoutVars>
      </dgm:prSet>
      <dgm:spPr/>
    </dgm:pt>
    <dgm:pt modelId="{BE121DD1-2EFC-4D83-8AD8-944D3D732001}" type="pres">
      <dgm:prSet presAssocID="{F2F7D0B7-923E-42C4-958E-7D1514F73C47}" presName="space" presStyleCnt="0"/>
      <dgm:spPr/>
    </dgm:pt>
    <dgm:pt modelId="{4DF6EB87-DEC0-4BB2-B6AB-C452DC002957}" type="pres">
      <dgm:prSet presAssocID="{6A2301DF-88C6-4D77-99F4-1715ACD8810D}" presName="text" presStyleLbl="node1" presStyleIdx="1" presStyleCnt="4" custScaleX="159311">
        <dgm:presLayoutVars>
          <dgm:bulletEnabled val="1"/>
        </dgm:presLayoutVars>
      </dgm:prSet>
      <dgm:spPr/>
    </dgm:pt>
    <dgm:pt modelId="{6BDB0A1F-D7B8-4430-85A0-ADF05C4E7607}" type="pres">
      <dgm:prSet presAssocID="{960648BA-1991-4896-9288-114E556E8672}" presName="space" presStyleCnt="0"/>
      <dgm:spPr/>
    </dgm:pt>
    <dgm:pt modelId="{BE09949C-B286-4B2F-9940-9FB1804E083C}" type="pres">
      <dgm:prSet presAssocID="{1510E639-5352-483E-A428-95E4048F9CD9}" presName="text" presStyleLbl="node1" presStyleIdx="2" presStyleCnt="4" custScaleX="188868">
        <dgm:presLayoutVars>
          <dgm:bulletEnabled val="1"/>
        </dgm:presLayoutVars>
      </dgm:prSet>
      <dgm:spPr/>
    </dgm:pt>
    <dgm:pt modelId="{A136012B-EE0A-4C9E-8185-6E43F1A6A862}" type="pres">
      <dgm:prSet presAssocID="{2A61057B-32BD-4360-AA53-F9A1B8B55BCD}" presName="space" presStyleCnt="0"/>
      <dgm:spPr/>
    </dgm:pt>
    <dgm:pt modelId="{DD31D6D6-B858-4F53-A061-3BC43B7BEB2E}" type="pres">
      <dgm:prSet presAssocID="{602A500D-4689-42A8-93EB-1901D1E76189}" presName="text" presStyleLbl="node1" presStyleIdx="3" presStyleCnt="4" custScaleX="187104">
        <dgm:presLayoutVars>
          <dgm:bulletEnabled val="1"/>
        </dgm:presLayoutVars>
      </dgm:prSet>
      <dgm:spPr/>
    </dgm:pt>
  </dgm:ptLst>
  <dgm:cxnLst>
    <dgm:cxn modelId="{B467EB14-DABA-4063-8C8A-0CB4D501BB53}" srcId="{5457DCCE-BA8F-4994-95F2-56C14D8260ED}" destId="{602A500D-4689-42A8-93EB-1901D1E76189}" srcOrd="3" destOrd="0" parTransId="{FC9FDAAF-8DAE-46C7-BED9-5CA2A5BEE227}" sibTransId="{41FC9275-817E-4C67-A7B9-5A57F5BCE6B4}"/>
    <dgm:cxn modelId="{E3A85F42-E5D2-43B8-BB0A-741CA5E105AF}" type="presOf" srcId="{1510E639-5352-483E-A428-95E4048F9CD9}" destId="{BE09949C-B286-4B2F-9940-9FB1804E083C}" srcOrd="0" destOrd="0" presId="urn:diagrams.loki3.com/VaryingWidthList"/>
    <dgm:cxn modelId="{8D036D6B-550F-4E94-9D2A-5A05B00FF353}" type="presOf" srcId="{602A500D-4689-42A8-93EB-1901D1E76189}" destId="{DD31D6D6-B858-4F53-A061-3BC43B7BEB2E}" srcOrd="0" destOrd="0" presId="urn:diagrams.loki3.com/VaryingWidthList"/>
    <dgm:cxn modelId="{8993C589-3342-4230-92E7-1CF31BAD7ADA}" srcId="{5457DCCE-BA8F-4994-95F2-56C14D8260ED}" destId="{6A2301DF-88C6-4D77-99F4-1715ACD8810D}" srcOrd="1" destOrd="0" parTransId="{A6DF7F61-D367-4C40-A350-62938808B14B}" sibTransId="{960648BA-1991-4896-9288-114E556E8672}"/>
    <dgm:cxn modelId="{288BFE9C-7F44-4871-9215-65D13A22F531}" srcId="{5457DCCE-BA8F-4994-95F2-56C14D8260ED}" destId="{1510E639-5352-483E-A428-95E4048F9CD9}" srcOrd="2" destOrd="0" parTransId="{8F91D73D-6ADC-44ED-837C-A506FCD3E6F6}" sibTransId="{2A61057B-32BD-4360-AA53-F9A1B8B55BCD}"/>
    <dgm:cxn modelId="{254EFB9E-D818-4165-9220-3C0C7B52CE65}" type="presOf" srcId="{6A2301DF-88C6-4D77-99F4-1715ACD8810D}" destId="{4DF6EB87-DEC0-4BB2-B6AB-C452DC002957}" srcOrd="0" destOrd="0" presId="urn:diagrams.loki3.com/VaryingWidthList"/>
    <dgm:cxn modelId="{E1627AAC-49EE-4B0C-B40F-2C1E5B2B3346}" type="presOf" srcId="{5457DCCE-BA8F-4994-95F2-56C14D8260ED}" destId="{0E09A3D1-BC77-4B33-A256-F1BC64A5A263}" srcOrd="0" destOrd="0" presId="urn:diagrams.loki3.com/VaryingWidthList"/>
    <dgm:cxn modelId="{9E0A04B3-E4C4-4E2A-A0C7-DE0A333FEA48}" type="presOf" srcId="{8CB2B232-74A7-4C93-8CC4-FE6177ED3C57}" destId="{166C0996-BADF-4B9F-B3D8-6F2AC3BE7172}" srcOrd="0" destOrd="0" presId="urn:diagrams.loki3.com/VaryingWidthList"/>
    <dgm:cxn modelId="{BD87BCD3-E058-4377-A043-2FF62BAEDF8C}" srcId="{5457DCCE-BA8F-4994-95F2-56C14D8260ED}" destId="{8CB2B232-74A7-4C93-8CC4-FE6177ED3C57}" srcOrd="0" destOrd="0" parTransId="{D7175997-1029-47D6-B0D6-682B4E17C180}" sibTransId="{F2F7D0B7-923E-42C4-958E-7D1514F73C47}"/>
    <dgm:cxn modelId="{C08A2E0C-3F70-4317-B876-543E3914D431}" type="presParOf" srcId="{0E09A3D1-BC77-4B33-A256-F1BC64A5A263}" destId="{166C0996-BADF-4B9F-B3D8-6F2AC3BE7172}" srcOrd="0" destOrd="0" presId="urn:diagrams.loki3.com/VaryingWidthList"/>
    <dgm:cxn modelId="{3D8807A6-B4B8-4B88-BDE5-6344787BB0DF}" type="presParOf" srcId="{0E09A3D1-BC77-4B33-A256-F1BC64A5A263}" destId="{BE121DD1-2EFC-4D83-8AD8-944D3D732001}" srcOrd="1" destOrd="0" presId="urn:diagrams.loki3.com/VaryingWidthList"/>
    <dgm:cxn modelId="{1B5EDC2C-FC33-4E26-809A-096172277755}" type="presParOf" srcId="{0E09A3D1-BC77-4B33-A256-F1BC64A5A263}" destId="{4DF6EB87-DEC0-4BB2-B6AB-C452DC002957}" srcOrd="2" destOrd="0" presId="urn:diagrams.loki3.com/VaryingWidthList"/>
    <dgm:cxn modelId="{8872893E-366F-4DA0-84FE-5959E8278C57}" type="presParOf" srcId="{0E09A3D1-BC77-4B33-A256-F1BC64A5A263}" destId="{6BDB0A1F-D7B8-4430-85A0-ADF05C4E7607}" srcOrd="3" destOrd="0" presId="urn:diagrams.loki3.com/VaryingWidthList"/>
    <dgm:cxn modelId="{A591DDA2-77BA-4EE8-9FBE-689615CE5A42}" type="presParOf" srcId="{0E09A3D1-BC77-4B33-A256-F1BC64A5A263}" destId="{BE09949C-B286-4B2F-9940-9FB1804E083C}" srcOrd="4" destOrd="0" presId="urn:diagrams.loki3.com/VaryingWidthList"/>
    <dgm:cxn modelId="{34EE5361-9734-4AFA-AFAB-B02369CBB22D}" type="presParOf" srcId="{0E09A3D1-BC77-4B33-A256-F1BC64A5A263}" destId="{A136012B-EE0A-4C9E-8185-6E43F1A6A862}" srcOrd="5" destOrd="0" presId="urn:diagrams.loki3.com/VaryingWidthList"/>
    <dgm:cxn modelId="{2C197FA8-C3E2-4B2D-BA27-107C241BC969}" type="presParOf" srcId="{0E09A3D1-BC77-4B33-A256-F1BC64A5A263}" destId="{DD31D6D6-B858-4F53-A061-3BC43B7BEB2E}" srcOrd="6" destOrd="0" presId="urn:diagrams.loki3.com/VaryingWidth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2698B6-8582-4882-AAD0-9FE36DCBE447}" type="doc">
      <dgm:prSet loTypeId="urn:microsoft.com/office/officeart/2005/8/layout/process1" loCatId="process" qsTypeId="urn:microsoft.com/office/officeart/2005/8/quickstyle/simple1" qsCatId="simple" csTypeId="urn:microsoft.com/office/officeart/2005/8/colors/accent2_3" csCatId="accent2" phldr="1"/>
      <dgm:spPr/>
    </dgm:pt>
    <dgm:pt modelId="{56C5FBBE-9246-4E6B-8F11-9BF958095539}">
      <dgm:prSet phldrT="[Text]"/>
      <dgm:spPr/>
      <dgm:t>
        <a:bodyPr/>
        <a:lstStyle/>
        <a:p>
          <a:r>
            <a:rPr lang="en-US" dirty="0"/>
            <a:t>Intranet</a:t>
          </a:r>
          <a:endParaRPr lang="en-ZA" dirty="0"/>
        </a:p>
      </dgm:t>
    </dgm:pt>
    <dgm:pt modelId="{A608619D-9AC6-47B7-81DE-BF9FA67A29AB}" type="parTrans" cxnId="{AE4E90EB-3B46-4F62-B5F9-9BAC989D303E}">
      <dgm:prSet/>
      <dgm:spPr/>
      <dgm:t>
        <a:bodyPr/>
        <a:lstStyle/>
        <a:p>
          <a:endParaRPr lang="en-ZA"/>
        </a:p>
      </dgm:t>
    </dgm:pt>
    <dgm:pt modelId="{F3B8E038-80F2-4810-9676-5CABD2C80847}" type="sibTrans" cxnId="{AE4E90EB-3B46-4F62-B5F9-9BAC989D303E}">
      <dgm:prSet/>
      <dgm:spPr/>
      <dgm:t>
        <a:bodyPr/>
        <a:lstStyle/>
        <a:p>
          <a:endParaRPr lang="en-ZA"/>
        </a:p>
      </dgm:t>
    </dgm:pt>
    <dgm:pt modelId="{251A22C0-8785-44DA-9311-D11C11AF3F0B}">
      <dgm:prSet phldrT="[Text]"/>
      <dgm:spPr/>
      <dgm:t>
        <a:bodyPr/>
        <a:lstStyle/>
        <a:p>
          <a:r>
            <a:rPr lang="en-US" dirty="0"/>
            <a:t>Office 365 Platform</a:t>
          </a:r>
          <a:endParaRPr lang="en-ZA" dirty="0"/>
        </a:p>
      </dgm:t>
    </dgm:pt>
    <dgm:pt modelId="{D9BC9DFE-8B5A-4320-8AF2-84F3624CEFAD}" type="parTrans" cxnId="{C92E6EAB-C207-4D32-90D7-E58358A72A6F}">
      <dgm:prSet/>
      <dgm:spPr/>
      <dgm:t>
        <a:bodyPr/>
        <a:lstStyle/>
        <a:p>
          <a:endParaRPr lang="en-ZA"/>
        </a:p>
      </dgm:t>
    </dgm:pt>
    <dgm:pt modelId="{AD5EA2AE-8EC7-4EDF-A0FB-DD9DDA74686F}" type="sibTrans" cxnId="{C92E6EAB-C207-4D32-90D7-E58358A72A6F}">
      <dgm:prSet/>
      <dgm:spPr/>
      <dgm:t>
        <a:bodyPr/>
        <a:lstStyle/>
        <a:p>
          <a:endParaRPr lang="en-ZA"/>
        </a:p>
      </dgm:t>
    </dgm:pt>
    <dgm:pt modelId="{6B6ABEA5-22C0-4484-B8BE-FA87CECC85AF}">
      <dgm:prSet phldrT="[Text]"/>
      <dgm:spPr/>
      <dgm:t>
        <a:bodyPr/>
        <a:lstStyle/>
        <a:p>
          <a:r>
            <a:rPr lang="en-US" dirty="0"/>
            <a:t>Data Hub</a:t>
          </a:r>
          <a:endParaRPr lang="en-ZA" dirty="0"/>
        </a:p>
      </dgm:t>
    </dgm:pt>
    <dgm:pt modelId="{B15B0D1D-9147-4C3E-853F-A66097D43CCC}" type="parTrans" cxnId="{1857007E-C448-4B5D-8614-24471ADD2412}">
      <dgm:prSet/>
      <dgm:spPr/>
      <dgm:t>
        <a:bodyPr/>
        <a:lstStyle/>
        <a:p>
          <a:endParaRPr lang="en-ZA"/>
        </a:p>
      </dgm:t>
    </dgm:pt>
    <dgm:pt modelId="{D0BEE147-6042-4DBB-8857-694B24ED0E2E}" type="sibTrans" cxnId="{1857007E-C448-4B5D-8614-24471ADD2412}">
      <dgm:prSet/>
      <dgm:spPr/>
      <dgm:t>
        <a:bodyPr/>
        <a:lstStyle/>
        <a:p>
          <a:endParaRPr lang="en-ZA"/>
        </a:p>
      </dgm:t>
    </dgm:pt>
    <dgm:pt modelId="{F82E4BF9-BE65-4C8F-82C1-564E71FF2AF5}">
      <dgm:prSet phldrT="[Text]"/>
      <dgm:spPr/>
      <dgm:t>
        <a:bodyPr/>
        <a:lstStyle/>
        <a:p>
          <a:r>
            <a:rPr lang="en-US"/>
            <a:t>Power BI Service</a:t>
          </a:r>
          <a:endParaRPr lang="en-ZA" dirty="0"/>
        </a:p>
      </dgm:t>
    </dgm:pt>
    <dgm:pt modelId="{A10DF76E-8B86-47AF-B7CA-C3D193885A65}" type="parTrans" cxnId="{997CDA67-6CA6-45A1-891C-125423C02FB2}">
      <dgm:prSet/>
      <dgm:spPr/>
      <dgm:t>
        <a:bodyPr/>
        <a:lstStyle/>
        <a:p>
          <a:endParaRPr lang="en-ZA"/>
        </a:p>
      </dgm:t>
    </dgm:pt>
    <dgm:pt modelId="{47A72C96-32BE-4941-A540-0E77A342A18B}" type="sibTrans" cxnId="{997CDA67-6CA6-45A1-891C-125423C02FB2}">
      <dgm:prSet/>
      <dgm:spPr/>
      <dgm:t>
        <a:bodyPr/>
        <a:lstStyle/>
        <a:p>
          <a:endParaRPr lang="en-ZA"/>
        </a:p>
      </dgm:t>
    </dgm:pt>
    <dgm:pt modelId="{EC44267F-841B-4B6A-A1A2-598A9BCC6CD5}">
      <dgm:prSet phldrT="[Text]"/>
      <dgm:spPr/>
      <dgm:t>
        <a:bodyPr/>
        <a:lstStyle/>
        <a:p>
          <a:r>
            <a:rPr lang="en-US" dirty="0"/>
            <a:t>Analytical Data</a:t>
          </a:r>
          <a:endParaRPr lang="en-ZA" dirty="0"/>
        </a:p>
      </dgm:t>
    </dgm:pt>
    <dgm:pt modelId="{DBC8DA6C-20E3-4FF4-A51D-633F8B2DC04C}" type="parTrans" cxnId="{42EF6816-6789-4BB9-92E6-D875E25C2C55}">
      <dgm:prSet/>
      <dgm:spPr/>
      <dgm:t>
        <a:bodyPr/>
        <a:lstStyle/>
        <a:p>
          <a:endParaRPr lang="en-ZA"/>
        </a:p>
      </dgm:t>
    </dgm:pt>
    <dgm:pt modelId="{A9A5F3F3-BA1E-4ED3-930E-462FA3E61B94}" type="sibTrans" cxnId="{42EF6816-6789-4BB9-92E6-D875E25C2C55}">
      <dgm:prSet/>
      <dgm:spPr/>
      <dgm:t>
        <a:bodyPr/>
        <a:lstStyle/>
        <a:p>
          <a:endParaRPr lang="en-ZA"/>
        </a:p>
      </dgm:t>
    </dgm:pt>
    <dgm:pt modelId="{8D61FAD9-6F60-4E6D-9E0B-FEEC1BBCEC3D}" type="pres">
      <dgm:prSet presAssocID="{912698B6-8582-4882-AAD0-9FE36DCBE447}" presName="Name0" presStyleCnt="0">
        <dgm:presLayoutVars>
          <dgm:dir/>
          <dgm:resizeHandles val="exact"/>
        </dgm:presLayoutVars>
      </dgm:prSet>
      <dgm:spPr/>
    </dgm:pt>
    <dgm:pt modelId="{7DE9D3DB-36EA-473E-9AF3-A0319A3253E6}" type="pres">
      <dgm:prSet presAssocID="{56C5FBBE-9246-4E6B-8F11-9BF958095539}" presName="node" presStyleLbl="node1" presStyleIdx="0" presStyleCnt="5">
        <dgm:presLayoutVars>
          <dgm:bulletEnabled val="1"/>
        </dgm:presLayoutVars>
      </dgm:prSet>
      <dgm:spPr/>
    </dgm:pt>
    <dgm:pt modelId="{E9C7AB5C-87C3-4764-B2C1-0BEA3FD4789E}" type="pres">
      <dgm:prSet presAssocID="{F3B8E038-80F2-4810-9676-5CABD2C80847}" presName="sibTrans" presStyleLbl="sibTrans2D1" presStyleIdx="0" presStyleCnt="4"/>
      <dgm:spPr/>
    </dgm:pt>
    <dgm:pt modelId="{EC38005D-0D5C-4FE6-85F9-3A17F8EB8A79}" type="pres">
      <dgm:prSet presAssocID="{F3B8E038-80F2-4810-9676-5CABD2C80847}" presName="connectorText" presStyleLbl="sibTrans2D1" presStyleIdx="0" presStyleCnt="4"/>
      <dgm:spPr/>
    </dgm:pt>
    <dgm:pt modelId="{CDB2C275-AF88-488D-8D8D-BAF4015F93B8}" type="pres">
      <dgm:prSet presAssocID="{6B6ABEA5-22C0-4484-B8BE-FA87CECC85AF}" presName="node" presStyleLbl="node1" presStyleIdx="1" presStyleCnt="5">
        <dgm:presLayoutVars>
          <dgm:bulletEnabled val="1"/>
        </dgm:presLayoutVars>
      </dgm:prSet>
      <dgm:spPr/>
    </dgm:pt>
    <dgm:pt modelId="{B2689731-07EF-4486-BB1E-498DDC9299DA}" type="pres">
      <dgm:prSet presAssocID="{D0BEE147-6042-4DBB-8857-694B24ED0E2E}" presName="sibTrans" presStyleLbl="sibTrans2D1" presStyleIdx="1" presStyleCnt="4"/>
      <dgm:spPr/>
    </dgm:pt>
    <dgm:pt modelId="{2AFD71AC-6065-448D-9356-3BF4DA6D8370}" type="pres">
      <dgm:prSet presAssocID="{D0BEE147-6042-4DBB-8857-694B24ED0E2E}" presName="connectorText" presStyleLbl="sibTrans2D1" presStyleIdx="1" presStyleCnt="4"/>
      <dgm:spPr/>
    </dgm:pt>
    <dgm:pt modelId="{C72D9559-B770-41A9-ACFE-94B52E39A555}" type="pres">
      <dgm:prSet presAssocID="{251A22C0-8785-44DA-9311-D11C11AF3F0B}" presName="node" presStyleLbl="node1" presStyleIdx="2" presStyleCnt="5" custLinFactNeighborY="1845">
        <dgm:presLayoutVars>
          <dgm:bulletEnabled val="1"/>
        </dgm:presLayoutVars>
      </dgm:prSet>
      <dgm:spPr/>
    </dgm:pt>
    <dgm:pt modelId="{4225F52F-E1F5-4B5F-BE49-7DC5461FB7D3}" type="pres">
      <dgm:prSet presAssocID="{AD5EA2AE-8EC7-4EDF-A0FB-DD9DDA74686F}" presName="sibTrans" presStyleLbl="sibTrans2D1" presStyleIdx="2" presStyleCnt="4"/>
      <dgm:spPr/>
    </dgm:pt>
    <dgm:pt modelId="{D07A40F1-1E82-45BE-BAEF-D1950F549F1F}" type="pres">
      <dgm:prSet presAssocID="{AD5EA2AE-8EC7-4EDF-A0FB-DD9DDA74686F}" presName="connectorText" presStyleLbl="sibTrans2D1" presStyleIdx="2" presStyleCnt="4"/>
      <dgm:spPr/>
    </dgm:pt>
    <dgm:pt modelId="{734410AE-5EC1-4D34-8A83-71EE33DC8122}" type="pres">
      <dgm:prSet presAssocID="{F82E4BF9-BE65-4C8F-82C1-564E71FF2AF5}" presName="node" presStyleLbl="node1" presStyleIdx="3" presStyleCnt="5">
        <dgm:presLayoutVars>
          <dgm:bulletEnabled val="1"/>
        </dgm:presLayoutVars>
      </dgm:prSet>
      <dgm:spPr/>
    </dgm:pt>
    <dgm:pt modelId="{FF40C29A-68C8-45FF-A5A9-D65C3A57A659}" type="pres">
      <dgm:prSet presAssocID="{47A72C96-32BE-4941-A540-0E77A342A18B}" presName="sibTrans" presStyleLbl="sibTrans2D1" presStyleIdx="3" presStyleCnt="4"/>
      <dgm:spPr/>
    </dgm:pt>
    <dgm:pt modelId="{1C4B9D18-F26E-4BC8-8598-D190CD20E5FC}" type="pres">
      <dgm:prSet presAssocID="{47A72C96-32BE-4941-A540-0E77A342A18B}" presName="connectorText" presStyleLbl="sibTrans2D1" presStyleIdx="3" presStyleCnt="4"/>
      <dgm:spPr/>
    </dgm:pt>
    <dgm:pt modelId="{AADB69BF-C44F-427F-84CE-843988CF3DCD}" type="pres">
      <dgm:prSet presAssocID="{EC44267F-841B-4B6A-A1A2-598A9BCC6CD5}" presName="node" presStyleLbl="node1" presStyleIdx="4" presStyleCnt="5">
        <dgm:presLayoutVars>
          <dgm:bulletEnabled val="1"/>
        </dgm:presLayoutVars>
      </dgm:prSet>
      <dgm:spPr/>
    </dgm:pt>
  </dgm:ptLst>
  <dgm:cxnLst>
    <dgm:cxn modelId="{68489503-F270-4FA3-8770-62FF65A51B83}" type="presOf" srcId="{47A72C96-32BE-4941-A540-0E77A342A18B}" destId="{FF40C29A-68C8-45FF-A5A9-D65C3A57A659}" srcOrd="0" destOrd="0" presId="urn:microsoft.com/office/officeart/2005/8/layout/process1"/>
    <dgm:cxn modelId="{7E2B6709-4244-43D9-AFBC-06AFF6AAED6F}" type="presOf" srcId="{F82E4BF9-BE65-4C8F-82C1-564E71FF2AF5}" destId="{734410AE-5EC1-4D34-8A83-71EE33DC8122}" srcOrd="0" destOrd="0" presId="urn:microsoft.com/office/officeart/2005/8/layout/process1"/>
    <dgm:cxn modelId="{517D9C0B-A776-4B89-82B9-885BD379D225}" type="presOf" srcId="{F3B8E038-80F2-4810-9676-5CABD2C80847}" destId="{E9C7AB5C-87C3-4764-B2C1-0BEA3FD4789E}" srcOrd="0" destOrd="0" presId="urn:microsoft.com/office/officeart/2005/8/layout/process1"/>
    <dgm:cxn modelId="{42EF6816-6789-4BB9-92E6-D875E25C2C55}" srcId="{912698B6-8582-4882-AAD0-9FE36DCBE447}" destId="{EC44267F-841B-4B6A-A1A2-598A9BCC6CD5}" srcOrd="4" destOrd="0" parTransId="{DBC8DA6C-20E3-4FF4-A51D-633F8B2DC04C}" sibTransId="{A9A5F3F3-BA1E-4ED3-930E-462FA3E61B94}"/>
    <dgm:cxn modelId="{0A1B2167-A47A-49F1-84E7-F6F2102B1F15}" type="presOf" srcId="{EC44267F-841B-4B6A-A1A2-598A9BCC6CD5}" destId="{AADB69BF-C44F-427F-84CE-843988CF3DCD}" srcOrd="0" destOrd="0" presId="urn:microsoft.com/office/officeart/2005/8/layout/process1"/>
    <dgm:cxn modelId="{28986547-C1D8-44FA-A61B-D9EC20E4006C}" type="presOf" srcId="{6B6ABEA5-22C0-4484-B8BE-FA87CECC85AF}" destId="{CDB2C275-AF88-488D-8D8D-BAF4015F93B8}" srcOrd="0" destOrd="0" presId="urn:microsoft.com/office/officeart/2005/8/layout/process1"/>
    <dgm:cxn modelId="{997CDA67-6CA6-45A1-891C-125423C02FB2}" srcId="{912698B6-8582-4882-AAD0-9FE36DCBE447}" destId="{F82E4BF9-BE65-4C8F-82C1-564E71FF2AF5}" srcOrd="3" destOrd="0" parTransId="{A10DF76E-8B86-47AF-B7CA-C3D193885A65}" sibTransId="{47A72C96-32BE-4941-A540-0E77A342A18B}"/>
    <dgm:cxn modelId="{EA9EFE47-2A1B-4B44-B034-03F73D9B84DB}" type="presOf" srcId="{AD5EA2AE-8EC7-4EDF-A0FB-DD9DDA74686F}" destId="{D07A40F1-1E82-45BE-BAEF-D1950F549F1F}" srcOrd="1" destOrd="0" presId="urn:microsoft.com/office/officeart/2005/8/layout/process1"/>
    <dgm:cxn modelId="{10B7A476-474D-4D2A-9E5E-190A2D2FAA44}" type="presOf" srcId="{56C5FBBE-9246-4E6B-8F11-9BF958095539}" destId="{7DE9D3DB-36EA-473E-9AF3-A0319A3253E6}" srcOrd="0" destOrd="0" presId="urn:microsoft.com/office/officeart/2005/8/layout/process1"/>
    <dgm:cxn modelId="{1857007E-C448-4B5D-8614-24471ADD2412}" srcId="{912698B6-8582-4882-AAD0-9FE36DCBE447}" destId="{6B6ABEA5-22C0-4484-B8BE-FA87CECC85AF}" srcOrd="1" destOrd="0" parTransId="{B15B0D1D-9147-4C3E-853F-A66097D43CCC}" sibTransId="{D0BEE147-6042-4DBB-8857-694B24ED0E2E}"/>
    <dgm:cxn modelId="{622EFB8F-D71B-4E67-A3D1-2D34F6EF1760}" type="presOf" srcId="{D0BEE147-6042-4DBB-8857-694B24ED0E2E}" destId="{B2689731-07EF-4486-BB1E-498DDC9299DA}" srcOrd="0" destOrd="0" presId="urn:microsoft.com/office/officeart/2005/8/layout/process1"/>
    <dgm:cxn modelId="{EE980F99-2B55-4972-BDC2-DC8311B8F301}" type="presOf" srcId="{AD5EA2AE-8EC7-4EDF-A0FB-DD9DDA74686F}" destId="{4225F52F-E1F5-4B5F-BE49-7DC5461FB7D3}" srcOrd="0" destOrd="0" presId="urn:microsoft.com/office/officeart/2005/8/layout/process1"/>
    <dgm:cxn modelId="{64799DA0-A1A0-4007-AB70-FA4004E2A62E}" type="presOf" srcId="{912698B6-8582-4882-AAD0-9FE36DCBE447}" destId="{8D61FAD9-6F60-4E6D-9E0B-FEEC1BBCEC3D}" srcOrd="0" destOrd="0" presId="urn:microsoft.com/office/officeart/2005/8/layout/process1"/>
    <dgm:cxn modelId="{C92E6EAB-C207-4D32-90D7-E58358A72A6F}" srcId="{912698B6-8582-4882-AAD0-9FE36DCBE447}" destId="{251A22C0-8785-44DA-9311-D11C11AF3F0B}" srcOrd="2" destOrd="0" parTransId="{D9BC9DFE-8B5A-4320-8AF2-84F3624CEFAD}" sibTransId="{AD5EA2AE-8EC7-4EDF-A0FB-DD9DDA74686F}"/>
    <dgm:cxn modelId="{41EF54B0-6EC4-4916-B453-AE34E8B8116F}" type="presOf" srcId="{47A72C96-32BE-4941-A540-0E77A342A18B}" destId="{1C4B9D18-F26E-4BC8-8598-D190CD20E5FC}" srcOrd="1" destOrd="0" presId="urn:microsoft.com/office/officeart/2005/8/layout/process1"/>
    <dgm:cxn modelId="{76BFE5C6-FE7D-4F57-AACD-63572CC35B76}" type="presOf" srcId="{D0BEE147-6042-4DBB-8857-694B24ED0E2E}" destId="{2AFD71AC-6065-448D-9356-3BF4DA6D8370}" srcOrd="1" destOrd="0" presId="urn:microsoft.com/office/officeart/2005/8/layout/process1"/>
    <dgm:cxn modelId="{4150E5D4-E0D7-4906-89DF-94BF22EEB77D}" type="presOf" srcId="{251A22C0-8785-44DA-9311-D11C11AF3F0B}" destId="{C72D9559-B770-41A9-ACFE-94B52E39A555}" srcOrd="0" destOrd="0" presId="urn:microsoft.com/office/officeart/2005/8/layout/process1"/>
    <dgm:cxn modelId="{9A3A68E8-5898-4DE5-B56A-12C948F5A588}" type="presOf" srcId="{F3B8E038-80F2-4810-9676-5CABD2C80847}" destId="{EC38005D-0D5C-4FE6-85F9-3A17F8EB8A79}" srcOrd="1" destOrd="0" presId="urn:microsoft.com/office/officeart/2005/8/layout/process1"/>
    <dgm:cxn modelId="{AE4E90EB-3B46-4F62-B5F9-9BAC989D303E}" srcId="{912698B6-8582-4882-AAD0-9FE36DCBE447}" destId="{56C5FBBE-9246-4E6B-8F11-9BF958095539}" srcOrd="0" destOrd="0" parTransId="{A608619D-9AC6-47B7-81DE-BF9FA67A29AB}" sibTransId="{F3B8E038-80F2-4810-9676-5CABD2C80847}"/>
    <dgm:cxn modelId="{442FE506-6774-4709-97C3-74C9D0FE72A6}" type="presParOf" srcId="{8D61FAD9-6F60-4E6D-9E0B-FEEC1BBCEC3D}" destId="{7DE9D3DB-36EA-473E-9AF3-A0319A3253E6}" srcOrd="0" destOrd="0" presId="urn:microsoft.com/office/officeart/2005/8/layout/process1"/>
    <dgm:cxn modelId="{10F025B0-5FAB-4CFD-80A7-52A617AAA139}" type="presParOf" srcId="{8D61FAD9-6F60-4E6D-9E0B-FEEC1BBCEC3D}" destId="{E9C7AB5C-87C3-4764-B2C1-0BEA3FD4789E}" srcOrd="1" destOrd="0" presId="urn:microsoft.com/office/officeart/2005/8/layout/process1"/>
    <dgm:cxn modelId="{5B2AC7AF-CF8C-4EE5-93EE-FF5772751F77}" type="presParOf" srcId="{E9C7AB5C-87C3-4764-B2C1-0BEA3FD4789E}" destId="{EC38005D-0D5C-4FE6-85F9-3A17F8EB8A79}" srcOrd="0" destOrd="0" presId="urn:microsoft.com/office/officeart/2005/8/layout/process1"/>
    <dgm:cxn modelId="{AC02F50C-1228-4EC2-82A5-41EC3F1CF763}" type="presParOf" srcId="{8D61FAD9-6F60-4E6D-9E0B-FEEC1BBCEC3D}" destId="{CDB2C275-AF88-488D-8D8D-BAF4015F93B8}" srcOrd="2" destOrd="0" presId="urn:microsoft.com/office/officeart/2005/8/layout/process1"/>
    <dgm:cxn modelId="{2E51C179-0CA4-417A-A8E4-CC5617521D1C}" type="presParOf" srcId="{8D61FAD9-6F60-4E6D-9E0B-FEEC1BBCEC3D}" destId="{B2689731-07EF-4486-BB1E-498DDC9299DA}" srcOrd="3" destOrd="0" presId="urn:microsoft.com/office/officeart/2005/8/layout/process1"/>
    <dgm:cxn modelId="{A81B23E1-5A26-424A-96D7-4C5DF4E41594}" type="presParOf" srcId="{B2689731-07EF-4486-BB1E-498DDC9299DA}" destId="{2AFD71AC-6065-448D-9356-3BF4DA6D8370}" srcOrd="0" destOrd="0" presId="urn:microsoft.com/office/officeart/2005/8/layout/process1"/>
    <dgm:cxn modelId="{B740F3AC-9D2D-4AC1-B438-7B8D15B4F5CD}" type="presParOf" srcId="{8D61FAD9-6F60-4E6D-9E0B-FEEC1BBCEC3D}" destId="{C72D9559-B770-41A9-ACFE-94B52E39A555}" srcOrd="4" destOrd="0" presId="urn:microsoft.com/office/officeart/2005/8/layout/process1"/>
    <dgm:cxn modelId="{AADFA857-1DFD-4276-8E84-A7B9E2CF987C}" type="presParOf" srcId="{8D61FAD9-6F60-4E6D-9E0B-FEEC1BBCEC3D}" destId="{4225F52F-E1F5-4B5F-BE49-7DC5461FB7D3}" srcOrd="5" destOrd="0" presId="urn:microsoft.com/office/officeart/2005/8/layout/process1"/>
    <dgm:cxn modelId="{D9CEE654-9032-47DF-9A18-866D428B4816}" type="presParOf" srcId="{4225F52F-E1F5-4B5F-BE49-7DC5461FB7D3}" destId="{D07A40F1-1E82-45BE-BAEF-D1950F549F1F}" srcOrd="0" destOrd="0" presId="urn:microsoft.com/office/officeart/2005/8/layout/process1"/>
    <dgm:cxn modelId="{8B27FCAB-036A-4D55-8B3A-06608DEE379C}" type="presParOf" srcId="{8D61FAD9-6F60-4E6D-9E0B-FEEC1BBCEC3D}" destId="{734410AE-5EC1-4D34-8A83-71EE33DC8122}" srcOrd="6" destOrd="0" presId="urn:microsoft.com/office/officeart/2005/8/layout/process1"/>
    <dgm:cxn modelId="{50FB1D12-E7A6-44AD-B747-1DBB3D02A472}" type="presParOf" srcId="{8D61FAD9-6F60-4E6D-9E0B-FEEC1BBCEC3D}" destId="{FF40C29A-68C8-45FF-A5A9-D65C3A57A659}" srcOrd="7" destOrd="0" presId="urn:microsoft.com/office/officeart/2005/8/layout/process1"/>
    <dgm:cxn modelId="{F9A666DD-6CD1-4599-999A-8B82271351D1}" type="presParOf" srcId="{FF40C29A-68C8-45FF-A5A9-D65C3A57A659}" destId="{1C4B9D18-F26E-4BC8-8598-D190CD20E5FC}" srcOrd="0" destOrd="0" presId="urn:microsoft.com/office/officeart/2005/8/layout/process1"/>
    <dgm:cxn modelId="{7093734E-8032-490C-BE81-09764E30B636}" type="presParOf" srcId="{8D61FAD9-6F60-4E6D-9E0B-FEEC1BBCEC3D}" destId="{AADB69BF-C44F-427F-84CE-843988CF3DCD}"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2F5451-BA30-4C79-9296-708AC95C896E}" type="doc">
      <dgm:prSet loTypeId="urn:microsoft.com/office/officeart/2005/8/layout/hProcess9" loCatId="process" qsTypeId="urn:microsoft.com/office/officeart/2005/8/quickstyle/simple1" qsCatId="simple" csTypeId="urn:microsoft.com/office/officeart/2005/8/colors/accent3_3" csCatId="accent3" phldr="1"/>
      <dgm:spPr/>
      <dgm:t>
        <a:bodyPr/>
        <a:lstStyle/>
        <a:p>
          <a:endParaRPr lang="en-US"/>
        </a:p>
      </dgm:t>
    </dgm:pt>
    <dgm:pt modelId="{42306EF0-5E85-42F6-81B0-422EE48BB421}">
      <dgm:prSet/>
      <dgm:spPr>
        <a:solidFill>
          <a:srgbClr val="CC9B00"/>
        </a:solidFill>
      </dgm:spPr>
      <dgm:t>
        <a:bodyPr/>
        <a:lstStyle/>
        <a:p>
          <a:pPr rtl="0"/>
          <a:r>
            <a:rPr lang="en-US" dirty="0"/>
            <a:t>Desire</a:t>
          </a:r>
        </a:p>
      </dgm:t>
    </dgm:pt>
    <dgm:pt modelId="{1D127C1C-07D9-442B-9381-AF99DA1F8765}" type="parTrans" cxnId="{5065026A-D902-4430-A7FB-F2DD94AE1925}">
      <dgm:prSet/>
      <dgm:spPr/>
      <dgm:t>
        <a:bodyPr/>
        <a:lstStyle/>
        <a:p>
          <a:endParaRPr lang="en-US"/>
        </a:p>
      </dgm:t>
    </dgm:pt>
    <dgm:pt modelId="{62A3B976-1AB4-4405-93B3-DE66E5DE7397}" type="sibTrans" cxnId="{5065026A-D902-4430-A7FB-F2DD94AE1925}">
      <dgm:prSet/>
      <dgm:spPr/>
      <dgm:t>
        <a:bodyPr/>
        <a:lstStyle/>
        <a:p>
          <a:endParaRPr lang="en-US"/>
        </a:p>
      </dgm:t>
    </dgm:pt>
    <dgm:pt modelId="{A40D75C9-AEF6-46E2-852C-81794DDCF7BB}">
      <dgm:prSet/>
      <dgm:spPr>
        <a:solidFill>
          <a:srgbClr val="A90E13"/>
        </a:solidFill>
      </dgm:spPr>
      <dgm:t>
        <a:bodyPr/>
        <a:lstStyle/>
        <a:p>
          <a:pPr rtl="0"/>
          <a:r>
            <a:rPr lang="en-US" dirty="0"/>
            <a:t>Knowledge</a:t>
          </a:r>
        </a:p>
      </dgm:t>
    </dgm:pt>
    <dgm:pt modelId="{9A1CDF11-C74C-406D-AE8F-B3F8C9153F96}" type="parTrans" cxnId="{DDAEB8FE-C9A9-48FC-B5FF-AED283810130}">
      <dgm:prSet/>
      <dgm:spPr/>
      <dgm:t>
        <a:bodyPr/>
        <a:lstStyle/>
        <a:p>
          <a:endParaRPr lang="en-US"/>
        </a:p>
      </dgm:t>
    </dgm:pt>
    <dgm:pt modelId="{D2168150-9591-403D-81F9-6BCD3B5F887F}" type="sibTrans" cxnId="{DDAEB8FE-C9A9-48FC-B5FF-AED283810130}">
      <dgm:prSet/>
      <dgm:spPr/>
      <dgm:t>
        <a:bodyPr/>
        <a:lstStyle/>
        <a:p>
          <a:endParaRPr lang="en-US"/>
        </a:p>
      </dgm:t>
    </dgm:pt>
    <dgm:pt modelId="{8EDC579E-6F77-4BE0-911F-DF852699C353}">
      <dgm:prSet/>
      <dgm:spPr>
        <a:solidFill>
          <a:schemeClr val="accent5">
            <a:lumMod val="75000"/>
          </a:schemeClr>
        </a:solidFill>
      </dgm:spPr>
      <dgm:t>
        <a:bodyPr/>
        <a:lstStyle/>
        <a:p>
          <a:pPr rtl="0"/>
          <a:r>
            <a:rPr lang="en-US" dirty="0"/>
            <a:t>Ability </a:t>
          </a:r>
        </a:p>
      </dgm:t>
    </dgm:pt>
    <dgm:pt modelId="{087A3E14-C502-4CC3-80F5-CECCD4D88585}" type="parTrans" cxnId="{BFA4A075-A311-4DA7-929E-D78772CE1D67}">
      <dgm:prSet/>
      <dgm:spPr/>
      <dgm:t>
        <a:bodyPr/>
        <a:lstStyle/>
        <a:p>
          <a:endParaRPr lang="en-US"/>
        </a:p>
      </dgm:t>
    </dgm:pt>
    <dgm:pt modelId="{FD8E891D-F72E-436D-9794-80EF25F778B1}" type="sibTrans" cxnId="{BFA4A075-A311-4DA7-929E-D78772CE1D67}">
      <dgm:prSet/>
      <dgm:spPr/>
      <dgm:t>
        <a:bodyPr/>
        <a:lstStyle/>
        <a:p>
          <a:endParaRPr lang="en-US"/>
        </a:p>
      </dgm:t>
    </dgm:pt>
    <dgm:pt modelId="{4D210AE8-7B27-4692-AD95-6458F29DFC86}">
      <dgm:prSet/>
      <dgm:spPr>
        <a:solidFill>
          <a:schemeClr val="accent3"/>
        </a:solidFill>
      </dgm:spPr>
      <dgm:t>
        <a:bodyPr/>
        <a:lstStyle/>
        <a:p>
          <a:pPr rtl="0"/>
          <a:r>
            <a:rPr lang="en-US" dirty="0"/>
            <a:t>Reinforcement</a:t>
          </a:r>
        </a:p>
      </dgm:t>
    </dgm:pt>
    <dgm:pt modelId="{28C6AD3C-3138-4C87-9E2F-327755925A06}" type="parTrans" cxnId="{4D00D9A1-756B-4620-BDFD-582447566AFE}">
      <dgm:prSet/>
      <dgm:spPr/>
      <dgm:t>
        <a:bodyPr/>
        <a:lstStyle/>
        <a:p>
          <a:endParaRPr lang="en-US"/>
        </a:p>
      </dgm:t>
    </dgm:pt>
    <dgm:pt modelId="{1A2BE67E-8E6C-440F-A0E2-476AB5EE0457}" type="sibTrans" cxnId="{4D00D9A1-756B-4620-BDFD-582447566AFE}">
      <dgm:prSet/>
      <dgm:spPr/>
      <dgm:t>
        <a:bodyPr/>
        <a:lstStyle/>
        <a:p>
          <a:endParaRPr lang="en-US"/>
        </a:p>
      </dgm:t>
    </dgm:pt>
    <dgm:pt modelId="{AA588D5E-F8A1-4F7F-8069-1DEC19A1ABD9}">
      <dgm:prSet/>
      <dgm:spPr>
        <a:solidFill>
          <a:schemeClr val="accent2">
            <a:lumMod val="75000"/>
          </a:schemeClr>
        </a:solidFill>
      </dgm:spPr>
      <dgm:t>
        <a:bodyPr/>
        <a:lstStyle/>
        <a:p>
          <a:pPr rtl="0"/>
          <a:r>
            <a:rPr lang="en-US" dirty="0"/>
            <a:t>Awareness</a:t>
          </a:r>
        </a:p>
      </dgm:t>
    </dgm:pt>
    <dgm:pt modelId="{A6CA3939-81BE-4D92-87E8-541E07C4C1A0}" type="sibTrans" cxnId="{670ACF38-79F5-4DD0-A409-7DA0BFEAF798}">
      <dgm:prSet/>
      <dgm:spPr/>
      <dgm:t>
        <a:bodyPr/>
        <a:lstStyle/>
        <a:p>
          <a:endParaRPr lang="en-US"/>
        </a:p>
      </dgm:t>
    </dgm:pt>
    <dgm:pt modelId="{7E370509-1415-4BC0-BE0C-68BB25649A4E}" type="parTrans" cxnId="{670ACF38-79F5-4DD0-A409-7DA0BFEAF798}">
      <dgm:prSet/>
      <dgm:spPr/>
      <dgm:t>
        <a:bodyPr/>
        <a:lstStyle/>
        <a:p>
          <a:endParaRPr lang="en-US"/>
        </a:p>
      </dgm:t>
    </dgm:pt>
    <dgm:pt modelId="{0A7412DB-0517-4CF5-B8E6-25007781CB48}" type="pres">
      <dgm:prSet presAssocID="{CC2F5451-BA30-4C79-9296-708AC95C896E}" presName="CompostProcess" presStyleCnt="0">
        <dgm:presLayoutVars>
          <dgm:dir/>
          <dgm:resizeHandles val="exact"/>
        </dgm:presLayoutVars>
      </dgm:prSet>
      <dgm:spPr/>
    </dgm:pt>
    <dgm:pt modelId="{3147CB40-961C-443C-926D-81FCA1CF35D4}" type="pres">
      <dgm:prSet presAssocID="{CC2F5451-BA30-4C79-9296-708AC95C896E}" presName="arrow" presStyleLbl="bgShp" presStyleIdx="0" presStyleCnt="1"/>
      <dgm:spPr/>
    </dgm:pt>
    <dgm:pt modelId="{70E83820-BBB5-45B5-A297-27160D0E64C0}" type="pres">
      <dgm:prSet presAssocID="{CC2F5451-BA30-4C79-9296-708AC95C896E}" presName="linearProcess" presStyleCnt="0"/>
      <dgm:spPr/>
    </dgm:pt>
    <dgm:pt modelId="{222BEB2D-9920-4B06-8800-2CA4A05EFC33}" type="pres">
      <dgm:prSet presAssocID="{AA588D5E-F8A1-4F7F-8069-1DEC19A1ABD9}" presName="textNode" presStyleLbl="node1" presStyleIdx="0" presStyleCnt="5">
        <dgm:presLayoutVars>
          <dgm:bulletEnabled val="1"/>
        </dgm:presLayoutVars>
      </dgm:prSet>
      <dgm:spPr/>
    </dgm:pt>
    <dgm:pt modelId="{5D8A22E9-BAF3-4EA5-8F0F-50CA6BA71820}" type="pres">
      <dgm:prSet presAssocID="{A6CA3939-81BE-4D92-87E8-541E07C4C1A0}" presName="sibTrans" presStyleCnt="0"/>
      <dgm:spPr/>
    </dgm:pt>
    <dgm:pt modelId="{170B914B-532A-4A16-BEE0-E03F45E618E0}" type="pres">
      <dgm:prSet presAssocID="{42306EF0-5E85-42F6-81B0-422EE48BB421}" presName="textNode" presStyleLbl="node1" presStyleIdx="1" presStyleCnt="5">
        <dgm:presLayoutVars>
          <dgm:bulletEnabled val="1"/>
        </dgm:presLayoutVars>
      </dgm:prSet>
      <dgm:spPr/>
    </dgm:pt>
    <dgm:pt modelId="{D485A674-BB92-415A-AE4C-52B3C1F181A7}" type="pres">
      <dgm:prSet presAssocID="{62A3B976-1AB4-4405-93B3-DE66E5DE7397}" presName="sibTrans" presStyleCnt="0"/>
      <dgm:spPr/>
    </dgm:pt>
    <dgm:pt modelId="{4FA8D35C-F3E3-45E4-82E0-E8CB9B0A7D68}" type="pres">
      <dgm:prSet presAssocID="{A40D75C9-AEF6-46E2-852C-81794DDCF7BB}" presName="textNode" presStyleLbl="node1" presStyleIdx="2" presStyleCnt="5">
        <dgm:presLayoutVars>
          <dgm:bulletEnabled val="1"/>
        </dgm:presLayoutVars>
      </dgm:prSet>
      <dgm:spPr/>
    </dgm:pt>
    <dgm:pt modelId="{8CE0ADA1-2596-4D6A-825D-34EA4B2D581F}" type="pres">
      <dgm:prSet presAssocID="{D2168150-9591-403D-81F9-6BCD3B5F887F}" presName="sibTrans" presStyleCnt="0"/>
      <dgm:spPr/>
    </dgm:pt>
    <dgm:pt modelId="{64FE6AB5-200E-40E5-8624-B4B1FB39D273}" type="pres">
      <dgm:prSet presAssocID="{8EDC579E-6F77-4BE0-911F-DF852699C353}" presName="textNode" presStyleLbl="node1" presStyleIdx="3" presStyleCnt="5">
        <dgm:presLayoutVars>
          <dgm:bulletEnabled val="1"/>
        </dgm:presLayoutVars>
      </dgm:prSet>
      <dgm:spPr/>
    </dgm:pt>
    <dgm:pt modelId="{E8195C7A-A3AD-4AD5-9AF2-78C879ED7CFF}" type="pres">
      <dgm:prSet presAssocID="{FD8E891D-F72E-436D-9794-80EF25F778B1}" presName="sibTrans" presStyleCnt="0"/>
      <dgm:spPr/>
    </dgm:pt>
    <dgm:pt modelId="{0E75FED6-AABD-4B98-A3D7-6CAC9DD90265}" type="pres">
      <dgm:prSet presAssocID="{4D210AE8-7B27-4692-AD95-6458F29DFC86}" presName="textNode" presStyleLbl="node1" presStyleIdx="4" presStyleCnt="5">
        <dgm:presLayoutVars>
          <dgm:bulletEnabled val="1"/>
        </dgm:presLayoutVars>
      </dgm:prSet>
      <dgm:spPr/>
    </dgm:pt>
  </dgm:ptLst>
  <dgm:cxnLst>
    <dgm:cxn modelId="{FCC7A02A-8C27-4F27-8F2F-127A74D2C636}" type="presOf" srcId="{CC2F5451-BA30-4C79-9296-708AC95C896E}" destId="{0A7412DB-0517-4CF5-B8E6-25007781CB48}" srcOrd="0" destOrd="0" presId="urn:microsoft.com/office/officeart/2005/8/layout/hProcess9"/>
    <dgm:cxn modelId="{670ACF38-79F5-4DD0-A409-7DA0BFEAF798}" srcId="{CC2F5451-BA30-4C79-9296-708AC95C896E}" destId="{AA588D5E-F8A1-4F7F-8069-1DEC19A1ABD9}" srcOrd="0" destOrd="0" parTransId="{7E370509-1415-4BC0-BE0C-68BB25649A4E}" sibTransId="{A6CA3939-81BE-4D92-87E8-541E07C4C1A0}"/>
    <dgm:cxn modelId="{56E03347-2E46-4252-A16F-1143F138F00E}" type="presOf" srcId="{A40D75C9-AEF6-46E2-852C-81794DDCF7BB}" destId="{4FA8D35C-F3E3-45E4-82E0-E8CB9B0A7D68}" srcOrd="0" destOrd="0" presId="urn:microsoft.com/office/officeart/2005/8/layout/hProcess9"/>
    <dgm:cxn modelId="{5065026A-D902-4430-A7FB-F2DD94AE1925}" srcId="{CC2F5451-BA30-4C79-9296-708AC95C896E}" destId="{42306EF0-5E85-42F6-81B0-422EE48BB421}" srcOrd="1" destOrd="0" parTransId="{1D127C1C-07D9-442B-9381-AF99DA1F8765}" sibTransId="{62A3B976-1AB4-4405-93B3-DE66E5DE7397}"/>
    <dgm:cxn modelId="{BFA4A075-A311-4DA7-929E-D78772CE1D67}" srcId="{CC2F5451-BA30-4C79-9296-708AC95C896E}" destId="{8EDC579E-6F77-4BE0-911F-DF852699C353}" srcOrd="3" destOrd="0" parTransId="{087A3E14-C502-4CC3-80F5-CECCD4D88585}" sibTransId="{FD8E891D-F72E-436D-9794-80EF25F778B1}"/>
    <dgm:cxn modelId="{0EB8FC95-07FA-4B6F-A6B0-40582CE81F8F}" type="presOf" srcId="{42306EF0-5E85-42F6-81B0-422EE48BB421}" destId="{170B914B-532A-4A16-BEE0-E03F45E618E0}" srcOrd="0" destOrd="0" presId="urn:microsoft.com/office/officeart/2005/8/layout/hProcess9"/>
    <dgm:cxn modelId="{4D00D9A1-756B-4620-BDFD-582447566AFE}" srcId="{CC2F5451-BA30-4C79-9296-708AC95C896E}" destId="{4D210AE8-7B27-4692-AD95-6458F29DFC86}" srcOrd="4" destOrd="0" parTransId="{28C6AD3C-3138-4C87-9E2F-327755925A06}" sibTransId="{1A2BE67E-8E6C-440F-A0E2-476AB5EE0457}"/>
    <dgm:cxn modelId="{EF6C23C4-3634-4B52-AA90-D2789D0B9FEE}" type="presOf" srcId="{4D210AE8-7B27-4692-AD95-6458F29DFC86}" destId="{0E75FED6-AABD-4B98-A3D7-6CAC9DD90265}" srcOrd="0" destOrd="0" presId="urn:microsoft.com/office/officeart/2005/8/layout/hProcess9"/>
    <dgm:cxn modelId="{B0266DCA-2B9F-4B54-9DC4-FE03478CD45B}" type="presOf" srcId="{AA588D5E-F8A1-4F7F-8069-1DEC19A1ABD9}" destId="{222BEB2D-9920-4B06-8800-2CA4A05EFC33}" srcOrd="0" destOrd="0" presId="urn:microsoft.com/office/officeart/2005/8/layout/hProcess9"/>
    <dgm:cxn modelId="{803B10DF-97BB-4604-9C34-FD303BBB2EDB}" type="presOf" srcId="{8EDC579E-6F77-4BE0-911F-DF852699C353}" destId="{64FE6AB5-200E-40E5-8624-B4B1FB39D273}" srcOrd="0" destOrd="0" presId="urn:microsoft.com/office/officeart/2005/8/layout/hProcess9"/>
    <dgm:cxn modelId="{DDAEB8FE-C9A9-48FC-B5FF-AED283810130}" srcId="{CC2F5451-BA30-4C79-9296-708AC95C896E}" destId="{A40D75C9-AEF6-46E2-852C-81794DDCF7BB}" srcOrd="2" destOrd="0" parTransId="{9A1CDF11-C74C-406D-AE8F-B3F8C9153F96}" sibTransId="{D2168150-9591-403D-81F9-6BCD3B5F887F}"/>
    <dgm:cxn modelId="{F2559134-B9FB-4355-AC11-5F83B57B4671}" type="presParOf" srcId="{0A7412DB-0517-4CF5-B8E6-25007781CB48}" destId="{3147CB40-961C-443C-926D-81FCA1CF35D4}" srcOrd="0" destOrd="0" presId="urn:microsoft.com/office/officeart/2005/8/layout/hProcess9"/>
    <dgm:cxn modelId="{8A1EAFC7-E642-4CED-8ACC-1B1A5E19677F}" type="presParOf" srcId="{0A7412DB-0517-4CF5-B8E6-25007781CB48}" destId="{70E83820-BBB5-45B5-A297-27160D0E64C0}" srcOrd="1" destOrd="0" presId="urn:microsoft.com/office/officeart/2005/8/layout/hProcess9"/>
    <dgm:cxn modelId="{66DFE8A4-1DC4-4C97-84DC-F99E5045DBAD}" type="presParOf" srcId="{70E83820-BBB5-45B5-A297-27160D0E64C0}" destId="{222BEB2D-9920-4B06-8800-2CA4A05EFC33}" srcOrd="0" destOrd="0" presId="urn:microsoft.com/office/officeart/2005/8/layout/hProcess9"/>
    <dgm:cxn modelId="{44B1BC31-178F-4474-80F4-7A6C019A1071}" type="presParOf" srcId="{70E83820-BBB5-45B5-A297-27160D0E64C0}" destId="{5D8A22E9-BAF3-4EA5-8F0F-50CA6BA71820}" srcOrd="1" destOrd="0" presId="urn:microsoft.com/office/officeart/2005/8/layout/hProcess9"/>
    <dgm:cxn modelId="{A705CD4B-57E8-486B-BE54-E83637088C79}" type="presParOf" srcId="{70E83820-BBB5-45B5-A297-27160D0E64C0}" destId="{170B914B-532A-4A16-BEE0-E03F45E618E0}" srcOrd="2" destOrd="0" presId="urn:microsoft.com/office/officeart/2005/8/layout/hProcess9"/>
    <dgm:cxn modelId="{05FDC059-1A31-4069-8D65-2ECC6ABF3E81}" type="presParOf" srcId="{70E83820-BBB5-45B5-A297-27160D0E64C0}" destId="{D485A674-BB92-415A-AE4C-52B3C1F181A7}" srcOrd="3" destOrd="0" presId="urn:microsoft.com/office/officeart/2005/8/layout/hProcess9"/>
    <dgm:cxn modelId="{B440B8F7-907A-4B57-B7A8-5039D1B838A1}" type="presParOf" srcId="{70E83820-BBB5-45B5-A297-27160D0E64C0}" destId="{4FA8D35C-F3E3-45E4-82E0-E8CB9B0A7D68}" srcOrd="4" destOrd="0" presId="urn:microsoft.com/office/officeart/2005/8/layout/hProcess9"/>
    <dgm:cxn modelId="{992C9A17-BE40-420D-BEB5-53AEA25C979F}" type="presParOf" srcId="{70E83820-BBB5-45B5-A297-27160D0E64C0}" destId="{8CE0ADA1-2596-4D6A-825D-34EA4B2D581F}" srcOrd="5" destOrd="0" presId="urn:microsoft.com/office/officeart/2005/8/layout/hProcess9"/>
    <dgm:cxn modelId="{F6946AAB-AED9-4ACE-8732-DEED8529B9FE}" type="presParOf" srcId="{70E83820-BBB5-45B5-A297-27160D0E64C0}" destId="{64FE6AB5-200E-40E5-8624-B4B1FB39D273}" srcOrd="6" destOrd="0" presId="urn:microsoft.com/office/officeart/2005/8/layout/hProcess9"/>
    <dgm:cxn modelId="{A150E7BE-076C-4F21-8D11-10D6CE31F7F3}" type="presParOf" srcId="{70E83820-BBB5-45B5-A297-27160D0E64C0}" destId="{E8195C7A-A3AD-4AD5-9AF2-78C879ED7CFF}" srcOrd="7" destOrd="0" presId="urn:microsoft.com/office/officeart/2005/8/layout/hProcess9"/>
    <dgm:cxn modelId="{712468C7-1F0F-42FB-A962-D5C8ED5BF424}" type="presParOf" srcId="{70E83820-BBB5-45B5-A297-27160D0E64C0}" destId="{0E75FED6-AABD-4B98-A3D7-6CAC9DD90265}"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C22743-26C6-4754-9764-01CAC6D71797}" type="doc">
      <dgm:prSet loTypeId="urn:microsoft.com/office/officeart/2008/layout/VerticalCurvedList" loCatId="list" qsTypeId="urn:microsoft.com/office/officeart/2005/8/quickstyle/simple1" qsCatId="simple" csTypeId="urn:microsoft.com/office/officeart/2005/8/colors/accent2_5" csCatId="accent2" phldr="1"/>
      <dgm:spPr/>
      <dgm:t>
        <a:bodyPr/>
        <a:lstStyle/>
        <a:p>
          <a:endParaRPr lang="en-ZA"/>
        </a:p>
      </dgm:t>
    </dgm:pt>
    <dgm:pt modelId="{B5EB3714-888E-43C7-B135-B9C0DE2F363E}">
      <dgm:prSet phldrT="[Text]"/>
      <dgm:spPr/>
      <dgm:t>
        <a:bodyPr/>
        <a:lstStyle/>
        <a:p>
          <a:r>
            <a:rPr lang="en-US" dirty="0"/>
            <a:t>Over 70 Workspaces</a:t>
          </a:r>
          <a:endParaRPr lang="en-ZA" dirty="0"/>
        </a:p>
      </dgm:t>
    </dgm:pt>
    <dgm:pt modelId="{CBAC0E20-09E8-473E-BA36-762910F8467D}" type="parTrans" cxnId="{4E4C2261-45B4-4AF5-ACC5-78DCB4B18E95}">
      <dgm:prSet/>
      <dgm:spPr/>
      <dgm:t>
        <a:bodyPr/>
        <a:lstStyle/>
        <a:p>
          <a:endParaRPr lang="en-ZA"/>
        </a:p>
      </dgm:t>
    </dgm:pt>
    <dgm:pt modelId="{5C845F30-D777-477A-86F8-E941EE902B37}" type="sibTrans" cxnId="{4E4C2261-45B4-4AF5-ACC5-78DCB4B18E95}">
      <dgm:prSet/>
      <dgm:spPr/>
      <dgm:t>
        <a:bodyPr/>
        <a:lstStyle/>
        <a:p>
          <a:endParaRPr lang="en-ZA"/>
        </a:p>
      </dgm:t>
    </dgm:pt>
    <dgm:pt modelId="{15BDEC0A-671F-4044-B106-7D5904C01429}">
      <dgm:prSet phldrT="[Text]"/>
      <dgm:spPr/>
      <dgm:t>
        <a:bodyPr/>
        <a:lstStyle/>
        <a:p>
          <a:r>
            <a:rPr lang="en-US" dirty="0"/>
            <a:t>Multiple Contributors’ Content</a:t>
          </a:r>
          <a:endParaRPr lang="en-ZA" dirty="0"/>
        </a:p>
      </dgm:t>
    </dgm:pt>
    <dgm:pt modelId="{96D84959-75D5-4AB2-97C9-3EF79D0F36F1}" type="parTrans" cxnId="{F1CA8557-4DCA-4002-BEC3-61AE72ED682F}">
      <dgm:prSet/>
      <dgm:spPr/>
      <dgm:t>
        <a:bodyPr/>
        <a:lstStyle/>
        <a:p>
          <a:endParaRPr lang="en-ZA"/>
        </a:p>
      </dgm:t>
    </dgm:pt>
    <dgm:pt modelId="{CC82377C-45B2-4F56-AF9E-55452BE773C8}" type="sibTrans" cxnId="{F1CA8557-4DCA-4002-BEC3-61AE72ED682F}">
      <dgm:prSet/>
      <dgm:spPr/>
      <dgm:t>
        <a:bodyPr/>
        <a:lstStyle/>
        <a:p>
          <a:endParaRPr lang="en-ZA"/>
        </a:p>
      </dgm:t>
    </dgm:pt>
    <dgm:pt modelId="{21CFA13C-975F-4C53-ACAD-2A1D0E6BF7D4}">
      <dgm:prSet phldrT="[Text]"/>
      <dgm:spPr/>
      <dgm:t>
        <a:bodyPr/>
        <a:lstStyle/>
        <a:p>
          <a:r>
            <a:rPr lang="en-US" dirty="0"/>
            <a:t>Academics Producing Content</a:t>
          </a:r>
          <a:endParaRPr lang="en-ZA" dirty="0"/>
        </a:p>
      </dgm:t>
    </dgm:pt>
    <dgm:pt modelId="{62890972-1581-49E0-8CC9-D4F916A45F9B}" type="parTrans" cxnId="{F42FC80A-0042-4178-9261-E6035F340AAE}">
      <dgm:prSet/>
      <dgm:spPr/>
      <dgm:t>
        <a:bodyPr/>
        <a:lstStyle/>
        <a:p>
          <a:endParaRPr lang="en-ZA"/>
        </a:p>
      </dgm:t>
    </dgm:pt>
    <dgm:pt modelId="{D1425AD1-1C00-40AB-803A-6F5DE5D72A36}" type="sibTrans" cxnId="{F42FC80A-0042-4178-9261-E6035F340AAE}">
      <dgm:prSet/>
      <dgm:spPr/>
      <dgm:t>
        <a:bodyPr/>
        <a:lstStyle/>
        <a:p>
          <a:endParaRPr lang="en-ZA"/>
        </a:p>
      </dgm:t>
    </dgm:pt>
    <dgm:pt modelId="{E24C1359-8972-40CC-A690-29DE1BA69603}">
      <dgm:prSet phldrT="[Text]"/>
      <dgm:spPr/>
      <dgm:t>
        <a:bodyPr/>
        <a:lstStyle/>
        <a:p>
          <a:r>
            <a:rPr lang="en-US" dirty="0"/>
            <a:t>Onboarding All Organizational Processes</a:t>
          </a:r>
          <a:endParaRPr lang="en-ZA" dirty="0"/>
        </a:p>
      </dgm:t>
    </dgm:pt>
    <dgm:pt modelId="{CBE5BE47-E3FE-4D81-BE53-B69F0865D8D5}" type="parTrans" cxnId="{D3573C5B-7D8E-450D-ADEF-4F5CF1EDAABE}">
      <dgm:prSet/>
      <dgm:spPr/>
      <dgm:t>
        <a:bodyPr/>
        <a:lstStyle/>
        <a:p>
          <a:endParaRPr lang="en-ZA"/>
        </a:p>
      </dgm:t>
    </dgm:pt>
    <dgm:pt modelId="{F05530C4-BBC3-4C33-80CE-468673076895}" type="sibTrans" cxnId="{D3573C5B-7D8E-450D-ADEF-4F5CF1EDAABE}">
      <dgm:prSet/>
      <dgm:spPr/>
      <dgm:t>
        <a:bodyPr/>
        <a:lstStyle/>
        <a:p>
          <a:endParaRPr lang="en-ZA"/>
        </a:p>
      </dgm:t>
    </dgm:pt>
    <dgm:pt modelId="{51B5913E-9A90-40D4-BC5A-50CF7653E686}">
      <dgm:prSet phldrT="[Text]"/>
      <dgm:spPr/>
      <dgm:t>
        <a:bodyPr/>
        <a:lstStyle/>
        <a:p>
          <a:r>
            <a:rPr lang="en-US" dirty="0"/>
            <a:t>Data Insights Culture</a:t>
          </a:r>
          <a:endParaRPr lang="en-ZA" dirty="0"/>
        </a:p>
      </dgm:t>
    </dgm:pt>
    <dgm:pt modelId="{7935E096-E5D7-497B-A71F-573409C7205F}" type="parTrans" cxnId="{67C35E35-41FD-4B49-976D-7EEDB3B83F15}">
      <dgm:prSet/>
      <dgm:spPr/>
      <dgm:t>
        <a:bodyPr/>
        <a:lstStyle/>
        <a:p>
          <a:endParaRPr lang="en-ZA"/>
        </a:p>
      </dgm:t>
    </dgm:pt>
    <dgm:pt modelId="{E25E8C30-F0A0-4F3E-A75F-569183A391B5}" type="sibTrans" cxnId="{67C35E35-41FD-4B49-976D-7EEDB3B83F15}">
      <dgm:prSet/>
      <dgm:spPr/>
      <dgm:t>
        <a:bodyPr/>
        <a:lstStyle/>
        <a:p>
          <a:endParaRPr lang="en-ZA"/>
        </a:p>
      </dgm:t>
    </dgm:pt>
    <dgm:pt modelId="{A4827DC5-C5CD-4FB9-8B31-1EA222567A9C}">
      <dgm:prSet phldrT="[Text]"/>
      <dgm:spPr/>
      <dgm:t>
        <a:bodyPr/>
        <a:lstStyle/>
        <a:p>
          <a:r>
            <a:rPr lang="en-US" dirty="0"/>
            <a:t>Single Point of Entry</a:t>
          </a:r>
          <a:endParaRPr lang="en-ZA" dirty="0"/>
        </a:p>
      </dgm:t>
    </dgm:pt>
    <dgm:pt modelId="{89C007DB-6B68-43C5-A5C2-F7BC435A24C3}" type="parTrans" cxnId="{CDD761E7-878C-4529-9FAB-43E0711A423A}">
      <dgm:prSet/>
      <dgm:spPr/>
      <dgm:t>
        <a:bodyPr/>
        <a:lstStyle/>
        <a:p>
          <a:endParaRPr lang="en-ZA"/>
        </a:p>
      </dgm:t>
    </dgm:pt>
    <dgm:pt modelId="{5A8486AE-DFF4-48CB-B001-27A652E817A1}" type="sibTrans" cxnId="{CDD761E7-878C-4529-9FAB-43E0711A423A}">
      <dgm:prSet/>
      <dgm:spPr/>
      <dgm:t>
        <a:bodyPr/>
        <a:lstStyle/>
        <a:p>
          <a:endParaRPr lang="en-ZA"/>
        </a:p>
      </dgm:t>
    </dgm:pt>
    <dgm:pt modelId="{C8D5DB07-D683-4898-8839-942BCB88D007}">
      <dgm:prSet phldrT="[Text]"/>
      <dgm:spPr/>
      <dgm:t>
        <a:bodyPr/>
        <a:lstStyle/>
        <a:p>
          <a:r>
            <a:rPr lang="en-US" dirty="0"/>
            <a:t>Over 350 Reports</a:t>
          </a:r>
          <a:endParaRPr lang="en-ZA" dirty="0"/>
        </a:p>
      </dgm:t>
    </dgm:pt>
    <dgm:pt modelId="{56CE6B61-522A-4B93-8F0A-02C660FF3665}" type="parTrans" cxnId="{A407CF4F-635F-424B-88A2-F7F1EA743F14}">
      <dgm:prSet/>
      <dgm:spPr/>
      <dgm:t>
        <a:bodyPr/>
        <a:lstStyle/>
        <a:p>
          <a:endParaRPr lang="en-ZA"/>
        </a:p>
      </dgm:t>
    </dgm:pt>
    <dgm:pt modelId="{088CEF39-7AD7-4685-A4FA-B6BA1E750019}" type="sibTrans" cxnId="{A407CF4F-635F-424B-88A2-F7F1EA743F14}">
      <dgm:prSet/>
      <dgm:spPr/>
      <dgm:t>
        <a:bodyPr/>
        <a:lstStyle/>
        <a:p>
          <a:endParaRPr lang="en-ZA"/>
        </a:p>
      </dgm:t>
    </dgm:pt>
    <dgm:pt modelId="{FBAEF58A-9292-4BB9-AD50-BC4E793723CF}" type="pres">
      <dgm:prSet presAssocID="{7CC22743-26C6-4754-9764-01CAC6D71797}" presName="Name0" presStyleCnt="0">
        <dgm:presLayoutVars>
          <dgm:chMax val="7"/>
          <dgm:chPref val="7"/>
          <dgm:dir/>
        </dgm:presLayoutVars>
      </dgm:prSet>
      <dgm:spPr/>
    </dgm:pt>
    <dgm:pt modelId="{12929C15-DBDB-4D3B-B885-A2C06AD4DC47}" type="pres">
      <dgm:prSet presAssocID="{7CC22743-26C6-4754-9764-01CAC6D71797}" presName="Name1" presStyleCnt="0"/>
      <dgm:spPr/>
    </dgm:pt>
    <dgm:pt modelId="{D6BB975F-FFD3-46BA-9BAA-E5B0D8A1EA8B}" type="pres">
      <dgm:prSet presAssocID="{7CC22743-26C6-4754-9764-01CAC6D71797}" presName="cycle" presStyleCnt="0"/>
      <dgm:spPr/>
    </dgm:pt>
    <dgm:pt modelId="{9E6C18A6-3C5B-4480-B864-1DE09F5EC45D}" type="pres">
      <dgm:prSet presAssocID="{7CC22743-26C6-4754-9764-01CAC6D71797}" presName="srcNode" presStyleLbl="node1" presStyleIdx="0" presStyleCnt="7"/>
      <dgm:spPr/>
    </dgm:pt>
    <dgm:pt modelId="{27DEA333-B02C-4EDC-B7A1-BFE30B0AA617}" type="pres">
      <dgm:prSet presAssocID="{7CC22743-26C6-4754-9764-01CAC6D71797}" presName="conn" presStyleLbl="parChTrans1D2" presStyleIdx="0" presStyleCnt="1"/>
      <dgm:spPr/>
    </dgm:pt>
    <dgm:pt modelId="{FB755135-AD0F-4AA3-9C9B-D8BBCAA14AD2}" type="pres">
      <dgm:prSet presAssocID="{7CC22743-26C6-4754-9764-01CAC6D71797}" presName="extraNode" presStyleLbl="node1" presStyleIdx="0" presStyleCnt="7"/>
      <dgm:spPr/>
    </dgm:pt>
    <dgm:pt modelId="{76833F83-D223-47B0-B165-04A9393CAF9E}" type="pres">
      <dgm:prSet presAssocID="{7CC22743-26C6-4754-9764-01CAC6D71797}" presName="dstNode" presStyleLbl="node1" presStyleIdx="0" presStyleCnt="7"/>
      <dgm:spPr/>
    </dgm:pt>
    <dgm:pt modelId="{E8A04DFB-7353-45E6-BFD9-55B4B93E98E2}" type="pres">
      <dgm:prSet presAssocID="{A4827DC5-C5CD-4FB9-8B31-1EA222567A9C}" presName="text_1" presStyleLbl="node1" presStyleIdx="0" presStyleCnt="7">
        <dgm:presLayoutVars>
          <dgm:bulletEnabled val="1"/>
        </dgm:presLayoutVars>
      </dgm:prSet>
      <dgm:spPr/>
    </dgm:pt>
    <dgm:pt modelId="{6FEB3C66-0D49-4A69-98DD-AD804B82E6EE}" type="pres">
      <dgm:prSet presAssocID="{A4827DC5-C5CD-4FB9-8B31-1EA222567A9C}" presName="accent_1" presStyleCnt="0"/>
      <dgm:spPr/>
    </dgm:pt>
    <dgm:pt modelId="{B85A98B5-75DA-4924-8E25-C015435AE423}" type="pres">
      <dgm:prSet presAssocID="{A4827DC5-C5CD-4FB9-8B31-1EA222567A9C}" presName="accentRepeatNode" presStyleLbl="solidFgAcc1" presStyleIdx="0" presStyleCnt="7"/>
      <dgm:spPr/>
    </dgm:pt>
    <dgm:pt modelId="{E9EC3637-9587-4191-A4C2-4B4A0B4735B7}" type="pres">
      <dgm:prSet presAssocID="{51B5913E-9A90-40D4-BC5A-50CF7653E686}" presName="text_2" presStyleLbl="node1" presStyleIdx="1" presStyleCnt="7">
        <dgm:presLayoutVars>
          <dgm:bulletEnabled val="1"/>
        </dgm:presLayoutVars>
      </dgm:prSet>
      <dgm:spPr/>
    </dgm:pt>
    <dgm:pt modelId="{4554B051-2DCD-4727-8850-49FDE142E2FA}" type="pres">
      <dgm:prSet presAssocID="{51B5913E-9A90-40D4-BC5A-50CF7653E686}" presName="accent_2" presStyleCnt="0"/>
      <dgm:spPr/>
    </dgm:pt>
    <dgm:pt modelId="{99DBA4F9-7582-484C-8AB7-DB961F22F3E3}" type="pres">
      <dgm:prSet presAssocID="{51B5913E-9A90-40D4-BC5A-50CF7653E686}" presName="accentRepeatNode" presStyleLbl="solidFgAcc1" presStyleIdx="1" presStyleCnt="7"/>
      <dgm:spPr/>
    </dgm:pt>
    <dgm:pt modelId="{F8F9A3A7-5FCC-4619-98DD-569538CC64B5}" type="pres">
      <dgm:prSet presAssocID="{B5EB3714-888E-43C7-B135-B9C0DE2F363E}" presName="text_3" presStyleLbl="node1" presStyleIdx="2" presStyleCnt="7">
        <dgm:presLayoutVars>
          <dgm:bulletEnabled val="1"/>
        </dgm:presLayoutVars>
      </dgm:prSet>
      <dgm:spPr/>
    </dgm:pt>
    <dgm:pt modelId="{E3FC5B39-EEB2-4F29-9F7B-D269FBA6FA49}" type="pres">
      <dgm:prSet presAssocID="{B5EB3714-888E-43C7-B135-B9C0DE2F363E}" presName="accent_3" presStyleCnt="0"/>
      <dgm:spPr/>
    </dgm:pt>
    <dgm:pt modelId="{096FA3CF-D7DB-43CB-9889-791E28D49E1F}" type="pres">
      <dgm:prSet presAssocID="{B5EB3714-888E-43C7-B135-B9C0DE2F363E}" presName="accentRepeatNode" presStyleLbl="solidFgAcc1" presStyleIdx="2" presStyleCnt="7"/>
      <dgm:spPr/>
    </dgm:pt>
    <dgm:pt modelId="{41571561-ADA3-4661-9EC8-5FDCEC3F2EE4}" type="pres">
      <dgm:prSet presAssocID="{C8D5DB07-D683-4898-8839-942BCB88D007}" presName="text_4" presStyleLbl="node1" presStyleIdx="3" presStyleCnt="7">
        <dgm:presLayoutVars>
          <dgm:bulletEnabled val="1"/>
        </dgm:presLayoutVars>
      </dgm:prSet>
      <dgm:spPr/>
    </dgm:pt>
    <dgm:pt modelId="{D5C571CC-5263-49D7-9E3A-1DA15A3AEBB6}" type="pres">
      <dgm:prSet presAssocID="{C8D5DB07-D683-4898-8839-942BCB88D007}" presName="accent_4" presStyleCnt="0"/>
      <dgm:spPr/>
    </dgm:pt>
    <dgm:pt modelId="{03A1DAF6-EBDC-4D3E-BAD1-37FA81BA3709}" type="pres">
      <dgm:prSet presAssocID="{C8D5DB07-D683-4898-8839-942BCB88D007}" presName="accentRepeatNode" presStyleLbl="solidFgAcc1" presStyleIdx="3" presStyleCnt="7"/>
      <dgm:spPr/>
    </dgm:pt>
    <dgm:pt modelId="{9DC812B4-CD6D-4D2E-907F-745A5FD97910}" type="pres">
      <dgm:prSet presAssocID="{15BDEC0A-671F-4044-B106-7D5904C01429}" presName="text_5" presStyleLbl="node1" presStyleIdx="4" presStyleCnt="7">
        <dgm:presLayoutVars>
          <dgm:bulletEnabled val="1"/>
        </dgm:presLayoutVars>
      </dgm:prSet>
      <dgm:spPr/>
    </dgm:pt>
    <dgm:pt modelId="{4F4FED37-A8AF-47AB-8991-F7B1456C873B}" type="pres">
      <dgm:prSet presAssocID="{15BDEC0A-671F-4044-B106-7D5904C01429}" presName="accent_5" presStyleCnt="0"/>
      <dgm:spPr/>
    </dgm:pt>
    <dgm:pt modelId="{A66F44BE-13F1-4C09-A015-0278C19CB9F4}" type="pres">
      <dgm:prSet presAssocID="{15BDEC0A-671F-4044-B106-7D5904C01429}" presName="accentRepeatNode" presStyleLbl="solidFgAcc1" presStyleIdx="4" presStyleCnt="7"/>
      <dgm:spPr/>
    </dgm:pt>
    <dgm:pt modelId="{B55FA2B5-611E-487B-8837-884101054671}" type="pres">
      <dgm:prSet presAssocID="{21CFA13C-975F-4C53-ACAD-2A1D0E6BF7D4}" presName="text_6" presStyleLbl="node1" presStyleIdx="5" presStyleCnt="7">
        <dgm:presLayoutVars>
          <dgm:bulletEnabled val="1"/>
        </dgm:presLayoutVars>
      </dgm:prSet>
      <dgm:spPr/>
    </dgm:pt>
    <dgm:pt modelId="{761EF5CD-4BAF-4BB0-AB7D-C710C82FC44F}" type="pres">
      <dgm:prSet presAssocID="{21CFA13C-975F-4C53-ACAD-2A1D0E6BF7D4}" presName="accent_6" presStyleCnt="0"/>
      <dgm:spPr/>
    </dgm:pt>
    <dgm:pt modelId="{D578E80E-A664-4805-83A3-E449F8310CED}" type="pres">
      <dgm:prSet presAssocID="{21CFA13C-975F-4C53-ACAD-2A1D0E6BF7D4}" presName="accentRepeatNode" presStyleLbl="solidFgAcc1" presStyleIdx="5" presStyleCnt="7"/>
      <dgm:spPr/>
    </dgm:pt>
    <dgm:pt modelId="{196FAE7D-9A07-48E4-9AA6-BCEEBD76B418}" type="pres">
      <dgm:prSet presAssocID="{E24C1359-8972-40CC-A690-29DE1BA69603}" presName="text_7" presStyleLbl="node1" presStyleIdx="6" presStyleCnt="7">
        <dgm:presLayoutVars>
          <dgm:bulletEnabled val="1"/>
        </dgm:presLayoutVars>
      </dgm:prSet>
      <dgm:spPr/>
    </dgm:pt>
    <dgm:pt modelId="{409E9545-D607-46F2-8966-E511BBA72AD1}" type="pres">
      <dgm:prSet presAssocID="{E24C1359-8972-40CC-A690-29DE1BA69603}" presName="accent_7" presStyleCnt="0"/>
      <dgm:spPr/>
    </dgm:pt>
    <dgm:pt modelId="{CF046B8E-810D-4BEF-800E-5D2694A858AC}" type="pres">
      <dgm:prSet presAssocID="{E24C1359-8972-40CC-A690-29DE1BA69603}" presName="accentRepeatNode" presStyleLbl="solidFgAcc1" presStyleIdx="6" presStyleCnt="7"/>
      <dgm:spPr/>
    </dgm:pt>
  </dgm:ptLst>
  <dgm:cxnLst>
    <dgm:cxn modelId="{8F8B1C0A-4A62-478E-9542-7EFD55979FEA}" type="presOf" srcId="{21CFA13C-975F-4C53-ACAD-2A1D0E6BF7D4}" destId="{B55FA2B5-611E-487B-8837-884101054671}" srcOrd="0" destOrd="0" presId="urn:microsoft.com/office/officeart/2008/layout/VerticalCurvedList"/>
    <dgm:cxn modelId="{F42FC80A-0042-4178-9261-E6035F340AAE}" srcId="{7CC22743-26C6-4754-9764-01CAC6D71797}" destId="{21CFA13C-975F-4C53-ACAD-2A1D0E6BF7D4}" srcOrd="5" destOrd="0" parTransId="{62890972-1581-49E0-8CC9-D4F916A45F9B}" sibTransId="{D1425AD1-1C00-40AB-803A-6F5DE5D72A36}"/>
    <dgm:cxn modelId="{67C35E35-41FD-4B49-976D-7EEDB3B83F15}" srcId="{7CC22743-26C6-4754-9764-01CAC6D71797}" destId="{51B5913E-9A90-40D4-BC5A-50CF7653E686}" srcOrd="1" destOrd="0" parTransId="{7935E096-E5D7-497B-A71F-573409C7205F}" sibTransId="{E25E8C30-F0A0-4F3E-A75F-569183A391B5}"/>
    <dgm:cxn modelId="{D3573C5B-7D8E-450D-ADEF-4F5CF1EDAABE}" srcId="{7CC22743-26C6-4754-9764-01CAC6D71797}" destId="{E24C1359-8972-40CC-A690-29DE1BA69603}" srcOrd="6" destOrd="0" parTransId="{CBE5BE47-E3FE-4D81-BE53-B69F0865D8D5}" sibTransId="{F05530C4-BBC3-4C33-80CE-468673076895}"/>
    <dgm:cxn modelId="{4E4C2261-45B4-4AF5-ACC5-78DCB4B18E95}" srcId="{7CC22743-26C6-4754-9764-01CAC6D71797}" destId="{B5EB3714-888E-43C7-B135-B9C0DE2F363E}" srcOrd="2" destOrd="0" parTransId="{CBAC0E20-09E8-473E-BA36-762910F8467D}" sibTransId="{5C845F30-D777-477A-86F8-E941EE902B37}"/>
    <dgm:cxn modelId="{A407CF4F-635F-424B-88A2-F7F1EA743F14}" srcId="{7CC22743-26C6-4754-9764-01CAC6D71797}" destId="{C8D5DB07-D683-4898-8839-942BCB88D007}" srcOrd="3" destOrd="0" parTransId="{56CE6B61-522A-4B93-8F0A-02C660FF3665}" sibTransId="{088CEF39-7AD7-4685-A4FA-B6BA1E750019}"/>
    <dgm:cxn modelId="{43D31751-2DDB-434F-9B12-A8ACD3B44D9C}" type="presOf" srcId="{15BDEC0A-671F-4044-B106-7D5904C01429}" destId="{9DC812B4-CD6D-4D2E-907F-745A5FD97910}" srcOrd="0" destOrd="0" presId="urn:microsoft.com/office/officeart/2008/layout/VerticalCurvedList"/>
    <dgm:cxn modelId="{F1CA8557-4DCA-4002-BEC3-61AE72ED682F}" srcId="{7CC22743-26C6-4754-9764-01CAC6D71797}" destId="{15BDEC0A-671F-4044-B106-7D5904C01429}" srcOrd="4" destOrd="0" parTransId="{96D84959-75D5-4AB2-97C9-3EF79D0F36F1}" sibTransId="{CC82377C-45B2-4F56-AF9E-55452BE773C8}"/>
    <dgm:cxn modelId="{FF62B37A-9155-40F3-A9CE-AC9492F564D6}" type="presOf" srcId="{5A8486AE-DFF4-48CB-B001-27A652E817A1}" destId="{27DEA333-B02C-4EDC-B7A1-BFE30B0AA617}" srcOrd="0" destOrd="0" presId="urn:microsoft.com/office/officeart/2008/layout/VerticalCurvedList"/>
    <dgm:cxn modelId="{58D2558F-972F-48AB-9DF4-3CA1EDE74222}" type="presOf" srcId="{C8D5DB07-D683-4898-8839-942BCB88D007}" destId="{41571561-ADA3-4661-9EC8-5FDCEC3F2EE4}" srcOrd="0" destOrd="0" presId="urn:microsoft.com/office/officeart/2008/layout/VerticalCurvedList"/>
    <dgm:cxn modelId="{62BCFE9A-D839-4239-A956-4980EE123372}" type="presOf" srcId="{A4827DC5-C5CD-4FB9-8B31-1EA222567A9C}" destId="{E8A04DFB-7353-45E6-BFD9-55B4B93E98E2}" srcOrd="0" destOrd="0" presId="urn:microsoft.com/office/officeart/2008/layout/VerticalCurvedList"/>
    <dgm:cxn modelId="{77E24B9D-5924-4311-B593-F24F6E896163}" type="presOf" srcId="{E24C1359-8972-40CC-A690-29DE1BA69603}" destId="{196FAE7D-9A07-48E4-9AA6-BCEEBD76B418}" srcOrd="0" destOrd="0" presId="urn:microsoft.com/office/officeart/2008/layout/VerticalCurvedList"/>
    <dgm:cxn modelId="{25E6CFDF-0399-4112-B582-8E1214C7BA36}" type="presOf" srcId="{51B5913E-9A90-40D4-BC5A-50CF7653E686}" destId="{E9EC3637-9587-4191-A4C2-4B4A0B4735B7}" srcOrd="0" destOrd="0" presId="urn:microsoft.com/office/officeart/2008/layout/VerticalCurvedList"/>
    <dgm:cxn modelId="{24E10FE3-2029-4E9B-92D5-C558C22EC881}" type="presOf" srcId="{B5EB3714-888E-43C7-B135-B9C0DE2F363E}" destId="{F8F9A3A7-5FCC-4619-98DD-569538CC64B5}" srcOrd="0" destOrd="0" presId="urn:microsoft.com/office/officeart/2008/layout/VerticalCurvedList"/>
    <dgm:cxn modelId="{CDD761E7-878C-4529-9FAB-43E0711A423A}" srcId="{7CC22743-26C6-4754-9764-01CAC6D71797}" destId="{A4827DC5-C5CD-4FB9-8B31-1EA222567A9C}" srcOrd="0" destOrd="0" parTransId="{89C007DB-6B68-43C5-A5C2-F7BC435A24C3}" sibTransId="{5A8486AE-DFF4-48CB-B001-27A652E817A1}"/>
    <dgm:cxn modelId="{5AAD85E7-373D-4462-8733-20C46F4FECD2}" type="presOf" srcId="{7CC22743-26C6-4754-9764-01CAC6D71797}" destId="{FBAEF58A-9292-4BB9-AD50-BC4E793723CF}" srcOrd="0" destOrd="0" presId="urn:microsoft.com/office/officeart/2008/layout/VerticalCurvedList"/>
    <dgm:cxn modelId="{17D07ADF-9C39-4DD3-8E79-80E6F1648135}" type="presParOf" srcId="{FBAEF58A-9292-4BB9-AD50-BC4E793723CF}" destId="{12929C15-DBDB-4D3B-B885-A2C06AD4DC47}" srcOrd="0" destOrd="0" presId="urn:microsoft.com/office/officeart/2008/layout/VerticalCurvedList"/>
    <dgm:cxn modelId="{7F9B117D-BAC4-4131-BA4B-CDEAA7E15DE6}" type="presParOf" srcId="{12929C15-DBDB-4D3B-B885-A2C06AD4DC47}" destId="{D6BB975F-FFD3-46BA-9BAA-E5B0D8A1EA8B}" srcOrd="0" destOrd="0" presId="urn:microsoft.com/office/officeart/2008/layout/VerticalCurvedList"/>
    <dgm:cxn modelId="{5F37EA86-3655-4CE3-A2B4-10B74D60A3C3}" type="presParOf" srcId="{D6BB975F-FFD3-46BA-9BAA-E5B0D8A1EA8B}" destId="{9E6C18A6-3C5B-4480-B864-1DE09F5EC45D}" srcOrd="0" destOrd="0" presId="urn:microsoft.com/office/officeart/2008/layout/VerticalCurvedList"/>
    <dgm:cxn modelId="{C8013FB4-E1CE-4F00-8F3E-0F8014E075A2}" type="presParOf" srcId="{D6BB975F-FFD3-46BA-9BAA-E5B0D8A1EA8B}" destId="{27DEA333-B02C-4EDC-B7A1-BFE30B0AA617}" srcOrd="1" destOrd="0" presId="urn:microsoft.com/office/officeart/2008/layout/VerticalCurvedList"/>
    <dgm:cxn modelId="{C77ECCCE-DD2D-4C83-AF76-0D4BFC999116}" type="presParOf" srcId="{D6BB975F-FFD3-46BA-9BAA-E5B0D8A1EA8B}" destId="{FB755135-AD0F-4AA3-9C9B-D8BBCAA14AD2}" srcOrd="2" destOrd="0" presId="urn:microsoft.com/office/officeart/2008/layout/VerticalCurvedList"/>
    <dgm:cxn modelId="{A222AFCC-7BD4-4477-9656-2C93321DDE70}" type="presParOf" srcId="{D6BB975F-FFD3-46BA-9BAA-E5B0D8A1EA8B}" destId="{76833F83-D223-47B0-B165-04A9393CAF9E}" srcOrd="3" destOrd="0" presId="urn:microsoft.com/office/officeart/2008/layout/VerticalCurvedList"/>
    <dgm:cxn modelId="{E099D85E-5D38-4274-9F03-E9921E9131EC}" type="presParOf" srcId="{12929C15-DBDB-4D3B-B885-A2C06AD4DC47}" destId="{E8A04DFB-7353-45E6-BFD9-55B4B93E98E2}" srcOrd="1" destOrd="0" presId="urn:microsoft.com/office/officeart/2008/layout/VerticalCurvedList"/>
    <dgm:cxn modelId="{6DE08F54-9ECE-40AA-A72D-E5A6A21E0C42}" type="presParOf" srcId="{12929C15-DBDB-4D3B-B885-A2C06AD4DC47}" destId="{6FEB3C66-0D49-4A69-98DD-AD804B82E6EE}" srcOrd="2" destOrd="0" presId="urn:microsoft.com/office/officeart/2008/layout/VerticalCurvedList"/>
    <dgm:cxn modelId="{E3186A86-F23D-4876-B106-421F0313627E}" type="presParOf" srcId="{6FEB3C66-0D49-4A69-98DD-AD804B82E6EE}" destId="{B85A98B5-75DA-4924-8E25-C015435AE423}" srcOrd="0" destOrd="0" presId="urn:microsoft.com/office/officeart/2008/layout/VerticalCurvedList"/>
    <dgm:cxn modelId="{98E97132-28F6-48E4-884F-D76266ABC50A}" type="presParOf" srcId="{12929C15-DBDB-4D3B-B885-A2C06AD4DC47}" destId="{E9EC3637-9587-4191-A4C2-4B4A0B4735B7}" srcOrd="3" destOrd="0" presId="urn:microsoft.com/office/officeart/2008/layout/VerticalCurvedList"/>
    <dgm:cxn modelId="{08B09E08-14B0-4E6E-A093-1FAB9C95A5D8}" type="presParOf" srcId="{12929C15-DBDB-4D3B-B885-A2C06AD4DC47}" destId="{4554B051-2DCD-4727-8850-49FDE142E2FA}" srcOrd="4" destOrd="0" presId="urn:microsoft.com/office/officeart/2008/layout/VerticalCurvedList"/>
    <dgm:cxn modelId="{E91805DA-8B77-4107-BDF3-14648D513D14}" type="presParOf" srcId="{4554B051-2DCD-4727-8850-49FDE142E2FA}" destId="{99DBA4F9-7582-484C-8AB7-DB961F22F3E3}" srcOrd="0" destOrd="0" presId="urn:microsoft.com/office/officeart/2008/layout/VerticalCurvedList"/>
    <dgm:cxn modelId="{97528B32-A7C4-4A34-8561-47137AF0A152}" type="presParOf" srcId="{12929C15-DBDB-4D3B-B885-A2C06AD4DC47}" destId="{F8F9A3A7-5FCC-4619-98DD-569538CC64B5}" srcOrd="5" destOrd="0" presId="urn:microsoft.com/office/officeart/2008/layout/VerticalCurvedList"/>
    <dgm:cxn modelId="{759452DB-F64F-40DD-A0F2-A7509CEBC66E}" type="presParOf" srcId="{12929C15-DBDB-4D3B-B885-A2C06AD4DC47}" destId="{E3FC5B39-EEB2-4F29-9F7B-D269FBA6FA49}" srcOrd="6" destOrd="0" presId="urn:microsoft.com/office/officeart/2008/layout/VerticalCurvedList"/>
    <dgm:cxn modelId="{8F0ED7E5-2700-4625-A101-AE0A18449D00}" type="presParOf" srcId="{E3FC5B39-EEB2-4F29-9F7B-D269FBA6FA49}" destId="{096FA3CF-D7DB-43CB-9889-791E28D49E1F}" srcOrd="0" destOrd="0" presId="urn:microsoft.com/office/officeart/2008/layout/VerticalCurvedList"/>
    <dgm:cxn modelId="{854ABFC3-C347-428F-9A77-D60F04B74AC1}" type="presParOf" srcId="{12929C15-DBDB-4D3B-B885-A2C06AD4DC47}" destId="{41571561-ADA3-4661-9EC8-5FDCEC3F2EE4}" srcOrd="7" destOrd="0" presId="urn:microsoft.com/office/officeart/2008/layout/VerticalCurvedList"/>
    <dgm:cxn modelId="{18D6AD67-CCFB-4AA6-A1EC-967B5E8118C7}" type="presParOf" srcId="{12929C15-DBDB-4D3B-B885-A2C06AD4DC47}" destId="{D5C571CC-5263-49D7-9E3A-1DA15A3AEBB6}" srcOrd="8" destOrd="0" presId="urn:microsoft.com/office/officeart/2008/layout/VerticalCurvedList"/>
    <dgm:cxn modelId="{158BADB1-EC50-4477-BCCE-4F62A8161560}" type="presParOf" srcId="{D5C571CC-5263-49D7-9E3A-1DA15A3AEBB6}" destId="{03A1DAF6-EBDC-4D3E-BAD1-37FA81BA3709}" srcOrd="0" destOrd="0" presId="urn:microsoft.com/office/officeart/2008/layout/VerticalCurvedList"/>
    <dgm:cxn modelId="{89333241-C23F-4C58-8694-69B90253CC5F}" type="presParOf" srcId="{12929C15-DBDB-4D3B-B885-A2C06AD4DC47}" destId="{9DC812B4-CD6D-4D2E-907F-745A5FD97910}" srcOrd="9" destOrd="0" presId="urn:microsoft.com/office/officeart/2008/layout/VerticalCurvedList"/>
    <dgm:cxn modelId="{C25FDBC4-CE55-4210-AD2B-912E025D0484}" type="presParOf" srcId="{12929C15-DBDB-4D3B-B885-A2C06AD4DC47}" destId="{4F4FED37-A8AF-47AB-8991-F7B1456C873B}" srcOrd="10" destOrd="0" presId="urn:microsoft.com/office/officeart/2008/layout/VerticalCurvedList"/>
    <dgm:cxn modelId="{57C67419-382C-458C-A3D6-54B893DDBEF7}" type="presParOf" srcId="{4F4FED37-A8AF-47AB-8991-F7B1456C873B}" destId="{A66F44BE-13F1-4C09-A015-0278C19CB9F4}" srcOrd="0" destOrd="0" presId="urn:microsoft.com/office/officeart/2008/layout/VerticalCurvedList"/>
    <dgm:cxn modelId="{9EAAE5FA-F3D9-4782-902B-BFE76B5B7ABC}" type="presParOf" srcId="{12929C15-DBDB-4D3B-B885-A2C06AD4DC47}" destId="{B55FA2B5-611E-487B-8837-884101054671}" srcOrd="11" destOrd="0" presId="urn:microsoft.com/office/officeart/2008/layout/VerticalCurvedList"/>
    <dgm:cxn modelId="{6D31E5CA-D8EC-4079-A2F2-A4C5A2D7DAEF}" type="presParOf" srcId="{12929C15-DBDB-4D3B-B885-A2C06AD4DC47}" destId="{761EF5CD-4BAF-4BB0-AB7D-C710C82FC44F}" srcOrd="12" destOrd="0" presId="urn:microsoft.com/office/officeart/2008/layout/VerticalCurvedList"/>
    <dgm:cxn modelId="{4AE16F6F-74DA-432C-ADFF-F83ACCF2C539}" type="presParOf" srcId="{761EF5CD-4BAF-4BB0-AB7D-C710C82FC44F}" destId="{D578E80E-A664-4805-83A3-E449F8310CED}" srcOrd="0" destOrd="0" presId="urn:microsoft.com/office/officeart/2008/layout/VerticalCurvedList"/>
    <dgm:cxn modelId="{C7E3078F-7F6C-4717-8108-16EB039C9CCC}" type="presParOf" srcId="{12929C15-DBDB-4D3B-B885-A2C06AD4DC47}" destId="{196FAE7D-9A07-48E4-9AA6-BCEEBD76B418}" srcOrd="13" destOrd="0" presId="urn:microsoft.com/office/officeart/2008/layout/VerticalCurvedList"/>
    <dgm:cxn modelId="{FEA6FAA3-4466-4335-94BB-5CC3DE21E1D3}" type="presParOf" srcId="{12929C15-DBDB-4D3B-B885-A2C06AD4DC47}" destId="{409E9545-D607-46F2-8966-E511BBA72AD1}" srcOrd="14" destOrd="0" presId="urn:microsoft.com/office/officeart/2008/layout/VerticalCurvedList"/>
    <dgm:cxn modelId="{DB2546D8-6C6E-43B8-9CFE-9DCC08831840}" type="presParOf" srcId="{409E9545-D607-46F2-8966-E511BBA72AD1}" destId="{CF046B8E-810D-4BEF-800E-5D2694A858A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4AF6D-8529-464E-BD39-F70C7719ED73}">
      <dsp:nvSpPr>
        <dsp:cNvPr id="0" name=""/>
        <dsp:cNvSpPr/>
      </dsp:nvSpPr>
      <dsp:spPr>
        <a:xfrm>
          <a:off x="608211" y="2997912"/>
          <a:ext cx="397743" cy="1515789"/>
        </a:xfrm>
        <a:custGeom>
          <a:avLst/>
          <a:gdLst/>
          <a:ahLst/>
          <a:cxnLst/>
          <a:rect l="0" t="0" r="0" b="0"/>
          <a:pathLst>
            <a:path>
              <a:moveTo>
                <a:pt x="0" y="0"/>
              </a:moveTo>
              <a:lnTo>
                <a:pt x="198871" y="0"/>
              </a:lnTo>
              <a:lnTo>
                <a:pt x="198871" y="1515789"/>
              </a:lnTo>
              <a:lnTo>
                <a:pt x="397743" y="15157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ZA" sz="1600" b="1" kern="1200">
            <a:latin typeface="+mn-lt"/>
          </a:endParaRPr>
        </a:p>
      </dsp:txBody>
      <dsp:txXfrm>
        <a:off x="767905" y="3716629"/>
        <a:ext cx="78355" cy="78355"/>
      </dsp:txXfrm>
    </dsp:sp>
    <dsp:sp modelId="{5F5A5F26-A902-4BCF-9621-9DD7F2D740FF}">
      <dsp:nvSpPr>
        <dsp:cNvPr id="0" name=""/>
        <dsp:cNvSpPr/>
      </dsp:nvSpPr>
      <dsp:spPr>
        <a:xfrm>
          <a:off x="608211" y="2997912"/>
          <a:ext cx="397743" cy="757894"/>
        </a:xfrm>
        <a:custGeom>
          <a:avLst/>
          <a:gdLst/>
          <a:ahLst/>
          <a:cxnLst/>
          <a:rect l="0" t="0" r="0" b="0"/>
          <a:pathLst>
            <a:path>
              <a:moveTo>
                <a:pt x="0" y="0"/>
              </a:moveTo>
              <a:lnTo>
                <a:pt x="198871" y="0"/>
              </a:lnTo>
              <a:lnTo>
                <a:pt x="198871" y="757894"/>
              </a:lnTo>
              <a:lnTo>
                <a:pt x="397743" y="7578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ZA" sz="1600" b="1" kern="1200">
            <a:latin typeface="+mn-lt"/>
          </a:endParaRPr>
        </a:p>
      </dsp:txBody>
      <dsp:txXfrm>
        <a:off x="785684" y="3355461"/>
        <a:ext cx="42796" cy="42796"/>
      </dsp:txXfrm>
    </dsp:sp>
    <dsp:sp modelId="{1972E2B0-6F72-43F5-A8C9-CC58931E2E89}">
      <dsp:nvSpPr>
        <dsp:cNvPr id="0" name=""/>
        <dsp:cNvSpPr/>
      </dsp:nvSpPr>
      <dsp:spPr>
        <a:xfrm>
          <a:off x="608211" y="2952192"/>
          <a:ext cx="397743" cy="91440"/>
        </a:xfrm>
        <a:custGeom>
          <a:avLst/>
          <a:gdLst/>
          <a:ahLst/>
          <a:cxnLst/>
          <a:rect l="0" t="0" r="0" b="0"/>
          <a:pathLst>
            <a:path>
              <a:moveTo>
                <a:pt x="0" y="45720"/>
              </a:moveTo>
              <a:lnTo>
                <a:pt x="397743"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ZA" sz="1600" b="1" kern="1200">
            <a:latin typeface="+mn-lt"/>
          </a:endParaRPr>
        </a:p>
      </dsp:txBody>
      <dsp:txXfrm>
        <a:off x="797139" y="2987968"/>
        <a:ext cx="19887" cy="19887"/>
      </dsp:txXfrm>
    </dsp:sp>
    <dsp:sp modelId="{CFC772A5-4513-4CD8-84FC-D15A258FE8E9}">
      <dsp:nvSpPr>
        <dsp:cNvPr id="0" name=""/>
        <dsp:cNvSpPr/>
      </dsp:nvSpPr>
      <dsp:spPr>
        <a:xfrm>
          <a:off x="608211" y="2240017"/>
          <a:ext cx="397743" cy="757894"/>
        </a:xfrm>
        <a:custGeom>
          <a:avLst/>
          <a:gdLst/>
          <a:ahLst/>
          <a:cxnLst/>
          <a:rect l="0" t="0" r="0" b="0"/>
          <a:pathLst>
            <a:path>
              <a:moveTo>
                <a:pt x="0" y="757894"/>
              </a:moveTo>
              <a:lnTo>
                <a:pt x="198871" y="757894"/>
              </a:lnTo>
              <a:lnTo>
                <a:pt x="198871" y="0"/>
              </a:lnTo>
              <a:lnTo>
                <a:pt x="39774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ZA" sz="1600" b="1" kern="1200">
            <a:latin typeface="+mn-lt"/>
          </a:endParaRPr>
        </a:p>
      </dsp:txBody>
      <dsp:txXfrm>
        <a:off x="785684" y="2597566"/>
        <a:ext cx="42796" cy="42796"/>
      </dsp:txXfrm>
    </dsp:sp>
    <dsp:sp modelId="{121B2D03-00C0-4412-B422-027EA476984B}">
      <dsp:nvSpPr>
        <dsp:cNvPr id="0" name=""/>
        <dsp:cNvSpPr/>
      </dsp:nvSpPr>
      <dsp:spPr>
        <a:xfrm>
          <a:off x="608211" y="1482122"/>
          <a:ext cx="397743" cy="1515789"/>
        </a:xfrm>
        <a:custGeom>
          <a:avLst/>
          <a:gdLst/>
          <a:ahLst/>
          <a:cxnLst/>
          <a:rect l="0" t="0" r="0" b="0"/>
          <a:pathLst>
            <a:path>
              <a:moveTo>
                <a:pt x="0" y="1515789"/>
              </a:moveTo>
              <a:lnTo>
                <a:pt x="198871" y="1515789"/>
              </a:lnTo>
              <a:lnTo>
                <a:pt x="198871" y="0"/>
              </a:lnTo>
              <a:lnTo>
                <a:pt x="39774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ZA" sz="1600" b="1" kern="1200">
            <a:latin typeface="+mn-lt"/>
          </a:endParaRPr>
        </a:p>
      </dsp:txBody>
      <dsp:txXfrm>
        <a:off x="767905" y="2200839"/>
        <a:ext cx="78355" cy="78355"/>
      </dsp:txXfrm>
    </dsp:sp>
    <dsp:sp modelId="{6C83E674-9C36-4FB0-A408-BD72B00D2F9B}">
      <dsp:nvSpPr>
        <dsp:cNvPr id="0" name=""/>
        <dsp:cNvSpPr/>
      </dsp:nvSpPr>
      <dsp:spPr>
        <a:xfrm rot="16200000">
          <a:off x="-1290515" y="2694754"/>
          <a:ext cx="3191136" cy="6063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n-lt"/>
            </a:rPr>
            <a:t>Progression</a:t>
          </a:r>
          <a:endParaRPr lang="en-ZA" sz="1600" b="1" kern="1200" dirty="0">
            <a:latin typeface="+mn-lt"/>
          </a:endParaRPr>
        </a:p>
      </dsp:txBody>
      <dsp:txXfrm>
        <a:off x="-1290515" y="2694754"/>
        <a:ext cx="3191136" cy="606315"/>
      </dsp:txXfrm>
    </dsp:sp>
    <dsp:sp modelId="{CC7D857E-6E4F-443A-AE8B-B56C2B37FA85}">
      <dsp:nvSpPr>
        <dsp:cNvPr id="0" name=""/>
        <dsp:cNvSpPr/>
      </dsp:nvSpPr>
      <dsp:spPr>
        <a:xfrm>
          <a:off x="1005954" y="1178964"/>
          <a:ext cx="1988716" cy="606315"/>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n-lt"/>
            </a:rPr>
            <a:t>Cohort</a:t>
          </a:r>
          <a:endParaRPr lang="en-ZA" sz="1600" b="1" kern="1200" dirty="0">
            <a:latin typeface="+mn-lt"/>
          </a:endParaRPr>
        </a:p>
      </dsp:txBody>
      <dsp:txXfrm>
        <a:off x="1005954" y="1178964"/>
        <a:ext cx="1988716" cy="606315"/>
      </dsp:txXfrm>
    </dsp:sp>
    <dsp:sp modelId="{10156009-E378-40D8-8618-8A63445A7A95}">
      <dsp:nvSpPr>
        <dsp:cNvPr id="0" name=""/>
        <dsp:cNvSpPr/>
      </dsp:nvSpPr>
      <dsp:spPr>
        <a:xfrm>
          <a:off x="1005954" y="1936859"/>
          <a:ext cx="1988716" cy="606315"/>
        </a:xfrm>
        <a:prstGeom prst="rect">
          <a:avLst/>
        </a:prstGeom>
        <a:solidFill>
          <a:srgbClr val="072B62">
            <a:shade val="80000"/>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66725">
            <a:lnSpc>
              <a:spcPct val="90000"/>
            </a:lnSpc>
            <a:spcBef>
              <a:spcPct val="0"/>
            </a:spcBef>
            <a:spcAft>
              <a:spcPct val="35000"/>
            </a:spcAft>
            <a:buNone/>
          </a:pPr>
          <a:r>
            <a:rPr lang="en-US" sz="1600" b="1" kern="1200" dirty="0">
              <a:solidFill>
                <a:prstClr val="white"/>
              </a:solidFill>
              <a:latin typeface="+mn-lt"/>
              <a:ea typeface="+mn-ea"/>
              <a:cs typeface="+mn-cs"/>
            </a:rPr>
            <a:t>Qualification</a:t>
          </a:r>
          <a:endParaRPr lang="en-ZA" sz="1600" b="1" kern="1200" dirty="0">
            <a:solidFill>
              <a:prstClr val="white"/>
            </a:solidFill>
            <a:latin typeface="+mn-lt"/>
            <a:ea typeface="+mn-ea"/>
            <a:cs typeface="+mn-cs"/>
          </a:endParaRPr>
        </a:p>
      </dsp:txBody>
      <dsp:txXfrm>
        <a:off x="1005954" y="1936859"/>
        <a:ext cx="1988716" cy="606315"/>
      </dsp:txXfrm>
    </dsp:sp>
    <dsp:sp modelId="{EB11F4F1-6212-4F8D-8C61-0F64E9500F07}">
      <dsp:nvSpPr>
        <dsp:cNvPr id="0" name=""/>
        <dsp:cNvSpPr/>
      </dsp:nvSpPr>
      <dsp:spPr>
        <a:xfrm>
          <a:off x="1005954" y="2694754"/>
          <a:ext cx="1988716" cy="606315"/>
        </a:xfrm>
        <a:prstGeom prst="rect">
          <a:avLst/>
        </a:prstGeom>
        <a:solidFill>
          <a:srgbClr val="072B62">
            <a:shade val="80000"/>
            <a:hueOff val="236878"/>
            <a:satOff val="-26321"/>
            <a:lumOff val="14534"/>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66725">
            <a:lnSpc>
              <a:spcPct val="90000"/>
            </a:lnSpc>
            <a:spcBef>
              <a:spcPct val="0"/>
            </a:spcBef>
            <a:spcAft>
              <a:spcPct val="35000"/>
            </a:spcAft>
            <a:buNone/>
          </a:pPr>
          <a:r>
            <a:rPr lang="en-US" sz="1600" b="1" kern="1200" dirty="0">
              <a:solidFill>
                <a:prstClr val="white"/>
              </a:solidFill>
              <a:latin typeface="+mn-lt"/>
              <a:ea typeface="+mn-ea"/>
              <a:cs typeface="+mn-cs"/>
            </a:rPr>
            <a:t>Module</a:t>
          </a:r>
          <a:endParaRPr lang="en-ZA" sz="1600" b="1" kern="1200" dirty="0">
            <a:solidFill>
              <a:prstClr val="white"/>
            </a:solidFill>
            <a:latin typeface="+mn-lt"/>
            <a:ea typeface="+mn-ea"/>
            <a:cs typeface="+mn-cs"/>
          </a:endParaRPr>
        </a:p>
      </dsp:txBody>
      <dsp:txXfrm>
        <a:off x="1005954" y="2694754"/>
        <a:ext cx="1988716" cy="606315"/>
      </dsp:txXfrm>
    </dsp:sp>
    <dsp:sp modelId="{114B0C40-A71B-4AD3-ADAB-F1BD244A13CD}">
      <dsp:nvSpPr>
        <dsp:cNvPr id="0" name=""/>
        <dsp:cNvSpPr/>
      </dsp:nvSpPr>
      <dsp:spPr>
        <a:xfrm>
          <a:off x="1005954" y="3452648"/>
          <a:ext cx="1988716" cy="606315"/>
        </a:xfrm>
        <a:prstGeom prst="rect">
          <a:avLst/>
        </a:prstGeom>
        <a:solidFill>
          <a:srgbClr val="072B62">
            <a:shade val="80000"/>
            <a:hueOff val="473756"/>
            <a:satOff val="-52641"/>
            <a:lumOff val="29069"/>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66725">
            <a:lnSpc>
              <a:spcPct val="90000"/>
            </a:lnSpc>
            <a:spcBef>
              <a:spcPct val="0"/>
            </a:spcBef>
            <a:spcAft>
              <a:spcPct val="35000"/>
            </a:spcAft>
            <a:buNone/>
          </a:pPr>
          <a:r>
            <a:rPr lang="en-US" sz="1600" b="1" kern="1200" dirty="0">
              <a:solidFill>
                <a:prstClr val="white"/>
              </a:solidFill>
              <a:latin typeface="+mn-lt"/>
              <a:ea typeface="+mn-ea"/>
              <a:cs typeface="+mn-cs"/>
            </a:rPr>
            <a:t>Assessment</a:t>
          </a:r>
          <a:endParaRPr lang="en-ZA" sz="1600" b="1" kern="1200" dirty="0">
            <a:solidFill>
              <a:prstClr val="white"/>
            </a:solidFill>
            <a:latin typeface="+mn-lt"/>
            <a:ea typeface="+mn-ea"/>
            <a:cs typeface="+mn-cs"/>
          </a:endParaRPr>
        </a:p>
      </dsp:txBody>
      <dsp:txXfrm>
        <a:off x="1005954" y="3452648"/>
        <a:ext cx="1988716" cy="606315"/>
      </dsp:txXfrm>
    </dsp:sp>
    <dsp:sp modelId="{7D38001A-BF15-452D-8A43-7A90068CCBC9}">
      <dsp:nvSpPr>
        <dsp:cNvPr id="0" name=""/>
        <dsp:cNvSpPr/>
      </dsp:nvSpPr>
      <dsp:spPr>
        <a:xfrm>
          <a:off x="1005954" y="4210543"/>
          <a:ext cx="1988716" cy="606315"/>
        </a:xfrm>
        <a:prstGeom prst="rect">
          <a:avLst/>
        </a:prstGeom>
        <a:solidFill>
          <a:srgbClr val="072B62">
            <a:shade val="80000"/>
            <a:hueOff val="710634"/>
            <a:satOff val="-78962"/>
            <a:lumOff val="43603"/>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66725">
            <a:lnSpc>
              <a:spcPct val="90000"/>
            </a:lnSpc>
            <a:spcBef>
              <a:spcPct val="0"/>
            </a:spcBef>
            <a:spcAft>
              <a:spcPct val="35000"/>
            </a:spcAft>
            <a:buNone/>
          </a:pPr>
          <a:r>
            <a:rPr lang="en-US" sz="1600" b="1" kern="1200" dirty="0">
              <a:solidFill>
                <a:prstClr val="white"/>
              </a:solidFill>
              <a:latin typeface="+mn-lt"/>
              <a:ea typeface="+mn-ea"/>
              <a:cs typeface="+mn-cs"/>
            </a:rPr>
            <a:t>Learning Activities</a:t>
          </a:r>
          <a:endParaRPr lang="en-ZA" sz="1600" b="1" kern="1200" dirty="0">
            <a:solidFill>
              <a:prstClr val="white"/>
            </a:solidFill>
            <a:latin typeface="+mn-lt"/>
            <a:ea typeface="+mn-ea"/>
            <a:cs typeface="+mn-cs"/>
          </a:endParaRPr>
        </a:p>
      </dsp:txBody>
      <dsp:txXfrm>
        <a:off x="1005954" y="4210543"/>
        <a:ext cx="1988716" cy="6063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C0996-BADF-4B9F-B3D8-6F2AC3BE7172}">
      <dsp:nvSpPr>
        <dsp:cNvPr id="0" name=""/>
        <dsp:cNvSpPr/>
      </dsp:nvSpPr>
      <dsp:spPr>
        <a:xfrm>
          <a:off x="281967" y="2415"/>
          <a:ext cx="1396051" cy="1161727"/>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b="1" kern="1200" dirty="0"/>
            <a:t>Cohort Analytics</a:t>
          </a:r>
          <a:endParaRPr lang="en-ZA" sz="1200" b="1" kern="1200" dirty="0"/>
        </a:p>
      </dsp:txBody>
      <dsp:txXfrm>
        <a:off x="281967" y="2415"/>
        <a:ext cx="1396051" cy="1161727"/>
      </dsp:txXfrm>
    </dsp:sp>
    <dsp:sp modelId="{4DF6EB87-DEC0-4BB2-B6AB-C452DC002957}">
      <dsp:nvSpPr>
        <dsp:cNvPr id="0" name=""/>
        <dsp:cNvSpPr/>
      </dsp:nvSpPr>
      <dsp:spPr>
        <a:xfrm>
          <a:off x="281015" y="1222229"/>
          <a:ext cx="1397954" cy="1161727"/>
        </a:xfrm>
        <a:prstGeom prst="rect">
          <a:avLst/>
        </a:prstGeom>
        <a:solidFill>
          <a:schemeClr val="accent2">
            <a:shade val="80000"/>
            <a:hueOff val="236878"/>
            <a:satOff val="-26321"/>
            <a:lumOff val="145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b="1" kern="1200" dirty="0"/>
            <a:t>Academic Performance</a:t>
          </a:r>
          <a:endParaRPr lang="en-ZA" sz="1200" b="1" kern="1200" dirty="0"/>
        </a:p>
      </dsp:txBody>
      <dsp:txXfrm>
        <a:off x="281015" y="1222229"/>
        <a:ext cx="1397954" cy="1161727"/>
      </dsp:txXfrm>
    </dsp:sp>
    <dsp:sp modelId="{BE09949C-B286-4B2F-9940-9FB1804E083C}">
      <dsp:nvSpPr>
        <dsp:cNvPr id="0" name=""/>
        <dsp:cNvSpPr/>
      </dsp:nvSpPr>
      <dsp:spPr>
        <a:xfrm>
          <a:off x="300068" y="2442043"/>
          <a:ext cx="1359849" cy="1161727"/>
        </a:xfrm>
        <a:prstGeom prst="rect">
          <a:avLst/>
        </a:prstGeom>
        <a:solidFill>
          <a:schemeClr val="accent2">
            <a:shade val="80000"/>
            <a:hueOff val="473756"/>
            <a:satOff val="-52641"/>
            <a:lumOff val="290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b="1" kern="1200" dirty="0"/>
            <a:t>Learning Analytics</a:t>
          </a:r>
          <a:endParaRPr lang="en-ZA" sz="1200" b="1" kern="1200" dirty="0"/>
        </a:p>
      </dsp:txBody>
      <dsp:txXfrm>
        <a:off x="300068" y="2442043"/>
        <a:ext cx="1359849" cy="1161727"/>
      </dsp:txXfrm>
    </dsp:sp>
    <dsp:sp modelId="{DD31D6D6-B858-4F53-A061-3BC43B7BEB2E}">
      <dsp:nvSpPr>
        <dsp:cNvPr id="0" name=""/>
        <dsp:cNvSpPr/>
      </dsp:nvSpPr>
      <dsp:spPr>
        <a:xfrm>
          <a:off x="306418" y="3661857"/>
          <a:ext cx="1347148" cy="1161727"/>
        </a:xfrm>
        <a:prstGeom prst="rect">
          <a:avLst/>
        </a:prstGeom>
        <a:solidFill>
          <a:schemeClr val="accent2">
            <a:shade val="80000"/>
            <a:hueOff val="710634"/>
            <a:satOff val="-78962"/>
            <a:lumOff val="436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b="1" kern="1200" dirty="0"/>
            <a:t>Learner Analytics</a:t>
          </a:r>
          <a:endParaRPr lang="en-ZA" sz="1200" b="1" kern="1200" dirty="0"/>
        </a:p>
      </dsp:txBody>
      <dsp:txXfrm>
        <a:off x="306418" y="3661857"/>
        <a:ext cx="1347148" cy="11617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9D3DB-36EA-473E-9AF3-A0319A3253E6}">
      <dsp:nvSpPr>
        <dsp:cNvPr id="0" name=""/>
        <dsp:cNvSpPr/>
      </dsp:nvSpPr>
      <dsp:spPr>
        <a:xfrm>
          <a:off x="4881" y="0"/>
          <a:ext cx="1513414" cy="627349"/>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Intranet</a:t>
          </a:r>
          <a:endParaRPr lang="en-ZA" sz="1600" kern="1200" dirty="0"/>
        </a:p>
      </dsp:txBody>
      <dsp:txXfrm>
        <a:off x="23255" y="18374"/>
        <a:ext cx="1476666" cy="590601"/>
      </dsp:txXfrm>
    </dsp:sp>
    <dsp:sp modelId="{E9C7AB5C-87C3-4764-B2C1-0BEA3FD4789E}">
      <dsp:nvSpPr>
        <dsp:cNvPr id="0" name=""/>
        <dsp:cNvSpPr/>
      </dsp:nvSpPr>
      <dsp:spPr>
        <a:xfrm>
          <a:off x="1669637" y="126011"/>
          <a:ext cx="320843" cy="375326"/>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ZA" sz="1300" kern="1200"/>
        </a:p>
      </dsp:txBody>
      <dsp:txXfrm>
        <a:off x="1669637" y="201076"/>
        <a:ext cx="224590" cy="225196"/>
      </dsp:txXfrm>
    </dsp:sp>
    <dsp:sp modelId="{CDB2C275-AF88-488D-8D8D-BAF4015F93B8}">
      <dsp:nvSpPr>
        <dsp:cNvPr id="0" name=""/>
        <dsp:cNvSpPr/>
      </dsp:nvSpPr>
      <dsp:spPr>
        <a:xfrm>
          <a:off x="2123661" y="0"/>
          <a:ext cx="1513414" cy="627349"/>
        </a:xfrm>
        <a:prstGeom prst="roundRect">
          <a:avLst>
            <a:gd name="adj" fmla="val 10000"/>
          </a:avLst>
        </a:prstGeom>
        <a:solidFill>
          <a:schemeClr val="accent2">
            <a:shade val="80000"/>
            <a:hueOff val="177659"/>
            <a:satOff val="-19740"/>
            <a:lumOff val="109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Data Hub</a:t>
          </a:r>
          <a:endParaRPr lang="en-ZA" sz="1600" kern="1200" dirty="0"/>
        </a:p>
      </dsp:txBody>
      <dsp:txXfrm>
        <a:off x="2142035" y="18374"/>
        <a:ext cx="1476666" cy="590601"/>
      </dsp:txXfrm>
    </dsp:sp>
    <dsp:sp modelId="{B2689731-07EF-4486-BB1E-498DDC9299DA}">
      <dsp:nvSpPr>
        <dsp:cNvPr id="0" name=""/>
        <dsp:cNvSpPr/>
      </dsp:nvSpPr>
      <dsp:spPr>
        <a:xfrm>
          <a:off x="3788417" y="126011"/>
          <a:ext cx="320843" cy="375326"/>
        </a:xfrm>
        <a:prstGeom prst="rightArrow">
          <a:avLst>
            <a:gd name="adj1" fmla="val 60000"/>
            <a:gd name="adj2" fmla="val 50000"/>
          </a:avLst>
        </a:prstGeom>
        <a:solidFill>
          <a:schemeClr val="accent2">
            <a:shade val="90000"/>
            <a:hueOff val="239253"/>
            <a:satOff val="-26091"/>
            <a:lumOff val="141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ZA" sz="1300" kern="1200"/>
        </a:p>
      </dsp:txBody>
      <dsp:txXfrm>
        <a:off x="3788417" y="201076"/>
        <a:ext cx="224590" cy="225196"/>
      </dsp:txXfrm>
    </dsp:sp>
    <dsp:sp modelId="{C72D9559-B770-41A9-ACFE-94B52E39A555}">
      <dsp:nvSpPr>
        <dsp:cNvPr id="0" name=""/>
        <dsp:cNvSpPr/>
      </dsp:nvSpPr>
      <dsp:spPr>
        <a:xfrm>
          <a:off x="4242441" y="0"/>
          <a:ext cx="1513414" cy="627349"/>
        </a:xfrm>
        <a:prstGeom prst="roundRect">
          <a:avLst>
            <a:gd name="adj" fmla="val 10000"/>
          </a:avLst>
        </a:prstGeom>
        <a:solidFill>
          <a:schemeClr val="accent2">
            <a:shade val="80000"/>
            <a:hueOff val="355317"/>
            <a:satOff val="-39481"/>
            <a:lumOff val="218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Office 365 Platform</a:t>
          </a:r>
          <a:endParaRPr lang="en-ZA" sz="1600" kern="1200" dirty="0"/>
        </a:p>
      </dsp:txBody>
      <dsp:txXfrm>
        <a:off x="4260815" y="18374"/>
        <a:ext cx="1476666" cy="590601"/>
      </dsp:txXfrm>
    </dsp:sp>
    <dsp:sp modelId="{4225F52F-E1F5-4B5F-BE49-7DC5461FB7D3}">
      <dsp:nvSpPr>
        <dsp:cNvPr id="0" name=""/>
        <dsp:cNvSpPr/>
      </dsp:nvSpPr>
      <dsp:spPr>
        <a:xfrm>
          <a:off x="5907196" y="126011"/>
          <a:ext cx="320843" cy="375326"/>
        </a:xfrm>
        <a:prstGeom prst="rightArrow">
          <a:avLst>
            <a:gd name="adj1" fmla="val 60000"/>
            <a:gd name="adj2" fmla="val 50000"/>
          </a:avLst>
        </a:prstGeom>
        <a:solidFill>
          <a:schemeClr val="accent2">
            <a:shade val="90000"/>
            <a:hueOff val="478505"/>
            <a:satOff val="-52181"/>
            <a:lumOff val="283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ZA" sz="1300" kern="1200"/>
        </a:p>
      </dsp:txBody>
      <dsp:txXfrm>
        <a:off x="5907196" y="201076"/>
        <a:ext cx="224590" cy="225196"/>
      </dsp:txXfrm>
    </dsp:sp>
    <dsp:sp modelId="{734410AE-5EC1-4D34-8A83-71EE33DC8122}">
      <dsp:nvSpPr>
        <dsp:cNvPr id="0" name=""/>
        <dsp:cNvSpPr/>
      </dsp:nvSpPr>
      <dsp:spPr>
        <a:xfrm>
          <a:off x="6361221" y="0"/>
          <a:ext cx="1513414" cy="627349"/>
        </a:xfrm>
        <a:prstGeom prst="roundRect">
          <a:avLst>
            <a:gd name="adj" fmla="val 10000"/>
          </a:avLst>
        </a:prstGeom>
        <a:solidFill>
          <a:schemeClr val="accent2">
            <a:shade val="80000"/>
            <a:hueOff val="532976"/>
            <a:satOff val="-59222"/>
            <a:lumOff val="327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Power BI Service</a:t>
          </a:r>
          <a:endParaRPr lang="en-ZA" sz="1600" kern="1200" dirty="0"/>
        </a:p>
      </dsp:txBody>
      <dsp:txXfrm>
        <a:off x="6379595" y="18374"/>
        <a:ext cx="1476666" cy="590601"/>
      </dsp:txXfrm>
    </dsp:sp>
    <dsp:sp modelId="{FF40C29A-68C8-45FF-A5A9-D65C3A57A659}">
      <dsp:nvSpPr>
        <dsp:cNvPr id="0" name=""/>
        <dsp:cNvSpPr/>
      </dsp:nvSpPr>
      <dsp:spPr>
        <a:xfrm>
          <a:off x="8025976" y="126011"/>
          <a:ext cx="320843" cy="375326"/>
        </a:xfrm>
        <a:prstGeom prst="rightArrow">
          <a:avLst>
            <a:gd name="adj1" fmla="val 60000"/>
            <a:gd name="adj2" fmla="val 50000"/>
          </a:avLst>
        </a:prstGeom>
        <a:solidFill>
          <a:schemeClr val="accent2">
            <a:shade val="90000"/>
            <a:hueOff val="717758"/>
            <a:satOff val="-78272"/>
            <a:lumOff val="4246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ZA" sz="1300" kern="1200"/>
        </a:p>
      </dsp:txBody>
      <dsp:txXfrm>
        <a:off x="8025976" y="201076"/>
        <a:ext cx="224590" cy="225196"/>
      </dsp:txXfrm>
    </dsp:sp>
    <dsp:sp modelId="{AADB69BF-C44F-427F-84CE-843988CF3DCD}">
      <dsp:nvSpPr>
        <dsp:cNvPr id="0" name=""/>
        <dsp:cNvSpPr/>
      </dsp:nvSpPr>
      <dsp:spPr>
        <a:xfrm>
          <a:off x="8480000" y="0"/>
          <a:ext cx="1513414" cy="627349"/>
        </a:xfrm>
        <a:prstGeom prst="roundRect">
          <a:avLst>
            <a:gd name="adj" fmla="val 10000"/>
          </a:avLst>
        </a:prstGeom>
        <a:solidFill>
          <a:schemeClr val="accent2">
            <a:shade val="80000"/>
            <a:hueOff val="710634"/>
            <a:satOff val="-78962"/>
            <a:lumOff val="436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Analytical Data</a:t>
          </a:r>
          <a:endParaRPr lang="en-ZA" sz="1600" kern="1200" dirty="0"/>
        </a:p>
      </dsp:txBody>
      <dsp:txXfrm>
        <a:off x="8498374" y="18374"/>
        <a:ext cx="1476666" cy="5906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7CB40-961C-443C-926D-81FCA1CF35D4}">
      <dsp:nvSpPr>
        <dsp:cNvPr id="0" name=""/>
        <dsp:cNvSpPr/>
      </dsp:nvSpPr>
      <dsp:spPr>
        <a:xfrm>
          <a:off x="836699" y="0"/>
          <a:ext cx="9482596" cy="2400477"/>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2BEB2D-9920-4B06-8800-2CA4A05EFC33}">
      <dsp:nvSpPr>
        <dsp:cNvPr id="0" name=""/>
        <dsp:cNvSpPr/>
      </dsp:nvSpPr>
      <dsp:spPr>
        <a:xfrm>
          <a:off x="748" y="720143"/>
          <a:ext cx="2022160" cy="960190"/>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t>Awareness</a:t>
          </a:r>
        </a:p>
      </dsp:txBody>
      <dsp:txXfrm>
        <a:off x="47621" y="767016"/>
        <a:ext cx="1928414" cy="866444"/>
      </dsp:txXfrm>
    </dsp:sp>
    <dsp:sp modelId="{170B914B-532A-4A16-BEE0-E03F45E618E0}">
      <dsp:nvSpPr>
        <dsp:cNvPr id="0" name=""/>
        <dsp:cNvSpPr/>
      </dsp:nvSpPr>
      <dsp:spPr>
        <a:xfrm>
          <a:off x="2283833" y="720143"/>
          <a:ext cx="2022160" cy="960190"/>
        </a:xfrm>
        <a:prstGeom prst="roundRect">
          <a:avLst/>
        </a:prstGeom>
        <a:solidFill>
          <a:srgbClr val="CC9B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t>Desire</a:t>
          </a:r>
        </a:p>
      </dsp:txBody>
      <dsp:txXfrm>
        <a:off x="2330706" y="767016"/>
        <a:ext cx="1928414" cy="866444"/>
      </dsp:txXfrm>
    </dsp:sp>
    <dsp:sp modelId="{4FA8D35C-F3E3-45E4-82E0-E8CB9B0A7D68}">
      <dsp:nvSpPr>
        <dsp:cNvPr id="0" name=""/>
        <dsp:cNvSpPr/>
      </dsp:nvSpPr>
      <dsp:spPr>
        <a:xfrm>
          <a:off x="4566917" y="720143"/>
          <a:ext cx="2022160" cy="960190"/>
        </a:xfrm>
        <a:prstGeom prst="roundRect">
          <a:avLst/>
        </a:prstGeom>
        <a:solidFill>
          <a:srgbClr val="A90E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t>Knowledge</a:t>
          </a:r>
        </a:p>
      </dsp:txBody>
      <dsp:txXfrm>
        <a:off x="4613790" y="767016"/>
        <a:ext cx="1928414" cy="866444"/>
      </dsp:txXfrm>
    </dsp:sp>
    <dsp:sp modelId="{64FE6AB5-200E-40E5-8624-B4B1FB39D273}">
      <dsp:nvSpPr>
        <dsp:cNvPr id="0" name=""/>
        <dsp:cNvSpPr/>
      </dsp:nvSpPr>
      <dsp:spPr>
        <a:xfrm>
          <a:off x="6850002" y="720143"/>
          <a:ext cx="2022160" cy="96019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t>Ability </a:t>
          </a:r>
        </a:p>
      </dsp:txBody>
      <dsp:txXfrm>
        <a:off x="6896875" y="767016"/>
        <a:ext cx="1928414" cy="866444"/>
      </dsp:txXfrm>
    </dsp:sp>
    <dsp:sp modelId="{0E75FED6-AABD-4B98-A3D7-6CAC9DD90265}">
      <dsp:nvSpPr>
        <dsp:cNvPr id="0" name=""/>
        <dsp:cNvSpPr/>
      </dsp:nvSpPr>
      <dsp:spPr>
        <a:xfrm>
          <a:off x="9133086" y="720143"/>
          <a:ext cx="2022160" cy="96019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t>Reinforcement</a:t>
          </a:r>
        </a:p>
      </dsp:txBody>
      <dsp:txXfrm>
        <a:off x="9179959" y="767016"/>
        <a:ext cx="1928414" cy="8664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EA333-B02C-4EDC-B7A1-BFE30B0AA617}">
      <dsp:nvSpPr>
        <dsp:cNvPr id="0" name=""/>
        <dsp:cNvSpPr/>
      </dsp:nvSpPr>
      <dsp:spPr>
        <a:xfrm>
          <a:off x="-6122738" y="-937410"/>
          <a:ext cx="7293488" cy="7293488"/>
        </a:xfrm>
        <a:prstGeom prst="blockArc">
          <a:avLst>
            <a:gd name="adj1" fmla="val 18900000"/>
            <a:gd name="adj2" fmla="val 2700000"/>
            <a:gd name="adj3" fmla="val 296"/>
          </a:avLst>
        </a:pr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A04DFB-7353-45E6-BFD9-55B4B93E98E2}">
      <dsp:nvSpPr>
        <dsp:cNvPr id="0" name=""/>
        <dsp:cNvSpPr/>
      </dsp:nvSpPr>
      <dsp:spPr>
        <a:xfrm>
          <a:off x="380119" y="246332"/>
          <a:ext cx="9191296" cy="492448"/>
        </a:xfrm>
        <a:prstGeom prst="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Single Point of Entry</a:t>
          </a:r>
          <a:endParaRPr lang="en-ZA" sz="2500" kern="1200" dirty="0"/>
        </a:p>
      </dsp:txBody>
      <dsp:txXfrm>
        <a:off x="380119" y="246332"/>
        <a:ext cx="9191296" cy="492448"/>
      </dsp:txXfrm>
    </dsp:sp>
    <dsp:sp modelId="{B85A98B5-75DA-4924-8E25-C015435AE423}">
      <dsp:nvSpPr>
        <dsp:cNvPr id="0" name=""/>
        <dsp:cNvSpPr/>
      </dsp:nvSpPr>
      <dsp:spPr>
        <a:xfrm>
          <a:off x="72339" y="184776"/>
          <a:ext cx="615560" cy="615560"/>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EC3637-9587-4191-A4C2-4B4A0B4735B7}">
      <dsp:nvSpPr>
        <dsp:cNvPr id="0" name=""/>
        <dsp:cNvSpPr/>
      </dsp:nvSpPr>
      <dsp:spPr>
        <a:xfrm>
          <a:off x="826075" y="985438"/>
          <a:ext cx="8745340" cy="492448"/>
        </a:xfrm>
        <a:prstGeom prst="rect">
          <a:avLst/>
        </a:prstGeom>
        <a:solidFill>
          <a:schemeClr val="accent2">
            <a:alpha val="90000"/>
            <a:hueOff val="0"/>
            <a:satOff val="0"/>
            <a:lumOff val="0"/>
            <a:alphaOff val="-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Data Insights Culture</a:t>
          </a:r>
          <a:endParaRPr lang="en-ZA" sz="2500" kern="1200" dirty="0"/>
        </a:p>
      </dsp:txBody>
      <dsp:txXfrm>
        <a:off x="826075" y="985438"/>
        <a:ext cx="8745340" cy="492448"/>
      </dsp:txXfrm>
    </dsp:sp>
    <dsp:sp modelId="{99DBA4F9-7582-484C-8AB7-DB961F22F3E3}">
      <dsp:nvSpPr>
        <dsp:cNvPr id="0" name=""/>
        <dsp:cNvSpPr/>
      </dsp:nvSpPr>
      <dsp:spPr>
        <a:xfrm>
          <a:off x="518295" y="923882"/>
          <a:ext cx="615560" cy="615560"/>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6667"/>
            </a:schemeClr>
          </a:solidFill>
          <a:prstDash val="solid"/>
          <a:miter lim="800000"/>
        </a:ln>
        <a:effectLst/>
      </dsp:spPr>
      <dsp:style>
        <a:lnRef idx="2">
          <a:scrgbClr r="0" g="0" b="0"/>
        </a:lnRef>
        <a:fillRef idx="1">
          <a:scrgbClr r="0" g="0" b="0"/>
        </a:fillRef>
        <a:effectRef idx="0">
          <a:scrgbClr r="0" g="0" b="0"/>
        </a:effectRef>
        <a:fontRef idx="minor"/>
      </dsp:style>
    </dsp:sp>
    <dsp:sp modelId="{F8F9A3A7-5FCC-4619-98DD-569538CC64B5}">
      <dsp:nvSpPr>
        <dsp:cNvPr id="0" name=""/>
        <dsp:cNvSpPr/>
      </dsp:nvSpPr>
      <dsp:spPr>
        <a:xfrm>
          <a:off x="1070457" y="1724003"/>
          <a:ext cx="8500958" cy="492448"/>
        </a:xfrm>
        <a:prstGeom prst="rect">
          <a:avLst/>
        </a:prstGeom>
        <a:solidFill>
          <a:schemeClr val="accent2">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Over 70 Workspaces</a:t>
          </a:r>
          <a:endParaRPr lang="en-ZA" sz="2500" kern="1200" dirty="0"/>
        </a:p>
      </dsp:txBody>
      <dsp:txXfrm>
        <a:off x="1070457" y="1724003"/>
        <a:ext cx="8500958" cy="492448"/>
      </dsp:txXfrm>
    </dsp:sp>
    <dsp:sp modelId="{096FA3CF-D7DB-43CB-9889-791E28D49E1F}">
      <dsp:nvSpPr>
        <dsp:cNvPr id="0" name=""/>
        <dsp:cNvSpPr/>
      </dsp:nvSpPr>
      <dsp:spPr>
        <a:xfrm>
          <a:off x="762677" y="1662447"/>
          <a:ext cx="615560" cy="615560"/>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sp>
    <dsp:sp modelId="{41571561-ADA3-4661-9EC8-5FDCEC3F2EE4}">
      <dsp:nvSpPr>
        <dsp:cNvPr id="0" name=""/>
        <dsp:cNvSpPr/>
      </dsp:nvSpPr>
      <dsp:spPr>
        <a:xfrm>
          <a:off x="1148486" y="2463109"/>
          <a:ext cx="8422929" cy="492448"/>
        </a:xfrm>
        <a:prstGeom prst="rect">
          <a:avLst/>
        </a:prstGeom>
        <a:solidFill>
          <a:schemeClr val="accent2">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Over 350 Reports</a:t>
          </a:r>
          <a:endParaRPr lang="en-ZA" sz="2500" kern="1200" dirty="0"/>
        </a:p>
      </dsp:txBody>
      <dsp:txXfrm>
        <a:off x="1148486" y="2463109"/>
        <a:ext cx="8422929" cy="492448"/>
      </dsp:txXfrm>
    </dsp:sp>
    <dsp:sp modelId="{03A1DAF6-EBDC-4D3E-BAD1-37FA81BA3709}">
      <dsp:nvSpPr>
        <dsp:cNvPr id="0" name=""/>
        <dsp:cNvSpPr/>
      </dsp:nvSpPr>
      <dsp:spPr>
        <a:xfrm>
          <a:off x="840706" y="2401553"/>
          <a:ext cx="615560" cy="615560"/>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sp>
    <dsp:sp modelId="{9DC812B4-CD6D-4D2E-907F-745A5FD97910}">
      <dsp:nvSpPr>
        <dsp:cNvPr id="0" name=""/>
        <dsp:cNvSpPr/>
      </dsp:nvSpPr>
      <dsp:spPr>
        <a:xfrm>
          <a:off x="1070457" y="3202215"/>
          <a:ext cx="8500958" cy="492448"/>
        </a:xfrm>
        <a:prstGeom prst="rect">
          <a:avLst/>
        </a:prstGeom>
        <a:solidFill>
          <a:schemeClr val="accent2">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Multiple Contributors’ Content</a:t>
          </a:r>
          <a:endParaRPr lang="en-ZA" sz="2500" kern="1200" dirty="0"/>
        </a:p>
      </dsp:txBody>
      <dsp:txXfrm>
        <a:off x="1070457" y="3202215"/>
        <a:ext cx="8500958" cy="492448"/>
      </dsp:txXfrm>
    </dsp:sp>
    <dsp:sp modelId="{A66F44BE-13F1-4C09-A015-0278C19CB9F4}">
      <dsp:nvSpPr>
        <dsp:cNvPr id="0" name=""/>
        <dsp:cNvSpPr/>
      </dsp:nvSpPr>
      <dsp:spPr>
        <a:xfrm>
          <a:off x="762677" y="3140659"/>
          <a:ext cx="615560" cy="615560"/>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sp>
    <dsp:sp modelId="{B55FA2B5-611E-487B-8837-884101054671}">
      <dsp:nvSpPr>
        <dsp:cNvPr id="0" name=""/>
        <dsp:cNvSpPr/>
      </dsp:nvSpPr>
      <dsp:spPr>
        <a:xfrm>
          <a:off x="826075" y="3940779"/>
          <a:ext cx="8745340" cy="492448"/>
        </a:xfrm>
        <a:prstGeom prst="rect">
          <a:avLst/>
        </a:prstGeom>
        <a:solidFill>
          <a:schemeClr val="accent2">
            <a:alpha val="90000"/>
            <a:hueOff val="0"/>
            <a:satOff val="0"/>
            <a:lumOff val="0"/>
            <a:alphaOff val="-3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Academics Producing Content</a:t>
          </a:r>
          <a:endParaRPr lang="en-ZA" sz="2500" kern="1200" dirty="0"/>
        </a:p>
      </dsp:txBody>
      <dsp:txXfrm>
        <a:off x="826075" y="3940779"/>
        <a:ext cx="8745340" cy="492448"/>
      </dsp:txXfrm>
    </dsp:sp>
    <dsp:sp modelId="{D578E80E-A664-4805-83A3-E449F8310CED}">
      <dsp:nvSpPr>
        <dsp:cNvPr id="0" name=""/>
        <dsp:cNvSpPr/>
      </dsp:nvSpPr>
      <dsp:spPr>
        <a:xfrm>
          <a:off x="518295" y="3879223"/>
          <a:ext cx="615560" cy="615560"/>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33333"/>
            </a:schemeClr>
          </a:solidFill>
          <a:prstDash val="solid"/>
          <a:miter lim="800000"/>
        </a:ln>
        <a:effectLst/>
      </dsp:spPr>
      <dsp:style>
        <a:lnRef idx="2">
          <a:scrgbClr r="0" g="0" b="0"/>
        </a:lnRef>
        <a:fillRef idx="1">
          <a:scrgbClr r="0" g="0" b="0"/>
        </a:fillRef>
        <a:effectRef idx="0">
          <a:scrgbClr r="0" g="0" b="0"/>
        </a:effectRef>
        <a:fontRef idx="minor"/>
      </dsp:style>
    </dsp:sp>
    <dsp:sp modelId="{196FAE7D-9A07-48E4-9AA6-BCEEBD76B418}">
      <dsp:nvSpPr>
        <dsp:cNvPr id="0" name=""/>
        <dsp:cNvSpPr/>
      </dsp:nvSpPr>
      <dsp:spPr>
        <a:xfrm>
          <a:off x="380119" y="4679885"/>
          <a:ext cx="9191296" cy="492448"/>
        </a:xfrm>
        <a:prstGeom prst="rect">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Onboarding All Organizational Processes</a:t>
          </a:r>
          <a:endParaRPr lang="en-ZA" sz="2500" kern="1200" dirty="0"/>
        </a:p>
      </dsp:txBody>
      <dsp:txXfrm>
        <a:off x="380119" y="4679885"/>
        <a:ext cx="9191296" cy="492448"/>
      </dsp:txXfrm>
    </dsp:sp>
    <dsp:sp modelId="{CF046B8E-810D-4BEF-800E-5D2694A858AC}">
      <dsp:nvSpPr>
        <dsp:cNvPr id="0" name=""/>
        <dsp:cNvSpPr/>
      </dsp:nvSpPr>
      <dsp:spPr>
        <a:xfrm>
          <a:off x="72339" y="4618329"/>
          <a:ext cx="615560" cy="615560"/>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642C6B-A3DA-426B-A431-3D741B8DC3BA}" type="datetimeFigureOut">
              <a:rPr lang="en-ZA" smtClean="0"/>
              <a:t>2023/10/03</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3414DE-F77D-456F-8126-6120CFC91836}" type="slidenum">
              <a:rPr lang="en-ZA" smtClean="0"/>
              <a:t>‹#›</a:t>
            </a:fld>
            <a:endParaRPr lang="en-ZA"/>
          </a:p>
        </p:txBody>
      </p:sp>
    </p:spTree>
    <p:extLst>
      <p:ext uri="{BB962C8B-B14F-4D97-AF65-F5344CB8AC3E}">
        <p14:creationId xmlns:p14="http://schemas.microsoft.com/office/powerpoint/2010/main" val="3208011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89C03D-663F-FC4A-B2AB-B9685F20CE67}" type="datetimeFigureOut">
              <a:rPr lang="en-BW" smtClean="0"/>
              <a:t>10/03/2023</a:t>
            </a:fld>
            <a:endParaRPr lang="en-BW"/>
          </a:p>
        </p:txBody>
      </p:sp>
      <p:sp>
        <p:nvSpPr>
          <p:cNvPr id="5" name="Footer Placeholder 4"/>
          <p:cNvSpPr>
            <a:spLocks noGrp="1"/>
          </p:cNvSpPr>
          <p:nvPr>
            <p:ph type="ftr" sz="quarter" idx="11"/>
          </p:nvPr>
        </p:nvSpPr>
        <p:spPr/>
        <p:txBody>
          <a:bodyPr/>
          <a:lstStyle/>
          <a:p>
            <a:endParaRPr lang="en-BW"/>
          </a:p>
        </p:txBody>
      </p:sp>
      <p:sp>
        <p:nvSpPr>
          <p:cNvPr id="6" name="Slide Number Placeholder 5"/>
          <p:cNvSpPr>
            <a:spLocks noGrp="1"/>
          </p:cNvSpPr>
          <p:nvPr>
            <p:ph type="sldNum" sz="quarter" idx="12"/>
          </p:nvPr>
        </p:nvSpPr>
        <p:spPr/>
        <p:txBody>
          <a:bodyPr/>
          <a:lstStyle/>
          <a:p>
            <a:fld id="{6620D271-583C-9240-B493-0E2121C57350}" type="slidenum">
              <a:rPr lang="en-BW" smtClean="0"/>
              <a:t>‹#›</a:t>
            </a:fld>
            <a:endParaRPr lang="en-BW"/>
          </a:p>
        </p:txBody>
      </p:sp>
    </p:spTree>
    <p:extLst>
      <p:ext uri="{BB962C8B-B14F-4D97-AF65-F5344CB8AC3E}">
        <p14:creationId xmlns:p14="http://schemas.microsoft.com/office/powerpoint/2010/main" val="3390908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89C03D-663F-FC4A-B2AB-B9685F20CE67}" type="datetimeFigureOut">
              <a:rPr lang="en-BW" smtClean="0"/>
              <a:t>10/03/2023</a:t>
            </a:fld>
            <a:endParaRPr lang="en-BW"/>
          </a:p>
        </p:txBody>
      </p:sp>
      <p:sp>
        <p:nvSpPr>
          <p:cNvPr id="5" name="Footer Placeholder 4"/>
          <p:cNvSpPr>
            <a:spLocks noGrp="1"/>
          </p:cNvSpPr>
          <p:nvPr>
            <p:ph type="ftr" sz="quarter" idx="11"/>
          </p:nvPr>
        </p:nvSpPr>
        <p:spPr/>
        <p:txBody>
          <a:bodyPr/>
          <a:lstStyle/>
          <a:p>
            <a:endParaRPr lang="en-BW"/>
          </a:p>
        </p:txBody>
      </p:sp>
      <p:sp>
        <p:nvSpPr>
          <p:cNvPr id="6" name="Slide Number Placeholder 5"/>
          <p:cNvSpPr>
            <a:spLocks noGrp="1"/>
          </p:cNvSpPr>
          <p:nvPr>
            <p:ph type="sldNum" sz="quarter" idx="12"/>
          </p:nvPr>
        </p:nvSpPr>
        <p:spPr/>
        <p:txBody>
          <a:bodyPr/>
          <a:lstStyle/>
          <a:p>
            <a:fld id="{6620D271-583C-9240-B493-0E2121C57350}" type="slidenum">
              <a:rPr lang="en-BW" smtClean="0"/>
              <a:t>‹#›</a:t>
            </a:fld>
            <a:endParaRPr lang="en-BW"/>
          </a:p>
        </p:txBody>
      </p:sp>
    </p:spTree>
    <p:extLst>
      <p:ext uri="{BB962C8B-B14F-4D97-AF65-F5344CB8AC3E}">
        <p14:creationId xmlns:p14="http://schemas.microsoft.com/office/powerpoint/2010/main" val="3499122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89C03D-663F-FC4A-B2AB-B9685F20CE67}" type="datetimeFigureOut">
              <a:rPr lang="en-BW" smtClean="0"/>
              <a:t>10/03/2023</a:t>
            </a:fld>
            <a:endParaRPr lang="en-BW"/>
          </a:p>
        </p:txBody>
      </p:sp>
      <p:sp>
        <p:nvSpPr>
          <p:cNvPr id="5" name="Footer Placeholder 4"/>
          <p:cNvSpPr>
            <a:spLocks noGrp="1"/>
          </p:cNvSpPr>
          <p:nvPr>
            <p:ph type="ftr" sz="quarter" idx="11"/>
          </p:nvPr>
        </p:nvSpPr>
        <p:spPr/>
        <p:txBody>
          <a:bodyPr/>
          <a:lstStyle/>
          <a:p>
            <a:endParaRPr lang="en-BW"/>
          </a:p>
        </p:txBody>
      </p:sp>
      <p:sp>
        <p:nvSpPr>
          <p:cNvPr id="6" name="Slide Number Placeholder 5"/>
          <p:cNvSpPr>
            <a:spLocks noGrp="1"/>
          </p:cNvSpPr>
          <p:nvPr>
            <p:ph type="sldNum" sz="quarter" idx="12"/>
          </p:nvPr>
        </p:nvSpPr>
        <p:spPr/>
        <p:txBody>
          <a:bodyPr/>
          <a:lstStyle/>
          <a:p>
            <a:fld id="{6620D271-583C-9240-B493-0E2121C57350}" type="slidenum">
              <a:rPr lang="en-BW" smtClean="0"/>
              <a:t>‹#›</a:t>
            </a:fld>
            <a:endParaRPr lang="en-BW"/>
          </a:p>
        </p:txBody>
      </p:sp>
    </p:spTree>
    <p:extLst>
      <p:ext uri="{BB962C8B-B14F-4D97-AF65-F5344CB8AC3E}">
        <p14:creationId xmlns:p14="http://schemas.microsoft.com/office/powerpoint/2010/main" val="1757024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descr="A white and blue background with blue lines&#10;&#10;Description automatically generated">
            <a:extLst>
              <a:ext uri="{FF2B5EF4-FFF2-40B4-BE49-F238E27FC236}">
                <a16:creationId xmlns:a16="http://schemas.microsoft.com/office/drawing/2014/main" id="{2602B69B-C8E7-F03E-CD40-C792E15CBF2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37739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89C03D-663F-FC4A-B2AB-B9685F20CE67}" type="datetimeFigureOut">
              <a:rPr lang="en-BW" smtClean="0"/>
              <a:t>10/03/2023</a:t>
            </a:fld>
            <a:endParaRPr lang="en-BW"/>
          </a:p>
        </p:txBody>
      </p:sp>
      <p:sp>
        <p:nvSpPr>
          <p:cNvPr id="5" name="Footer Placeholder 4"/>
          <p:cNvSpPr>
            <a:spLocks noGrp="1"/>
          </p:cNvSpPr>
          <p:nvPr>
            <p:ph type="ftr" sz="quarter" idx="11"/>
          </p:nvPr>
        </p:nvSpPr>
        <p:spPr/>
        <p:txBody>
          <a:bodyPr/>
          <a:lstStyle/>
          <a:p>
            <a:endParaRPr lang="en-BW"/>
          </a:p>
        </p:txBody>
      </p:sp>
      <p:sp>
        <p:nvSpPr>
          <p:cNvPr id="6" name="Slide Number Placeholder 5"/>
          <p:cNvSpPr>
            <a:spLocks noGrp="1"/>
          </p:cNvSpPr>
          <p:nvPr>
            <p:ph type="sldNum" sz="quarter" idx="12"/>
          </p:nvPr>
        </p:nvSpPr>
        <p:spPr/>
        <p:txBody>
          <a:bodyPr/>
          <a:lstStyle/>
          <a:p>
            <a:fld id="{6620D271-583C-9240-B493-0E2121C57350}" type="slidenum">
              <a:rPr lang="en-BW" smtClean="0"/>
              <a:t>‹#›</a:t>
            </a:fld>
            <a:endParaRPr lang="en-BW"/>
          </a:p>
        </p:txBody>
      </p:sp>
    </p:spTree>
    <p:extLst>
      <p:ext uri="{BB962C8B-B14F-4D97-AF65-F5344CB8AC3E}">
        <p14:creationId xmlns:p14="http://schemas.microsoft.com/office/powerpoint/2010/main" val="2675536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89C03D-663F-FC4A-B2AB-B9685F20CE67}" type="datetimeFigureOut">
              <a:rPr lang="en-BW" smtClean="0"/>
              <a:t>10/03/2023</a:t>
            </a:fld>
            <a:endParaRPr lang="en-BW"/>
          </a:p>
        </p:txBody>
      </p:sp>
      <p:sp>
        <p:nvSpPr>
          <p:cNvPr id="5" name="Footer Placeholder 4"/>
          <p:cNvSpPr>
            <a:spLocks noGrp="1"/>
          </p:cNvSpPr>
          <p:nvPr>
            <p:ph type="ftr" sz="quarter" idx="11"/>
          </p:nvPr>
        </p:nvSpPr>
        <p:spPr/>
        <p:txBody>
          <a:bodyPr/>
          <a:lstStyle/>
          <a:p>
            <a:endParaRPr lang="en-BW"/>
          </a:p>
        </p:txBody>
      </p:sp>
      <p:sp>
        <p:nvSpPr>
          <p:cNvPr id="6" name="Slide Number Placeholder 5"/>
          <p:cNvSpPr>
            <a:spLocks noGrp="1"/>
          </p:cNvSpPr>
          <p:nvPr>
            <p:ph type="sldNum" sz="quarter" idx="12"/>
          </p:nvPr>
        </p:nvSpPr>
        <p:spPr/>
        <p:txBody>
          <a:bodyPr/>
          <a:lstStyle/>
          <a:p>
            <a:fld id="{6620D271-583C-9240-B493-0E2121C57350}" type="slidenum">
              <a:rPr lang="en-BW" smtClean="0"/>
              <a:t>‹#›</a:t>
            </a:fld>
            <a:endParaRPr lang="en-BW"/>
          </a:p>
        </p:txBody>
      </p:sp>
    </p:spTree>
    <p:extLst>
      <p:ext uri="{BB962C8B-B14F-4D97-AF65-F5344CB8AC3E}">
        <p14:creationId xmlns:p14="http://schemas.microsoft.com/office/powerpoint/2010/main" val="2558206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89C03D-663F-FC4A-B2AB-B9685F20CE67}" type="datetimeFigureOut">
              <a:rPr lang="en-BW" smtClean="0"/>
              <a:t>10/03/2023</a:t>
            </a:fld>
            <a:endParaRPr lang="en-BW"/>
          </a:p>
        </p:txBody>
      </p:sp>
      <p:sp>
        <p:nvSpPr>
          <p:cNvPr id="6" name="Footer Placeholder 5"/>
          <p:cNvSpPr>
            <a:spLocks noGrp="1"/>
          </p:cNvSpPr>
          <p:nvPr>
            <p:ph type="ftr" sz="quarter" idx="11"/>
          </p:nvPr>
        </p:nvSpPr>
        <p:spPr/>
        <p:txBody>
          <a:bodyPr/>
          <a:lstStyle/>
          <a:p>
            <a:endParaRPr lang="en-BW"/>
          </a:p>
        </p:txBody>
      </p:sp>
      <p:sp>
        <p:nvSpPr>
          <p:cNvPr id="7" name="Slide Number Placeholder 6"/>
          <p:cNvSpPr>
            <a:spLocks noGrp="1"/>
          </p:cNvSpPr>
          <p:nvPr>
            <p:ph type="sldNum" sz="quarter" idx="12"/>
          </p:nvPr>
        </p:nvSpPr>
        <p:spPr/>
        <p:txBody>
          <a:bodyPr/>
          <a:lstStyle/>
          <a:p>
            <a:fld id="{6620D271-583C-9240-B493-0E2121C57350}" type="slidenum">
              <a:rPr lang="en-BW" smtClean="0"/>
              <a:t>‹#›</a:t>
            </a:fld>
            <a:endParaRPr lang="en-BW"/>
          </a:p>
        </p:txBody>
      </p:sp>
    </p:spTree>
    <p:extLst>
      <p:ext uri="{BB962C8B-B14F-4D97-AF65-F5344CB8AC3E}">
        <p14:creationId xmlns:p14="http://schemas.microsoft.com/office/powerpoint/2010/main" val="1840619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89C03D-663F-FC4A-B2AB-B9685F20CE67}" type="datetimeFigureOut">
              <a:rPr lang="en-BW" smtClean="0"/>
              <a:t>10/03/2023</a:t>
            </a:fld>
            <a:endParaRPr lang="en-BW"/>
          </a:p>
        </p:txBody>
      </p:sp>
      <p:sp>
        <p:nvSpPr>
          <p:cNvPr id="8" name="Footer Placeholder 7"/>
          <p:cNvSpPr>
            <a:spLocks noGrp="1"/>
          </p:cNvSpPr>
          <p:nvPr>
            <p:ph type="ftr" sz="quarter" idx="11"/>
          </p:nvPr>
        </p:nvSpPr>
        <p:spPr/>
        <p:txBody>
          <a:bodyPr/>
          <a:lstStyle/>
          <a:p>
            <a:endParaRPr lang="en-BW"/>
          </a:p>
        </p:txBody>
      </p:sp>
      <p:sp>
        <p:nvSpPr>
          <p:cNvPr id="9" name="Slide Number Placeholder 8"/>
          <p:cNvSpPr>
            <a:spLocks noGrp="1"/>
          </p:cNvSpPr>
          <p:nvPr>
            <p:ph type="sldNum" sz="quarter" idx="12"/>
          </p:nvPr>
        </p:nvSpPr>
        <p:spPr/>
        <p:txBody>
          <a:bodyPr/>
          <a:lstStyle/>
          <a:p>
            <a:fld id="{6620D271-583C-9240-B493-0E2121C57350}" type="slidenum">
              <a:rPr lang="en-BW" smtClean="0"/>
              <a:t>‹#›</a:t>
            </a:fld>
            <a:endParaRPr lang="en-BW"/>
          </a:p>
        </p:txBody>
      </p:sp>
    </p:spTree>
    <p:extLst>
      <p:ext uri="{BB962C8B-B14F-4D97-AF65-F5344CB8AC3E}">
        <p14:creationId xmlns:p14="http://schemas.microsoft.com/office/powerpoint/2010/main" val="428522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89C03D-663F-FC4A-B2AB-B9685F20CE67}" type="datetimeFigureOut">
              <a:rPr lang="en-BW" smtClean="0"/>
              <a:t>10/03/2023</a:t>
            </a:fld>
            <a:endParaRPr lang="en-BW"/>
          </a:p>
        </p:txBody>
      </p:sp>
      <p:sp>
        <p:nvSpPr>
          <p:cNvPr id="4" name="Footer Placeholder 3"/>
          <p:cNvSpPr>
            <a:spLocks noGrp="1"/>
          </p:cNvSpPr>
          <p:nvPr>
            <p:ph type="ftr" sz="quarter" idx="11"/>
          </p:nvPr>
        </p:nvSpPr>
        <p:spPr/>
        <p:txBody>
          <a:bodyPr/>
          <a:lstStyle/>
          <a:p>
            <a:endParaRPr lang="en-BW"/>
          </a:p>
        </p:txBody>
      </p:sp>
      <p:sp>
        <p:nvSpPr>
          <p:cNvPr id="5" name="Slide Number Placeholder 4"/>
          <p:cNvSpPr>
            <a:spLocks noGrp="1"/>
          </p:cNvSpPr>
          <p:nvPr>
            <p:ph type="sldNum" sz="quarter" idx="12"/>
          </p:nvPr>
        </p:nvSpPr>
        <p:spPr/>
        <p:txBody>
          <a:bodyPr/>
          <a:lstStyle/>
          <a:p>
            <a:fld id="{6620D271-583C-9240-B493-0E2121C57350}" type="slidenum">
              <a:rPr lang="en-BW" smtClean="0"/>
              <a:t>‹#›</a:t>
            </a:fld>
            <a:endParaRPr lang="en-BW"/>
          </a:p>
        </p:txBody>
      </p:sp>
    </p:spTree>
    <p:extLst>
      <p:ext uri="{BB962C8B-B14F-4D97-AF65-F5344CB8AC3E}">
        <p14:creationId xmlns:p14="http://schemas.microsoft.com/office/powerpoint/2010/main" val="858921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9C03D-663F-FC4A-B2AB-B9685F20CE67}" type="datetimeFigureOut">
              <a:rPr lang="en-BW" smtClean="0"/>
              <a:t>10/03/2023</a:t>
            </a:fld>
            <a:endParaRPr lang="en-BW"/>
          </a:p>
        </p:txBody>
      </p:sp>
      <p:sp>
        <p:nvSpPr>
          <p:cNvPr id="3" name="Footer Placeholder 2"/>
          <p:cNvSpPr>
            <a:spLocks noGrp="1"/>
          </p:cNvSpPr>
          <p:nvPr>
            <p:ph type="ftr" sz="quarter" idx="11"/>
          </p:nvPr>
        </p:nvSpPr>
        <p:spPr/>
        <p:txBody>
          <a:bodyPr/>
          <a:lstStyle/>
          <a:p>
            <a:endParaRPr lang="en-BW"/>
          </a:p>
        </p:txBody>
      </p:sp>
      <p:sp>
        <p:nvSpPr>
          <p:cNvPr id="4" name="Slide Number Placeholder 3"/>
          <p:cNvSpPr>
            <a:spLocks noGrp="1"/>
          </p:cNvSpPr>
          <p:nvPr>
            <p:ph type="sldNum" sz="quarter" idx="12"/>
          </p:nvPr>
        </p:nvSpPr>
        <p:spPr/>
        <p:txBody>
          <a:bodyPr/>
          <a:lstStyle/>
          <a:p>
            <a:fld id="{6620D271-583C-9240-B493-0E2121C57350}" type="slidenum">
              <a:rPr lang="en-BW" smtClean="0"/>
              <a:t>‹#›</a:t>
            </a:fld>
            <a:endParaRPr lang="en-BW"/>
          </a:p>
        </p:txBody>
      </p:sp>
    </p:spTree>
    <p:extLst>
      <p:ext uri="{BB962C8B-B14F-4D97-AF65-F5344CB8AC3E}">
        <p14:creationId xmlns:p14="http://schemas.microsoft.com/office/powerpoint/2010/main" val="13806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89C03D-663F-FC4A-B2AB-B9685F20CE67}" type="datetimeFigureOut">
              <a:rPr lang="en-BW" smtClean="0"/>
              <a:t>10/03/2023</a:t>
            </a:fld>
            <a:endParaRPr lang="en-BW"/>
          </a:p>
        </p:txBody>
      </p:sp>
      <p:sp>
        <p:nvSpPr>
          <p:cNvPr id="6" name="Footer Placeholder 5"/>
          <p:cNvSpPr>
            <a:spLocks noGrp="1"/>
          </p:cNvSpPr>
          <p:nvPr>
            <p:ph type="ftr" sz="quarter" idx="11"/>
          </p:nvPr>
        </p:nvSpPr>
        <p:spPr/>
        <p:txBody>
          <a:bodyPr/>
          <a:lstStyle/>
          <a:p>
            <a:endParaRPr lang="en-BW"/>
          </a:p>
        </p:txBody>
      </p:sp>
      <p:sp>
        <p:nvSpPr>
          <p:cNvPr id="7" name="Slide Number Placeholder 6"/>
          <p:cNvSpPr>
            <a:spLocks noGrp="1"/>
          </p:cNvSpPr>
          <p:nvPr>
            <p:ph type="sldNum" sz="quarter" idx="12"/>
          </p:nvPr>
        </p:nvSpPr>
        <p:spPr/>
        <p:txBody>
          <a:bodyPr/>
          <a:lstStyle/>
          <a:p>
            <a:fld id="{6620D271-583C-9240-B493-0E2121C57350}" type="slidenum">
              <a:rPr lang="en-BW" smtClean="0"/>
              <a:t>‹#›</a:t>
            </a:fld>
            <a:endParaRPr lang="en-BW"/>
          </a:p>
        </p:txBody>
      </p:sp>
    </p:spTree>
    <p:extLst>
      <p:ext uri="{BB962C8B-B14F-4D97-AF65-F5344CB8AC3E}">
        <p14:creationId xmlns:p14="http://schemas.microsoft.com/office/powerpoint/2010/main" val="363503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89C03D-663F-FC4A-B2AB-B9685F20CE67}" type="datetimeFigureOut">
              <a:rPr lang="en-BW" smtClean="0"/>
              <a:t>10/03/2023</a:t>
            </a:fld>
            <a:endParaRPr lang="en-BW"/>
          </a:p>
        </p:txBody>
      </p:sp>
      <p:sp>
        <p:nvSpPr>
          <p:cNvPr id="6" name="Footer Placeholder 5"/>
          <p:cNvSpPr>
            <a:spLocks noGrp="1"/>
          </p:cNvSpPr>
          <p:nvPr>
            <p:ph type="ftr" sz="quarter" idx="11"/>
          </p:nvPr>
        </p:nvSpPr>
        <p:spPr/>
        <p:txBody>
          <a:bodyPr/>
          <a:lstStyle/>
          <a:p>
            <a:endParaRPr lang="en-BW"/>
          </a:p>
        </p:txBody>
      </p:sp>
      <p:sp>
        <p:nvSpPr>
          <p:cNvPr id="7" name="Slide Number Placeholder 6"/>
          <p:cNvSpPr>
            <a:spLocks noGrp="1"/>
          </p:cNvSpPr>
          <p:nvPr>
            <p:ph type="sldNum" sz="quarter" idx="12"/>
          </p:nvPr>
        </p:nvSpPr>
        <p:spPr/>
        <p:txBody>
          <a:bodyPr/>
          <a:lstStyle/>
          <a:p>
            <a:fld id="{6620D271-583C-9240-B493-0E2121C57350}" type="slidenum">
              <a:rPr lang="en-BW" smtClean="0"/>
              <a:t>‹#›</a:t>
            </a:fld>
            <a:endParaRPr lang="en-BW"/>
          </a:p>
        </p:txBody>
      </p:sp>
    </p:spTree>
    <p:extLst>
      <p:ext uri="{BB962C8B-B14F-4D97-AF65-F5344CB8AC3E}">
        <p14:creationId xmlns:p14="http://schemas.microsoft.com/office/powerpoint/2010/main" val="3785722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9C03D-663F-FC4A-B2AB-B9685F20CE67}" type="datetimeFigureOut">
              <a:rPr lang="en-BW" smtClean="0"/>
              <a:t>10/03/2023</a:t>
            </a:fld>
            <a:endParaRPr lang="en-BW"/>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W"/>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20D271-583C-9240-B493-0E2121C57350}" type="slidenum">
              <a:rPr lang="en-BW" smtClean="0"/>
              <a:t>‹#›</a:t>
            </a:fld>
            <a:endParaRPr lang="en-BW"/>
          </a:p>
        </p:txBody>
      </p:sp>
    </p:spTree>
    <p:extLst>
      <p:ext uri="{BB962C8B-B14F-4D97-AF65-F5344CB8AC3E}">
        <p14:creationId xmlns:p14="http://schemas.microsoft.com/office/powerpoint/2010/main" val="8067577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51.emf"/><Relationship Id="rId13" Type="http://schemas.openxmlformats.org/officeDocument/2006/relationships/image" Target="../media/image56.emf"/><Relationship Id="rId18" Type="http://schemas.openxmlformats.org/officeDocument/2006/relationships/image" Target="../media/image61.png"/><Relationship Id="rId3" Type="http://schemas.openxmlformats.org/officeDocument/2006/relationships/image" Target="../media/image46.emf"/><Relationship Id="rId7" Type="http://schemas.openxmlformats.org/officeDocument/2006/relationships/image" Target="../media/image50.emf"/><Relationship Id="rId12" Type="http://schemas.openxmlformats.org/officeDocument/2006/relationships/image" Target="../media/image55.emf"/><Relationship Id="rId17" Type="http://schemas.openxmlformats.org/officeDocument/2006/relationships/image" Target="../media/image60.png"/><Relationship Id="rId2" Type="http://schemas.openxmlformats.org/officeDocument/2006/relationships/image" Target="../media/image45.emf"/><Relationship Id="rId16" Type="http://schemas.openxmlformats.org/officeDocument/2006/relationships/image" Target="../media/image59.png"/><Relationship Id="rId20"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49.emf"/><Relationship Id="rId11" Type="http://schemas.openxmlformats.org/officeDocument/2006/relationships/image" Target="../media/image54.emf"/><Relationship Id="rId5" Type="http://schemas.openxmlformats.org/officeDocument/2006/relationships/image" Target="../media/image48.emf"/><Relationship Id="rId15" Type="http://schemas.openxmlformats.org/officeDocument/2006/relationships/image" Target="../media/image58.png"/><Relationship Id="rId10" Type="http://schemas.openxmlformats.org/officeDocument/2006/relationships/image" Target="../media/image53.emf"/><Relationship Id="rId19" Type="http://schemas.openxmlformats.org/officeDocument/2006/relationships/image" Target="../media/image62.png"/><Relationship Id="rId4" Type="http://schemas.openxmlformats.org/officeDocument/2006/relationships/image" Target="../media/image47.emf"/><Relationship Id="rId9" Type="http://schemas.openxmlformats.org/officeDocument/2006/relationships/image" Target="../media/image52.emf"/><Relationship Id="rId14" Type="http://schemas.openxmlformats.org/officeDocument/2006/relationships/image" Target="../media/image57.jpe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0.svg"/><Relationship Id="rId3" Type="http://schemas.openxmlformats.org/officeDocument/2006/relationships/image" Target="../media/image4.svg"/><Relationship Id="rId7" Type="http://schemas.openxmlformats.org/officeDocument/2006/relationships/image" Target="../media/image10.svg"/><Relationship Id="rId12"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6.svg"/><Relationship Id="rId5" Type="http://schemas.openxmlformats.org/officeDocument/2006/relationships/image" Target="../media/image64.svg"/><Relationship Id="rId10" Type="http://schemas.openxmlformats.org/officeDocument/2006/relationships/image" Target="../media/image15.png"/><Relationship Id="rId4" Type="http://schemas.openxmlformats.org/officeDocument/2006/relationships/image" Target="../media/image63.png"/><Relationship Id="rId9"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67.png"/></Relationships>
</file>

<file path=ppt/slides/_rels/slide14.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svg"/><Relationship Id="rId3" Type="http://schemas.openxmlformats.org/officeDocument/2006/relationships/image" Target="../media/image69.svg"/><Relationship Id="rId7" Type="http://schemas.openxmlformats.org/officeDocument/2006/relationships/image" Target="../media/image73.svg"/><Relationship Id="rId12" Type="http://schemas.openxmlformats.org/officeDocument/2006/relationships/image" Target="../media/image78.png"/><Relationship Id="rId2" Type="http://schemas.openxmlformats.org/officeDocument/2006/relationships/image" Target="../media/image68.png"/><Relationship Id="rId1" Type="http://schemas.openxmlformats.org/officeDocument/2006/relationships/slideLayout" Target="../slideLayouts/slideLayout12.xml"/><Relationship Id="rId6" Type="http://schemas.openxmlformats.org/officeDocument/2006/relationships/image" Target="../media/image72.png"/><Relationship Id="rId11" Type="http://schemas.openxmlformats.org/officeDocument/2006/relationships/image" Target="../media/image77.svg"/><Relationship Id="rId5" Type="http://schemas.openxmlformats.org/officeDocument/2006/relationships/image" Target="../media/image71.sv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svg"/><Relationship Id="rId1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5.png"/><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2.svg"/><Relationship Id="rId3" Type="http://schemas.openxmlformats.org/officeDocument/2006/relationships/image" Target="../media/image4.svg"/><Relationship Id="rId7" Type="http://schemas.openxmlformats.org/officeDocument/2006/relationships/image" Target="../media/image10.svg"/><Relationship Id="rId12"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81.svg"/><Relationship Id="rId5" Type="http://schemas.openxmlformats.org/officeDocument/2006/relationships/image" Target="../media/image6.svg"/><Relationship Id="rId10" Type="http://schemas.openxmlformats.org/officeDocument/2006/relationships/image" Target="../media/image80.png"/><Relationship Id="rId4" Type="http://schemas.openxmlformats.org/officeDocument/2006/relationships/image" Target="../media/image5.png"/><Relationship Id="rId9" Type="http://schemas.openxmlformats.org/officeDocument/2006/relationships/image" Target="../media/image16.svg"/></Relationships>
</file>

<file path=ppt/slides/_rels/slide1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85.png"/><Relationship Id="rId4" Type="http://schemas.openxmlformats.org/officeDocument/2006/relationships/image" Target="../media/image84.png"/></Relationships>
</file>

<file path=ppt/slides/_rels/slide19.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svg"/><Relationship Id="rId3" Type="http://schemas.openxmlformats.org/officeDocument/2006/relationships/image" Target="../media/image87.svg"/><Relationship Id="rId7" Type="http://schemas.openxmlformats.org/officeDocument/2006/relationships/image" Target="../media/image91.svg"/><Relationship Id="rId12" Type="http://schemas.openxmlformats.org/officeDocument/2006/relationships/image" Target="../media/image96.png"/><Relationship Id="rId17" Type="http://schemas.openxmlformats.org/officeDocument/2006/relationships/image" Target="../media/image25.png"/><Relationship Id="rId2" Type="http://schemas.openxmlformats.org/officeDocument/2006/relationships/image" Target="../media/image86.png"/><Relationship Id="rId16" Type="http://schemas.openxmlformats.org/officeDocument/2006/relationships/image" Target="../media/image100.png"/><Relationship Id="rId1" Type="http://schemas.openxmlformats.org/officeDocument/2006/relationships/slideLayout" Target="../slideLayouts/slideLayout12.xml"/><Relationship Id="rId6" Type="http://schemas.openxmlformats.org/officeDocument/2006/relationships/image" Target="../media/image90.png"/><Relationship Id="rId11" Type="http://schemas.openxmlformats.org/officeDocument/2006/relationships/image" Target="../media/image95.svg"/><Relationship Id="rId5" Type="http://schemas.openxmlformats.org/officeDocument/2006/relationships/image" Target="../media/image89.svg"/><Relationship Id="rId15" Type="http://schemas.openxmlformats.org/officeDocument/2006/relationships/image" Target="../media/image99.sv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svg"/><Relationship Id="rId14" Type="http://schemas.openxmlformats.org/officeDocument/2006/relationships/image" Target="../media/image98.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image" Target="../media/image4.svg"/><Relationship Id="rId21" Type="http://schemas.openxmlformats.org/officeDocument/2006/relationships/image" Target="../media/image22.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5.png"/><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20.svg"/><Relationship Id="rId3" Type="http://schemas.openxmlformats.org/officeDocument/2006/relationships/image" Target="../media/image4.svg"/><Relationship Id="rId7" Type="http://schemas.openxmlformats.org/officeDocument/2006/relationships/image" Target="../media/image10.svg"/><Relationship Id="rId12"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8.svg"/><Relationship Id="rId5" Type="http://schemas.openxmlformats.org/officeDocument/2006/relationships/image" Target="../media/image6.svg"/><Relationship Id="rId10"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102.sv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0.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6.svg"/><Relationship Id="rId5" Type="http://schemas.openxmlformats.org/officeDocument/2006/relationships/image" Target="../media/image6.svg"/><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24.svg"/></Relationships>
</file>

<file path=ppt/slides/_rels/slide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0.svg"/><Relationship Id="rId3" Type="http://schemas.openxmlformats.org/officeDocument/2006/relationships/image" Target="../media/image37.svg"/><Relationship Id="rId7" Type="http://schemas.openxmlformats.org/officeDocument/2006/relationships/image" Target="../media/image10.svg"/><Relationship Id="rId12" Type="http://schemas.openxmlformats.org/officeDocument/2006/relationships/image" Target="../media/image19.png"/><Relationship Id="rId2" Type="http://schemas.openxmlformats.org/officeDocument/2006/relationships/image" Target="../media/image36.png"/><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6.svg"/><Relationship Id="rId5" Type="http://schemas.openxmlformats.org/officeDocument/2006/relationships/image" Target="../media/image6.svg"/><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40.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2.png"/><Relationship Id="rId10" Type="http://schemas.openxmlformats.org/officeDocument/2006/relationships/image" Target="../media/image25.png"/><Relationship Id="rId4" Type="http://schemas.openxmlformats.org/officeDocument/2006/relationships/image" Target="../media/image39.png"/><Relationship Id="rId9" Type="http://schemas.openxmlformats.org/officeDocument/2006/relationships/image" Target="../media/image41.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5.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3.png"/><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ue and white cover with text&#10;&#10;Description automatically generated">
            <a:extLst>
              <a:ext uri="{FF2B5EF4-FFF2-40B4-BE49-F238E27FC236}">
                <a16:creationId xmlns:a16="http://schemas.microsoft.com/office/drawing/2014/main" id="{15D6C038-5E2C-C359-95D0-FFC390C8A138}"/>
              </a:ext>
            </a:extLst>
          </p:cNvPr>
          <p:cNvPicPr>
            <a:picLocks noGrp="1" noChangeAspect="1"/>
          </p:cNvPicPr>
          <p:nvPr>
            <p:ph idx="4294967295"/>
          </p:nvPr>
        </p:nvPicPr>
        <p:blipFill>
          <a:blip r:embed="rId2"/>
          <a:stretch>
            <a:fillRect/>
          </a:stretch>
        </p:blipFill>
        <p:spPr>
          <a:xfrm>
            <a:off x="0" y="0"/>
            <a:ext cx="12192000" cy="6858000"/>
          </a:xfrm>
        </p:spPr>
      </p:pic>
      <p:sp>
        <p:nvSpPr>
          <p:cNvPr id="6" name="TextBox 5">
            <a:extLst>
              <a:ext uri="{FF2B5EF4-FFF2-40B4-BE49-F238E27FC236}">
                <a16:creationId xmlns:a16="http://schemas.microsoft.com/office/drawing/2014/main" id="{B4A5FA44-E2D5-6740-A12B-47BC5DA9FF0C}"/>
              </a:ext>
            </a:extLst>
          </p:cNvPr>
          <p:cNvSpPr txBox="1"/>
          <p:nvPr/>
        </p:nvSpPr>
        <p:spPr>
          <a:xfrm>
            <a:off x="0" y="3321402"/>
            <a:ext cx="9859861" cy="1077218"/>
          </a:xfrm>
          <a:prstGeom prst="rect">
            <a:avLst/>
          </a:prstGeom>
          <a:noFill/>
        </p:spPr>
        <p:txBody>
          <a:bodyPr wrap="square" rtlCol="0">
            <a:spAutoFit/>
          </a:bodyPr>
          <a:lstStyle/>
          <a:p>
            <a:pPr algn="ctr"/>
            <a:r>
              <a:rPr lang="en-US" sz="3200" b="1" dirty="0">
                <a:solidFill>
                  <a:schemeClr val="bg1">
                    <a:lumMod val="85000"/>
                    <a:lumOff val="15000"/>
                  </a:schemeClr>
                </a:solidFill>
              </a:rPr>
              <a:t>USE OF ANALYTICS FOR STUDENT SUCCESS</a:t>
            </a:r>
          </a:p>
          <a:p>
            <a:pPr algn="ctr"/>
            <a:r>
              <a:rPr lang="en-US" sz="3200" b="1" dirty="0">
                <a:solidFill>
                  <a:schemeClr val="bg1">
                    <a:lumMod val="85000"/>
                    <a:lumOff val="15000"/>
                  </a:schemeClr>
                </a:solidFill>
              </a:rPr>
              <a:t>A CASE OF UNISA</a:t>
            </a:r>
            <a:endParaRPr lang="en-BW" sz="3200" b="1" dirty="0">
              <a:solidFill>
                <a:schemeClr val="bg1">
                  <a:lumMod val="85000"/>
                  <a:lumOff val="15000"/>
                </a:schemeClr>
              </a:solidFill>
            </a:endParaRPr>
          </a:p>
        </p:txBody>
      </p:sp>
      <p:sp>
        <p:nvSpPr>
          <p:cNvPr id="4" name="TextBox 3">
            <a:extLst>
              <a:ext uri="{FF2B5EF4-FFF2-40B4-BE49-F238E27FC236}">
                <a16:creationId xmlns:a16="http://schemas.microsoft.com/office/drawing/2014/main" id="{BFECCFD3-9C64-41FD-97A5-524536A1FFB3}"/>
              </a:ext>
            </a:extLst>
          </p:cNvPr>
          <p:cNvSpPr txBox="1"/>
          <p:nvPr/>
        </p:nvSpPr>
        <p:spPr>
          <a:xfrm>
            <a:off x="0" y="4522426"/>
            <a:ext cx="9859861" cy="954107"/>
          </a:xfrm>
          <a:prstGeom prst="rect">
            <a:avLst/>
          </a:prstGeom>
          <a:noFill/>
        </p:spPr>
        <p:txBody>
          <a:bodyPr wrap="square" rtlCol="0">
            <a:spAutoFit/>
          </a:bodyPr>
          <a:lstStyle/>
          <a:p>
            <a:pPr algn="ctr"/>
            <a:r>
              <a:rPr lang="en-US" sz="1400" dirty="0" err="1">
                <a:solidFill>
                  <a:schemeClr val="bg1">
                    <a:lumMod val="85000"/>
                    <a:lumOff val="15000"/>
                  </a:schemeClr>
                </a:solidFill>
              </a:rPr>
              <a:t>Mr</a:t>
            </a:r>
            <a:r>
              <a:rPr lang="en-US" sz="1400" dirty="0">
                <a:solidFill>
                  <a:schemeClr val="bg1">
                    <a:lumMod val="85000"/>
                    <a:lumOff val="15000"/>
                  </a:schemeClr>
                </a:solidFill>
              </a:rPr>
              <a:t> LM Marumolwa</a:t>
            </a:r>
          </a:p>
          <a:p>
            <a:pPr algn="ctr"/>
            <a:r>
              <a:rPr lang="en-US" sz="1400" b="1" dirty="0">
                <a:solidFill>
                  <a:schemeClr val="bg1">
                    <a:lumMod val="85000"/>
                    <a:lumOff val="15000"/>
                  </a:schemeClr>
                </a:solidFill>
              </a:rPr>
              <a:t>UNISA</a:t>
            </a:r>
          </a:p>
          <a:p>
            <a:pPr algn="ctr"/>
            <a:r>
              <a:rPr lang="en-US" sz="1400" b="1" dirty="0">
                <a:solidFill>
                  <a:schemeClr val="bg1">
                    <a:lumMod val="85000"/>
                    <a:lumOff val="15000"/>
                  </a:schemeClr>
                </a:solidFill>
              </a:rPr>
              <a:t>PORTFOLIO</a:t>
            </a:r>
            <a:r>
              <a:rPr lang="en-US" sz="1400" dirty="0">
                <a:solidFill>
                  <a:schemeClr val="bg1">
                    <a:lumMod val="85000"/>
                    <a:lumOff val="15000"/>
                  </a:schemeClr>
                </a:solidFill>
              </a:rPr>
              <a:t>: STRATEGY, RISK AND ADVISORY SERVICES</a:t>
            </a:r>
          </a:p>
          <a:p>
            <a:pPr algn="ctr"/>
            <a:r>
              <a:rPr lang="en-US" sz="1400" b="1" dirty="0">
                <a:solidFill>
                  <a:schemeClr val="bg1">
                    <a:lumMod val="85000"/>
                    <a:lumOff val="15000"/>
                  </a:schemeClr>
                </a:solidFill>
              </a:rPr>
              <a:t>DEPARTMENT</a:t>
            </a:r>
            <a:r>
              <a:rPr lang="en-US" sz="1400" dirty="0">
                <a:solidFill>
                  <a:schemeClr val="bg1">
                    <a:lumMod val="85000"/>
                    <a:lumOff val="15000"/>
                  </a:schemeClr>
                </a:solidFill>
              </a:rPr>
              <a:t>: INSTITUTIONAL INTELLIGENCE</a:t>
            </a:r>
            <a:endParaRPr lang="en-BW" sz="1400" dirty="0">
              <a:solidFill>
                <a:schemeClr val="bg1">
                  <a:lumMod val="85000"/>
                  <a:lumOff val="15000"/>
                </a:schemeClr>
              </a:solidFill>
            </a:endParaRPr>
          </a:p>
        </p:txBody>
      </p:sp>
    </p:spTree>
    <p:extLst>
      <p:ext uri="{BB962C8B-B14F-4D97-AF65-F5344CB8AC3E}">
        <p14:creationId xmlns:p14="http://schemas.microsoft.com/office/powerpoint/2010/main" val="4082526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331E6-0C61-45A9-BC66-21BD0340C488}"/>
              </a:ext>
            </a:extLst>
          </p:cNvPr>
          <p:cNvSpPr txBox="1">
            <a:spLocks/>
          </p:cNvSpPr>
          <p:nvPr/>
        </p:nvSpPr>
        <p:spPr>
          <a:xfrm>
            <a:off x="576264" y="89856"/>
            <a:ext cx="10801350" cy="53975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fontAlgn="base">
              <a:spcAft>
                <a:spcPct val="0"/>
              </a:spcAft>
              <a:defRPr/>
            </a:pPr>
            <a:r>
              <a:rPr kumimoji="0" lang="en-US" sz="2400" b="1" i="0" u="none" strike="noStrike" kern="1200" cap="none" spc="0" normalizeH="0" baseline="0" noProof="0" dirty="0">
                <a:ln>
                  <a:noFill/>
                </a:ln>
                <a:solidFill>
                  <a:schemeClr val="accent2">
                    <a:lumMod val="50000"/>
                  </a:schemeClr>
                </a:solidFill>
                <a:effectLst/>
                <a:uLnTx/>
                <a:uFillTx/>
                <a:latin typeface="Calibri" panose="020F0502020204030204"/>
                <a:ea typeface="+mj-ea"/>
                <a:cs typeface="+mj-cs"/>
              </a:rPr>
              <a:t>TECHNO</a:t>
            </a:r>
            <a:r>
              <a:rPr lang="en-US" sz="2400" b="1" dirty="0">
                <a:solidFill>
                  <a:schemeClr val="accent2">
                    <a:lumMod val="50000"/>
                  </a:schemeClr>
                </a:solidFill>
                <a:latin typeface="Calibri" panose="020F0502020204030204"/>
              </a:rPr>
              <a:t>LOGIES OF ANALYTICS FOR STUDENT SUCCESS</a:t>
            </a:r>
            <a:endParaRPr kumimoji="0" lang="en-ZA" sz="2400" b="1" i="0" u="none" strike="noStrike" kern="1200" cap="none" spc="0" normalizeH="0" baseline="0" noProof="0" dirty="0">
              <a:ln>
                <a:noFill/>
              </a:ln>
              <a:solidFill>
                <a:schemeClr val="accent2">
                  <a:lumMod val="50000"/>
                </a:schemeClr>
              </a:solidFill>
              <a:effectLst/>
              <a:uLnTx/>
              <a:uFillTx/>
              <a:latin typeface="Calibri" panose="020F0502020204030204"/>
              <a:ea typeface="+mj-ea"/>
              <a:cs typeface="+mj-cs"/>
            </a:endParaRPr>
          </a:p>
        </p:txBody>
      </p:sp>
      <p:grpSp>
        <p:nvGrpSpPr>
          <p:cNvPr id="3" name="Group 43">
            <a:extLst>
              <a:ext uri="{FF2B5EF4-FFF2-40B4-BE49-F238E27FC236}">
                <a16:creationId xmlns:a16="http://schemas.microsoft.com/office/drawing/2014/main" id="{A3902D6D-CBBD-48DB-8E38-236933BE19AC}"/>
              </a:ext>
            </a:extLst>
          </p:cNvPr>
          <p:cNvGrpSpPr>
            <a:grpSpLocks/>
          </p:cNvGrpSpPr>
          <p:nvPr/>
        </p:nvGrpSpPr>
        <p:grpSpPr bwMode="auto">
          <a:xfrm>
            <a:off x="161926" y="0"/>
            <a:ext cx="414338" cy="772319"/>
            <a:chOff x="431006" y="3275991"/>
            <a:chExt cx="765432" cy="1634472"/>
          </a:xfrm>
        </p:grpSpPr>
        <p:sp>
          <p:nvSpPr>
            <p:cNvPr id="4" name="Isosceles Triangle 3">
              <a:extLst>
                <a:ext uri="{FF2B5EF4-FFF2-40B4-BE49-F238E27FC236}">
                  <a16:creationId xmlns:a16="http://schemas.microsoft.com/office/drawing/2014/main" id="{ADD30F0C-FD86-4020-B627-3E2AA493D5A7}"/>
                </a:ext>
              </a:extLst>
            </p:cNvPr>
            <p:cNvSpPr/>
            <p:nvPr/>
          </p:nvSpPr>
          <p:spPr>
            <a:xfrm rot="5400000">
              <a:off x="89077" y="3691239"/>
              <a:ext cx="1522607" cy="692114"/>
            </a:xfrm>
            <a:prstGeom prst="triangle">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Parallelogram 4">
              <a:extLst>
                <a:ext uri="{FF2B5EF4-FFF2-40B4-BE49-F238E27FC236}">
                  <a16:creationId xmlns:a16="http://schemas.microsoft.com/office/drawing/2014/main" id="{5A3BFE85-2041-40C6-B8FD-D8F54A06A174}"/>
                </a:ext>
              </a:extLst>
            </p:cNvPr>
            <p:cNvSpPr/>
            <p:nvPr/>
          </p:nvSpPr>
          <p:spPr>
            <a:xfrm rot="5400000" flipV="1">
              <a:off x="-348018" y="4058123"/>
              <a:ext cx="1631364" cy="73318"/>
            </a:xfrm>
            <a:prstGeom prst="parallelogram">
              <a:avLst>
                <a:gd name="adj" fmla="val 15614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54" name="Group 153">
            <a:extLst>
              <a:ext uri="{FF2B5EF4-FFF2-40B4-BE49-F238E27FC236}">
                <a16:creationId xmlns:a16="http://schemas.microsoft.com/office/drawing/2014/main" id="{7B23BACB-12F6-47DE-81CC-2567E772DBB6}"/>
              </a:ext>
            </a:extLst>
          </p:cNvPr>
          <p:cNvGrpSpPr/>
          <p:nvPr/>
        </p:nvGrpSpPr>
        <p:grpSpPr>
          <a:xfrm>
            <a:off x="201613" y="952500"/>
            <a:ext cx="11514137" cy="5476875"/>
            <a:chOff x="117624" y="923925"/>
            <a:chExt cx="11537625" cy="5476875"/>
          </a:xfrm>
        </p:grpSpPr>
        <p:sp>
          <p:nvSpPr>
            <p:cNvPr id="121" name="Rectangle: Rounded Corners 120">
              <a:extLst>
                <a:ext uri="{FF2B5EF4-FFF2-40B4-BE49-F238E27FC236}">
                  <a16:creationId xmlns:a16="http://schemas.microsoft.com/office/drawing/2014/main" id="{CC644547-62E3-41F2-B18C-9289BD80E3F8}"/>
                </a:ext>
              </a:extLst>
            </p:cNvPr>
            <p:cNvSpPr/>
            <p:nvPr/>
          </p:nvSpPr>
          <p:spPr>
            <a:xfrm>
              <a:off x="117624" y="923925"/>
              <a:ext cx="11537625" cy="5476875"/>
            </a:xfrm>
            <a:prstGeom prst="roundRect">
              <a:avLst>
                <a:gd name="adj" fmla="val 2620"/>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
          <p:nvSpPr>
            <p:cNvPr id="123" name="Rectangle: Rounded Corners 122">
              <a:extLst>
                <a:ext uri="{FF2B5EF4-FFF2-40B4-BE49-F238E27FC236}">
                  <a16:creationId xmlns:a16="http://schemas.microsoft.com/office/drawing/2014/main" id="{14355ED4-F566-4C93-934E-D7B7F0F09517}"/>
                </a:ext>
              </a:extLst>
            </p:cNvPr>
            <p:cNvSpPr/>
            <p:nvPr/>
          </p:nvSpPr>
          <p:spPr>
            <a:xfrm>
              <a:off x="169863" y="1874838"/>
              <a:ext cx="1858962" cy="777875"/>
            </a:xfrm>
            <a:prstGeom prst="roundRect">
              <a:avLst/>
            </a:prstGeom>
            <a:solidFill>
              <a:srgbClr val="CC9B00"/>
            </a:soli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400" b="1" dirty="0"/>
                <a:t>DATA VISUALIZATION &amp; PRESENTATION</a:t>
              </a:r>
              <a:endParaRPr lang="en-ZA" sz="1400" b="1" dirty="0"/>
            </a:p>
          </p:txBody>
        </p:sp>
        <p:sp>
          <p:nvSpPr>
            <p:cNvPr id="124" name="Rectangle: Rounded Corners 123">
              <a:extLst>
                <a:ext uri="{FF2B5EF4-FFF2-40B4-BE49-F238E27FC236}">
                  <a16:creationId xmlns:a16="http://schemas.microsoft.com/office/drawing/2014/main" id="{578B7847-A63F-4282-BE26-C9A20690666D}"/>
                </a:ext>
              </a:extLst>
            </p:cNvPr>
            <p:cNvSpPr/>
            <p:nvPr/>
          </p:nvSpPr>
          <p:spPr>
            <a:xfrm>
              <a:off x="169863" y="2778125"/>
              <a:ext cx="1857375" cy="777875"/>
            </a:xfrm>
            <a:prstGeom prst="round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400" b="1" dirty="0"/>
                <a:t>DATA ANALYSIS</a:t>
              </a:r>
              <a:endParaRPr lang="en-ZA" sz="1400" b="1" dirty="0"/>
            </a:p>
          </p:txBody>
        </p:sp>
        <p:sp>
          <p:nvSpPr>
            <p:cNvPr id="125" name="Rectangle: Rounded Corners 124">
              <a:extLst>
                <a:ext uri="{FF2B5EF4-FFF2-40B4-BE49-F238E27FC236}">
                  <a16:creationId xmlns:a16="http://schemas.microsoft.com/office/drawing/2014/main" id="{9E2F383F-C31F-4597-A7C0-E80361099D1E}"/>
                </a:ext>
              </a:extLst>
            </p:cNvPr>
            <p:cNvSpPr/>
            <p:nvPr/>
          </p:nvSpPr>
          <p:spPr>
            <a:xfrm>
              <a:off x="169863" y="969963"/>
              <a:ext cx="1857375" cy="777875"/>
            </a:xfrm>
            <a:prstGeom prst="roundRect">
              <a:avLst/>
            </a:prstGeom>
            <a:solidFill>
              <a:srgbClr val="A90E13"/>
            </a:soli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400" b="1" dirty="0"/>
                <a:t>APPLICATION</a:t>
              </a:r>
              <a:endParaRPr lang="en-ZA" sz="1400" b="1" dirty="0"/>
            </a:p>
          </p:txBody>
        </p:sp>
        <p:pic>
          <p:nvPicPr>
            <p:cNvPr id="126" name="Picture 56">
              <a:extLst>
                <a:ext uri="{FF2B5EF4-FFF2-40B4-BE49-F238E27FC236}">
                  <a16:creationId xmlns:a16="http://schemas.microsoft.com/office/drawing/2014/main" id="{86509B1B-3521-4225-B9D3-C900101A7B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1413" y="3792538"/>
              <a:ext cx="812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 name="Picture 57">
              <a:extLst>
                <a:ext uri="{FF2B5EF4-FFF2-40B4-BE49-F238E27FC236}">
                  <a16:creationId xmlns:a16="http://schemas.microsoft.com/office/drawing/2014/main" id="{9C30F31A-29E0-4D8F-9502-821C578351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538" y="1058863"/>
              <a:ext cx="644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Picture 58">
              <a:extLst>
                <a:ext uri="{FF2B5EF4-FFF2-40B4-BE49-F238E27FC236}">
                  <a16:creationId xmlns:a16="http://schemas.microsoft.com/office/drawing/2014/main" id="{61F27E4E-903C-4FF9-92E9-BC67A04E1C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450" y="1038225"/>
              <a:ext cx="857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Picture 59">
              <a:extLst>
                <a:ext uri="{FF2B5EF4-FFF2-40B4-BE49-F238E27FC236}">
                  <a16:creationId xmlns:a16="http://schemas.microsoft.com/office/drawing/2014/main" id="{2208E6AE-A5F7-4015-AA86-96DF77F7A7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1563" y="3714750"/>
              <a:ext cx="9017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Picture 60">
              <a:extLst>
                <a:ext uri="{FF2B5EF4-FFF2-40B4-BE49-F238E27FC236}">
                  <a16:creationId xmlns:a16="http://schemas.microsoft.com/office/drawing/2014/main" id="{5C9EE3D5-5657-4447-B919-529A802409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1563" y="976313"/>
              <a:ext cx="68897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Picture 61">
              <a:extLst>
                <a:ext uri="{FF2B5EF4-FFF2-40B4-BE49-F238E27FC236}">
                  <a16:creationId xmlns:a16="http://schemas.microsoft.com/office/drawing/2014/main" id="{35CC4A47-C892-4724-84AC-D70980CB8F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0450" y="3808413"/>
              <a:ext cx="99218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62">
              <a:extLst>
                <a:ext uri="{FF2B5EF4-FFF2-40B4-BE49-F238E27FC236}">
                  <a16:creationId xmlns:a16="http://schemas.microsoft.com/office/drawing/2014/main" id="{D14B7533-97EE-4B47-84D5-31B3033FE9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7613" y="1039813"/>
              <a:ext cx="56832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Picture 63">
              <a:extLst>
                <a:ext uri="{FF2B5EF4-FFF2-40B4-BE49-F238E27FC236}">
                  <a16:creationId xmlns:a16="http://schemas.microsoft.com/office/drawing/2014/main" id="{BB20DE9F-74E5-4302-BA2A-4181A2C597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50075" y="1057275"/>
              <a:ext cx="72072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64">
              <a:extLst>
                <a:ext uri="{FF2B5EF4-FFF2-40B4-BE49-F238E27FC236}">
                  <a16:creationId xmlns:a16="http://schemas.microsoft.com/office/drawing/2014/main" id="{3E115841-8B08-4934-AE19-75FF64A4E74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12088" y="1058863"/>
              <a:ext cx="78422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 name="Picture 7">
              <a:extLst>
                <a:ext uri="{FF2B5EF4-FFF2-40B4-BE49-F238E27FC236}">
                  <a16:creationId xmlns:a16="http://schemas.microsoft.com/office/drawing/2014/main" id="{596BAFA6-B161-4B38-B52E-CC1CBAB46ED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46325" y="4652963"/>
              <a:ext cx="6270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Picture 9">
              <a:extLst>
                <a:ext uri="{FF2B5EF4-FFF2-40B4-BE49-F238E27FC236}">
                  <a16:creationId xmlns:a16="http://schemas.microsoft.com/office/drawing/2014/main" id="{70E5F41C-C129-48EC-BB6A-EDD9697C9CD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57550" y="4678363"/>
              <a:ext cx="6873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 name="Picture 10">
              <a:extLst>
                <a:ext uri="{FF2B5EF4-FFF2-40B4-BE49-F238E27FC236}">
                  <a16:creationId xmlns:a16="http://schemas.microsoft.com/office/drawing/2014/main" id="{367427BB-0DB8-47C0-872B-590EBB56013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05875" y="1101725"/>
              <a:ext cx="13906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 name="Rectangle: Rounded Corners 137">
              <a:extLst>
                <a:ext uri="{FF2B5EF4-FFF2-40B4-BE49-F238E27FC236}">
                  <a16:creationId xmlns:a16="http://schemas.microsoft.com/office/drawing/2014/main" id="{36F609CA-66B2-4E8C-8A04-F01FFFB89AB4}"/>
                </a:ext>
              </a:extLst>
            </p:cNvPr>
            <p:cNvSpPr/>
            <p:nvPr/>
          </p:nvSpPr>
          <p:spPr>
            <a:xfrm>
              <a:off x="169863" y="3681413"/>
              <a:ext cx="1858962" cy="777875"/>
            </a:xfrm>
            <a:prstGeom prst="roundRect">
              <a:avLst/>
            </a:prstGeom>
            <a:solidFill>
              <a:srgbClr val="A90E13"/>
            </a:soli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400" b="1" dirty="0"/>
                <a:t>DATABASE</a:t>
              </a:r>
              <a:endParaRPr lang="en-ZA" sz="1400" b="1" dirty="0"/>
            </a:p>
          </p:txBody>
        </p:sp>
        <p:pic>
          <p:nvPicPr>
            <p:cNvPr id="139" name="Picture 58">
              <a:extLst>
                <a:ext uri="{FF2B5EF4-FFF2-40B4-BE49-F238E27FC236}">
                  <a16:creationId xmlns:a16="http://schemas.microsoft.com/office/drawing/2014/main" id="{54559CBC-DC4A-4ACC-8FD4-E586FA4FFE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450" y="1941513"/>
              <a:ext cx="857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 name="Rectangle: Rounded Corners 139">
              <a:extLst>
                <a:ext uri="{FF2B5EF4-FFF2-40B4-BE49-F238E27FC236}">
                  <a16:creationId xmlns:a16="http://schemas.microsoft.com/office/drawing/2014/main" id="{71703E7C-B972-4CBA-98AC-DF0B6793467D}"/>
                </a:ext>
              </a:extLst>
            </p:cNvPr>
            <p:cNvSpPr/>
            <p:nvPr/>
          </p:nvSpPr>
          <p:spPr>
            <a:xfrm>
              <a:off x="180975" y="4597400"/>
              <a:ext cx="1858963" cy="777875"/>
            </a:xfrm>
            <a:prstGeom prst="roundRect">
              <a:avLst/>
            </a:prstGeom>
            <a:solidFill>
              <a:srgbClr val="CC9B00"/>
            </a:soli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400" b="1" dirty="0"/>
                <a:t>MACHINE LEARNING &amp; AI</a:t>
              </a:r>
              <a:endParaRPr lang="en-ZA" sz="1400" b="1" dirty="0"/>
            </a:p>
          </p:txBody>
        </p:sp>
        <p:pic>
          <p:nvPicPr>
            <p:cNvPr id="141" name="Picture 10">
              <a:extLst>
                <a:ext uri="{FF2B5EF4-FFF2-40B4-BE49-F238E27FC236}">
                  <a16:creationId xmlns:a16="http://schemas.microsoft.com/office/drawing/2014/main" id="{99256B25-CB29-4E75-B5D3-FA6313589D8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43763" y="1985963"/>
              <a:ext cx="13906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58">
              <a:extLst>
                <a:ext uri="{FF2B5EF4-FFF2-40B4-BE49-F238E27FC236}">
                  <a16:creationId xmlns:a16="http://schemas.microsoft.com/office/drawing/2014/main" id="{71BABA10-D5A1-4F1D-8E78-9C90468FD6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7425" y="2884488"/>
              <a:ext cx="857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 name="Picture 60">
              <a:extLst>
                <a:ext uri="{FF2B5EF4-FFF2-40B4-BE49-F238E27FC236}">
                  <a16:creationId xmlns:a16="http://schemas.microsoft.com/office/drawing/2014/main" id="{2F2086E4-B071-4259-9B3A-5EAEA2A8C2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1088" y="1917700"/>
              <a:ext cx="688975"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Picture 2" descr="Image result for power app logo">
              <a:extLst>
                <a:ext uri="{FF2B5EF4-FFF2-40B4-BE49-F238E27FC236}">
                  <a16:creationId xmlns:a16="http://schemas.microsoft.com/office/drawing/2014/main" id="{C58A639E-376D-40B8-969F-07F0EC9F8C8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606088" y="977900"/>
              <a:ext cx="949325"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Picture 2">
              <a:extLst>
                <a:ext uri="{FF2B5EF4-FFF2-40B4-BE49-F238E27FC236}">
                  <a16:creationId xmlns:a16="http://schemas.microsoft.com/office/drawing/2014/main" id="{BD0FC4A4-5E57-49C8-83CD-AB5B377F755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70600" y="3640138"/>
              <a:ext cx="858838"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Picture 4">
              <a:extLst>
                <a:ext uri="{FF2B5EF4-FFF2-40B4-BE49-F238E27FC236}">
                  <a16:creationId xmlns:a16="http://schemas.microsoft.com/office/drawing/2014/main" id="{537D2163-4AC0-48A2-ACA2-53ECA76393C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06638" y="5599113"/>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 name="Rectangle: Rounded Corners 146">
              <a:extLst>
                <a:ext uri="{FF2B5EF4-FFF2-40B4-BE49-F238E27FC236}">
                  <a16:creationId xmlns:a16="http://schemas.microsoft.com/office/drawing/2014/main" id="{D8741F54-8FEE-4C73-9CE0-06AF2438B006}"/>
                </a:ext>
              </a:extLst>
            </p:cNvPr>
            <p:cNvSpPr/>
            <p:nvPr/>
          </p:nvSpPr>
          <p:spPr>
            <a:xfrm>
              <a:off x="163513" y="5545138"/>
              <a:ext cx="1858962" cy="777875"/>
            </a:xfrm>
            <a:prstGeom prst="round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400" b="1" dirty="0"/>
                <a:t>DATA INTEGRATION</a:t>
              </a:r>
              <a:endParaRPr lang="en-ZA" sz="1400" b="1" dirty="0"/>
            </a:p>
          </p:txBody>
        </p:sp>
        <p:pic>
          <p:nvPicPr>
            <p:cNvPr id="148" name="Picture 53">
              <a:extLst>
                <a:ext uri="{FF2B5EF4-FFF2-40B4-BE49-F238E27FC236}">
                  <a16:creationId xmlns:a16="http://schemas.microsoft.com/office/drawing/2014/main" id="{A66432A0-4275-44F5-A1A1-125707CE453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75200" y="1898650"/>
              <a:ext cx="23860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Picture 55">
              <a:extLst>
                <a:ext uri="{FF2B5EF4-FFF2-40B4-BE49-F238E27FC236}">
                  <a16:creationId xmlns:a16="http://schemas.microsoft.com/office/drawing/2014/main" id="{2CDD8ACD-BEB7-43E2-BC8E-4CA54FC0D8E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86138" y="2846388"/>
              <a:ext cx="24257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Picture 10">
              <a:extLst>
                <a:ext uri="{FF2B5EF4-FFF2-40B4-BE49-F238E27FC236}">
                  <a16:creationId xmlns:a16="http://schemas.microsoft.com/office/drawing/2014/main" id="{AE33CAF3-C795-4789-9570-24784733921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70600" y="2984500"/>
              <a:ext cx="13906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Picture 56">
              <a:extLst>
                <a:ext uri="{FF2B5EF4-FFF2-40B4-BE49-F238E27FC236}">
                  <a16:creationId xmlns:a16="http://schemas.microsoft.com/office/drawing/2014/main" id="{DC2EE0EC-A3E0-4EAD-BADE-39E24652A9B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157538" y="5510213"/>
              <a:ext cx="220027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 name="Picture 58">
              <a:extLst>
                <a:ext uri="{FF2B5EF4-FFF2-40B4-BE49-F238E27FC236}">
                  <a16:creationId xmlns:a16="http://schemas.microsoft.com/office/drawing/2014/main" id="{FF6FC2C3-80BF-4927-9148-730D2AF669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4695825"/>
              <a:ext cx="857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Picture 60">
              <a:extLst>
                <a:ext uri="{FF2B5EF4-FFF2-40B4-BE49-F238E27FC236}">
                  <a16:creationId xmlns:a16="http://schemas.microsoft.com/office/drawing/2014/main" id="{4CABA7DC-A516-4BDB-96A7-D6E2505DE6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3500" y="2943225"/>
              <a:ext cx="688975"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59E025DE-0764-432D-9D0B-23340856A7DB}"/>
              </a:ext>
            </a:extLst>
          </p:cNvPr>
          <p:cNvPicPr>
            <a:picLocks noChangeAspect="1"/>
          </p:cNvPicPr>
          <p:nvPr/>
        </p:nvPicPr>
        <p:blipFill>
          <a:blip r:embed="rId20"/>
          <a:stretch>
            <a:fillRect/>
          </a:stretch>
        </p:blipFill>
        <p:spPr>
          <a:xfrm>
            <a:off x="10073991" y="108087"/>
            <a:ext cx="2026355" cy="445586"/>
          </a:xfrm>
          <a:prstGeom prst="rect">
            <a:avLst/>
          </a:prstGeom>
        </p:spPr>
      </p:pic>
    </p:spTree>
    <p:extLst>
      <p:ext uri="{BB962C8B-B14F-4D97-AF65-F5344CB8AC3E}">
        <p14:creationId xmlns:p14="http://schemas.microsoft.com/office/powerpoint/2010/main" val="779842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C4E442-2EC7-4B5E-80D8-4204875D4C6D}"/>
              </a:ext>
            </a:extLst>
          </p:cNvPr>
          <p:cNvSpPr/>
          <p:nvPr/>
        </p:nvSpPr>
        <p:spPr>
          <a:xfrm>
            <a:off x="1" y="0"/>
            <a:ext cx="1167366" cy="6858000"/>
          </a:xfrm>
          <a:prstGeom prst="rect">
            <a:avLst/>
          </a:prstGeom>
          <a:solidFill>
            <a:schemeClr val="tx1">
              <a:lumMod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ZA"/>
          </a:p>
        </p:txBody>
      </p:sp>
      <p:pic>
        <p:nvPicPr>
          <p:cNvPr id="10" name="Graphic 9" descr="Cloud">
            <a:extLst>
              <a:ext uri="{FF2B5EF4-FFF2-40B4-BE49-F238E27FC236}">
                <a16:creationId xmlns:a16="http://schemas.microsoft.com/office/drawing/2014/main" id="{4B7B0C2A-8A77-4E8D-981D-58EE5F239E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060" y="1669450"/>
            <a:ext cx="914400" cy="914400"/>
          </a:xfrm>
          <a:prstGeom prst="rect">
            <a:avLst/>
          </a:prstGeom>
        </p:spPr>
      </p:pic>
      <p:pic>
        <p:nvPicPr>
          <p:cNvPr id="14" name="Graphic 13" descr="Workflow RTL">
            <a:extLst>
              <a:ext uri="{FF2B5EF4-FFF2-40B4-BE49-F238E27FC236}">
                <a16:creationId xmlns:a16="http://schemas.microsoft.com/office/drawing/2014/main" id="{C26F47DF-E438-4D20-84CF-E1853499E1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929" y="2970413"/>
            <a:ext cx="914400" cy="914400"/>
          </a:xfrm>
          <a:prstGeom prst="rect">
            <a:avLst/>
          </a:prstGeom>
        </p:spPr>
      </p:pic>
      <p:pic>
        <p:nvPicPr>
          <p:cNvPr id="17" name="Graphic 16" descr="Network diagram">
            <a:extLst>
              <a:ext uri="{FF2B5EF4-FFF2-40B4-BE49-F238E27FC236}">
                <a16:creationId xmlns:a16="http://schemas.microsoft.com/office/drawing/2014/main" id="{E2C1FD1B-8A4E-4039-8999-CB66A35ABB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6008" y="307675"/>
            <a:ext cx="914400" cy="914400"/>
          </a:xfrm>
          <a:prstGeom prst="rect">
            <a:avLst/>
          </a:prstGeom>
        </p:spPr>
      </p:pic>
      <p:sp>
        <p:nvSpPr>
          <p:cNvPr id="25" name="Rectangle: Rounded Corners 24">
            <a:extLst>
              <a:ext uri="{FF2B5EF4-FFF2-40B4-BE49-F238E27FC236}">
                <a16:creationId xmlns:a16="http://schemas.microsoft.com/office/drawing/2014/main" id="{DAB8F4B4-EDF8-4F5E-A888-3AFEFFAC5566}"/>
              </a:ext>
            </a:extLst>
          </p:cNvPr>
          <p:cNvSpPr/>
          <p:nvPr/>
        </p:nvSpPr>
        <p:spPr>
          <a:xfrm>
            <a:off x="1373223" y="2887076"/>
            <a:ext cx="10005978" cy="1116844"/>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Oval 25">
            <a:extLst>
              <a:ext uri="{FF2B5EF4-FFF2-40B4-BE49-F238E27FC236}">
                <a16:creationId xmlns:a16="http://schemas.microsoft.com/office/drawing/2014/main" id="{799D97F1-747D-4F97-9365-DADD1366014B}"/>
              </a:ext>
            </a:extLst>
          </p:cNvPr>
          <p:cNvSpPr/>
          <p:nvPr/>
        </p:nvSpPr>
        <p:spPr>
          <a:xfrm>
            <a:off x="1311643" y="2887076"/>
            <a:ext cx="1254642" cy="1116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TextBox 27">
            <a:extLst>
              <a:ext uri="{FF2B5EF4-FFF2-40B4-BE49-F238E27FC236}">
                <a16:creationId xmlns:a16="http://schemas.microsoft.com/office/drawing/2014/main" id="{58729F15-D73A-4454-96BC-DDBC0DD8AF6D}"/>
              </a:ext>
            </a:extLst>
          </p:cNvPr>
          <p:cNvSpPr txBox="1"/>
          <p:nvPr/>
        </p:nvSpPr>
        <p:spPr>
          <a:xfrm>
            <a:off x="2636050" y="3104448"/>
            <a:ext cx="8498307" cy="646331"/>
          </a:xfrm>
          <a:prstGeom prst="rect">
            <a:avLst/>
          </a:prstGeom>
          <a:noFill/>
        </p:spPr>
        <p:txBody>
          <a:bodyPr wrap="square" rtlCol="0">
            <a:spAutoFit/>
          </a:bodyPr>
          <a:lstStyle/>
          <a:p>
            <a:r>
              <a:rPr lang="en-US" sz="3600" b="1" dirty="0"/>
              <a:t>UNISA IMPLEMENTATION</a:t>
            </a:r>
            <a:endParaRPr lang="en-ZA" sz="3600" b="1" dirty="0"/>
          </a:p>
        </p:txBody>
      </p:sp>
      <p:pic>
        <p:nvPicPr>
          <p:cNvPr id="34" name="Graphic 33" descr="Workflow RTL">
            <a:extLst>
              <a:ext uri="{FF2B5EF4-FFF2-40B4-BE49-F238E27FC236}">
                <a16:creationId xmlns:a16="http://schemas.microsoft.com/office/drawing/2014/main" id="{7ACD18B5-ECC3-46BF-BF93-03556847F5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96385" y="2988298"/>
            <a:ext cx="914400" cy="914400"/>
          </a:xfrm>
          <a:prstGeom prst="rect">
            <a:avLst/>
          </a:prstGeom>
        </p:spPr>
      </p:pic>
      <p:pic>
        <p:nvPicPr>
          <p:cNvPr id="9" name="Graphic 8" descr="Clapping hands">
            <a:extLst>
              <a:ext uri="{FF2B5EF4-FFF2-40B4-BE49-F238E27FC236}">
                <a16:creationId xmlns:a16="http://schemas.microsoft.com/office/drawing/2014/main" id="{6585B5E4-FD82-4C1F-BD4A-5611D1ACD1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8929" y="5671694"/>
            <a:ext cx="914400" cy="914400"/>
          </a:xfrm>
          <a:prstGeom prst="rect">
            <a:avLst/>
          </a:prstGeom>
        </p:spPr>
      </p:pic>
      <p:pic>
        <p:nvPicPr>
          <p:cNvPr id="12" name="Graphic 11" descr="Checkmark">
            <a:extLst>
              <a:ext uri="{FF2B5EF4-FFF2-40B4-BE49-F238E27FC236}">
                <a16:creationId xmlns:a16="http://schemas.microsoft.com/office/drawing/2014/main" id="{FEA4838B-6FCA-43BA-B805-95DAAC5098C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8929" y="4321053"/>
            <a:ext cx="914400" cy="914400"/>
          </a:xfrm>
          <a:prstGeom prst="rect">
            <a:avLst/>
          </a:prstGeom>
        </p:spPr>
      </p:pic>
    </p:spTree>
    <p:extLst>
      <p:ext uri="{BB962C8B-B14F-4D97-AF65-F5344CB8AC3E}">
        <p14:creationId xmlns:p14="http://schemas.microsoft.com/office/powerpoint/2010/main" val="3337067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331E6-0C61-45A9-BC66-21BD0340C488}"/>
              </a:ext>
            </a:extLst>
          </p:cNvPr>
          <p:cNvSpPr txBox="1">
            <a:spLocks/>
          </p:cNvSpPr>
          <p:nvPr/>
        </p:nvSpPr>
        <p:spPr>
          <a:xfrm>
            <a:off x="576264" y="89856"/>
            <a:ext cx="10801350" cy="53975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fontAlgn="base">
              <a:spcAft>
                <a:spcPct val="0"/>
              </a:spcAft>
              <a:defRPr/>
            </a:pPr>
            <a:r>
              <a:rPr lang="en-US" sz="2400" b="1" dirty="0">
                <a:solidFill>
                  <a:schemeClr val="accent2">
                    <a:lumMod val="50000"/>
                  </a:schemeClr>
                </a:solidFill>
                <a:latin typeface="Calibri" panose="020F0502020204030204"/>
              </a:rPr>
              <a:t>UNI-TELLIGENCE ACHITECTURE REFERENCE</a:t>
            </a:r>
            <a:endParaRPr kumimoji="0" lang="en-ZA" sz="2400" b="1" i="0" u="none" strike="noStrike" kern="1200" cap="none" spc="0" normalizeH="0" baseline="0" noProof="0" dirty="0">
              <a:ln>
                <a:noFill/>
              </a:ln>
              <a:solidFill>
                <a:schemeClr val="accent2">
                  <a:lumMod val="50000"/>
                </a:schemeClr>
              </a:solidFill>
              <a:effectLst/>
              <a:uLnTx/>
              <a:uFillTx/>
              <a:latin typeface="Calibri" panose="020F0502020204030204"/>
              <a:ea typeface="+mj-ea"/>
              <a:cs typeface="+mj-cs"/>
            </a:endParaRPr>
          </a:p>
        </p:txBody>
      </p:sp>
      <p:grpSp>
        <p:nvGrpSpPr>
          <p:cNvPr id="3" name="Group 43">
            <a:extLst>
              <a:ext uri="{FF2B5EF4-FFF2-40B4-BE49-F238E27FC236}">
                <a16:creationId xmlns:a16="http://schemas.microsoft.com/office/drawing/2014/main" id="{A3902D6D-CBBD-48DB-8E38-236933BE19AC}"/>
              </a:ext>
            </a:extLst>
          </p:cNvPr>
          <p:cNvGrpSpPr>
            <a:grpSpLocks/>
          </p:cNvGrpSpPr>
          <p:nvPr/>
        </p:nvGrpSpPr>
        <p:grpSpPr bwMode="auto">
          <a:xfrm>
            <a:off x="161926" y="0"/>
            <a:ext cx="414338" cy="772319"/>
            <a:chOff x="431006" y="3275991"/>
            <a:chExt cx="765432" cy="1634472"/>
          </a:xfrm>
        </p:grpSpPr>
        <p:sp>
          <p:nvSpPr>
            <p:cNvPr id="4" name="Isosceles Triangle 3">
              <a:extLst>
                <a:ext uri="{FF2B5EF4-FFF2-40B4-BE49-F238E27FC236}">
                  <a16:creationId xmlns:a16="http://schemas.microsoft.com/office/drawing/2014/main" id="{ADD30F0C-FD86-4020-B627-3E2AA493D5A7}"/>
                </a:ext>
              </a:extLst>
            </p:cNvPr>
            <p:cNvSpPr/>
            <p:nvPr/>
          </p:nvSpPr>
          <p:spPr>
            <a:xfrm rot="5400000">
              <a:off x="89077" y="3691239"/>
              <a:ext cx="1522607" cy="692114"/>
            </a:xfrm>
            <a:prstGeom prst="triangle">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Parallelogram 4">
              <a:extLst>
                <a:ext uri="{FF2B5EF4-FFF2-40B4-BE49-F238E27FC236}">
                  <a16:creationId xmlns:a16="http://schemas.microsoft.com/office/drawing/2014/main" id="{5A3BFE85-2041-40C6-B8FD-D8F54A06A174}"/>
                </a:ext>
              </a:extLst>
            </p:cNvPr>
            <p:cNvSpPr/>
            <p:nvPr/>
          </p:nvSpPr>
          <p:spPr>
            <a:xfrm rot="5400000" flipV="1">
              <a:off x="-348018" y="4058123"/>
              <a:ext cx="1631364" cy="73318"/>
            </a:xfrm>
            <a:prstGeom prst="parallelogram">
              <a:avLst>
                <a:gd name="adj" fmla="val 15614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5" name="Group 54">
            <a:extLst>
              <a:ext uri="{FF2B5EF4-FFF2-40B4-BE49-F238E27FC236}">
                <a16:creationId xmlns:a16="http://schemas.microsoft.com/office/drawing/2014/main" id="{150EA5B4-8336-49E5-8D04-20998477BEA5}"/>
              </a:ext>
            </a:extLst>
          </p:cNvPr>
          <p:cNvGrpSpPr/>
          <p:nvPr/>
        </p:nvGrpSpPr>
        <p:grpSpPr>
          <a:xfrm>
            <a:off x="1023937" y="713744"/>
            <a:ext cx="10144125" cy="6054400"/>
            <a:chOff x="811213" y="776288"/>
            <a:chExt cx="10144125" cy="6054400"/>
          </a:xfrm>
        </p:grpSpPr>
        <p:pic>
          <p:nvPicPr>
            <p:cNvPr id="53" name="Picture 2">
              <a:extLst>
                <a:ext uri="{FF2B5EF4-FFF2-40B4-BE49-F238E27FC236}">
                  <a16:creationId xmlns:a16="http://schemas.microsoft.com/office/drawing/2014/main" id="{A7C37288-20D8-471D-A1D6-A6DC7C788B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13" y="776288"/>
              <a:ext cx="10144125" cy="570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ectangle: Rounded Corners 53">
              <a:extLst>
                <a:ext uri="{FF2B5EF4-FFF2-40B4-BE49-F238E27FC236}">
                  <a16:creationId xmlns:a16="http://schemas.microsoft.com/office/drawing/2014/main" id="{739090AC-6392-4274-9282-25F1ED24871E}"/>
                </a:ext>
              </a:extLst>
            </p:cNvPr>
            <p:cNvSpPr/>
            <p:nvPr/>
          </p:nvSpPr>
          <p:spPr>
            <a:xfrm>
              <a:off x="811213" y="6554463"/>
              <a:ext cx="10144125" cy="276225"/>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r>
                <a:rPr lang="en-US" sz="1200" dirty="0"/>
                <a:t>Data Growth (IoT | M2M | Cloud | Edge Computing) | Big Data | Dark Data </a:t>
              </a:r>
              <a:endParaRPr lang="en-ZA" sz="1200" dirty="0"/>
            </a:p>
          </p:txBody>
        </p:sp>
      </p:grpSp>
      <p:pic>
        <p:nvPicPr>
          <p:cNvPr id="9" name="Picture 8">
            <a:extLst>
              <a:ext uri="{FF2B5EF4-FFF2-40B4-BE49-F238E27FC236}">
                <a16:creationId xmlns:a16="http://schemas.microsoft.com/office/drawing/2014/main" id="{A63A0E7F-E8D0-4B7C-B4D9-8BEF58FF6178}"/>
              </a:ext>
            </a:extLst>
          </p:cNvPr>
          <p:cNvPicPr>
            <a:picLocks noChangeAspect="1"/>
          </p:cNvPicPr>
          <p:nvPr/>
        </p:nvPicPr>
        <p:blipFill>
          <a:blip r:embed="rId3"/>
          <a:stretch>
            <a:fillRect/>
          </a:stretch>
        </p:blipFill>
        <p:spPr>
          <a:xfrm>
            <a:off x="10073991" y="108087"/>
            <a:ext cx="2026355" cy="445586"/>
          </a:xfrm>
          <a:prstGeom prst="rect">
            <a:avLst/>
          </a:prstGeom>
        </p:spPr>
      </p:pic>
    </p:spTree>
    <p:extLst>
      <p:ext uri="{BB962C8B-B14F-4D97-AF65-F5344CB8AC3E}">
        <p14:creationId xmlns:p14="http://schemas.microsoft.com/office/powerpoint/2010/main" val="1577104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331E6-0C61-45A9-BC66-21BD0340C488}"/>
              </a:ext>
            </a:extLst>
          </p:cNvPr>
          <p:cNvSpPr txBox="1">
            <a:spLocks/>
          </p:cNvSpPr>
          <p:nvPr/>
        </p:nvSpPr>
        <p:spPr>
          <a:xfrm>
            <a:off x="576264" y="89856"/>
            <a:ext cx="10801350" cy="53975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fontAlgn="base">
              <a:spcAft>
                <a:spcPct val="0"/>
              </a:spcAft>
              <a:defRPr/>
            </a:pPr>
            <a:r>
              <a:rPr lang="en-US" sz="2400" b="1" dirty="0">
                <a:solidFill>
                  <a:schemeClr val="accent2">
                    <a:lumMod val="50000"/>
                  </a:schemeClr>
                </a:solidFill>
                <a:latin typeface="Calibri" panose="020F0502020204030204"/>
              </a:rPr>
              <a:t>UNI-TELLIGENCE DATA HUB</a:t>
            </a:r>
            <a:endParaRPr kumimoji="0" lang="en-ZA" sz="2400" b="1" i="0" u="none" strike="noStrike" kern="1200" cap="none" spc="0" normalizeH="0" baseline="0" noProof="0" dirty="0">
              <a:ln>
                <a:noFill/>
              </a:ln>
              <a:solidFill>
                <a:schemeClr val="accent2">
                  <a:lumMod val="50000"/>
                </a:schemeClr>
              </a:solidFill>
              <a:effectLst/>
              <a:uLnTx/>
              <a:uFillTx/>
              <a:latin typeface="Calibri" panose="020F0502020204030204"/>
              <a:ea typeface="+mj-ea"/>
              <a:cs typeface="+mj-cs"/>
            </a:endParaRPr>
          </a:p>
        </p:txBody>
      </p:sp>
      <p:grpSp>
        <p:nvGrpSpPr>
          <p:cNvPr id="3" name="Group 43">
            <a:extLst>
              <a:ext uri="{FF2B5EF4-FFF2-40B4-BE49-F238E27FC236}">
                <a16:creationId xmlns:a16="http://schemas.microsoft.com/office/drawing/2014/main" id="{A3902D6D-CBBD-48DB-8E38-236933BE19AC}"/>
              </a:ext>
            </a:extLst>
          </p:cNvPr>
          <p:cNvGrpSpPr>
            <a:grpSpLocks/>
          </p:cNvGrpSpPr>
          <p:nvPr/>
        </p:nvGrpSpPr>
        <p:grpSpPr bwMode="auto">
          <a:xfrm>
            <a:off x="161926" y="0"/>
            <a:ext cx="414338" cy="772319"/>
            <a:chOff x="431006" y="3275991"/>
            <a:chExt cx="765432" cy="1634472"/>
          </a:xfrm>
        </p:grpSpPr>
        <p:sp>
          <p:nvSpPr>
            <p:cNvPr id="4" name="Isosceles Triangle 3">
              <a:extLst>
                <a:ext uri="{FF2B5EF4-FFF2-40B4-BE49-F238E27FC236}">
                  <a16:creationId xmlns:a16="http://schemas.microsoft.com/office/drawing/2014/main" id="{ADD30F0C-FD86-4020-B627-3E2AA493D5A7}"/>
                </a:ext>
              </a:extLst>
            </p:cNvPr>
            <p:cNvSpPr/>
            <p:nvPr/>
          </p:nvSpPr>
          <p:spPr>
            <a:xfrm rot="5400000">
              <a:off x="89077" y="3691239"/>
              <a:ext cx="1522607" cy="692114"/>
            </a:xfrm>
            <a:prstGeom prst="triangle">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Parallelogram 4">
              <a:extLst>
                <a:ext uri="{FF2B5EF4-FFF2-40B4-BE49-F238E27FC236}">
                  <a16:creationId xmlns:a16="http://schemas.microsoft.com/office/drawing/2014/main" id="{5A3BFE85-2041-40C6-B8FD-D8F54A06A174}"/>
                </a:ext>
              </a:extLst>
            </p:cNvPr>
            <p:cNvSpPr/>
            <p:nvPr/>
          </p:nvSpPr>
          <p:spPr>
            <a:xfrm rot="5400000" flipV="1">
              <a:off x="-348018" y="4058123"/>
              <a:ext cx="1631364" cy="73318"/>
            </a:xfrm>
            <a:prstGeom prst="parallelogram">
              <a:avLst>
                <a:gd name="adj" fmla="val 15614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9" name="Picture 8">
            <a:extLst>
              <a:ext uri="{FF2B5EF4-FFF2-40B4-BE49-F238E27FC236}">
                <a16:creationId xmlns:a16="http://schemas.microsoft.com/office/drawing/2014/main" id="{A63A0E7F-E8D0-4B7C-B4D9-8BEF58FF6178}"/>
              </a:ext>
            </a:extLst>
          </p:cNvPr>
          <p:cNvPicPr>
            <a:picLocks noChangeAspect="1"/>
          </p:cNvPicPr>
          <p:nvPr/>
        </p:nvPicPr>
        <p:blipFill>
          <a:blip r:embed="rId2"/>
          <a:stretch>
            <a:fillRect/>
          </a:stretch>
        </p:blipFill>
        <p:spPr>
          <a:xfrm>
            <a:off x="10073991" y="108087"/>
            <a:ext cx="2026355" cy="445586"/>
          </a:xfrm>
          <a:prstGeom prst="rect">
            <a:avLst/>
          </a:prstGeom>
        </p:spPr>
      </p:pic>
      <p:pic>
        <p:nvPicPr>
          <p:cNvPr id="11" name="Picture 3">
            <a:extLst>
              <a:ext uri="{FF2B5EF4-FFF2-40B4-BE49-F238E27FC236}">
                <a16:creationId xmlns:a16="http://schemas.microsoft.com/office/drawing/2014/main" id="{B6F0E8CD-AA7F-4D5E-9A45-A36E226BDA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4423" y="772319"/>
            <a:ext cx="5812723" cy="353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388369AC-F864-4A77-A231-7E4B5CE714D3}"/>
              </a:ext>
            </a:extLst>
          </p:cNvPr>
          <p:cNvPicPr>
            <a:picLocks noChangeAspect="1"/>
          </p:cNvPicPr>
          <p:nvPr/>
        </p:nvPicPr>
        <p:blipFill>
          <a:blip r:embed="rId4"/>
          <a:stretch>
            <a:fillRect/>
          </a:stretch>
        </p:blipFill>
        <p:spPr>
          <a:xfrm>
            <a:off x="3336841" y="4454906"/>
            <a:ext cx="5831969" cy="2323769"/>
          </a:xfrm>
          <a:prstGeom prst="rect">
            <a:avLst/>
          </a:prstGeom>
        </p:spPr>
      </p:pic>
    </p:spTree>
    <p:extLst>
      <p:ext uri="{BB962C8B-B14F-4D97-AF65-F5344CB8AC3E}">
        <p14:creationId xmlns:p14="http://schemas.microsoft.com/office/powerpoint/2010/main" val="2801017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331E6-0C61-45A9-BC66-21BD0340C488}"/>
              </a:ext>
            </a:extLst>
          </p:cNvPr>
          <p:cNvSpPr txBox="1">
            <a:spLocks/>
          </p:cNvSpPr>
          <p:nvPr/>
        </p:nvSpPr>
        <p:spPr>
          <a:xfrm>
            <a:off x="576264" y="89856"/>
            <a:ext cx="10801350" cy="53975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fontAlgn="base">
              <a:spcAft>
                <a:spcPct val="0"/>
              </a:spcAft>
              <a:defRPr/>
            </a:pPr>
            <a:r>
              <a:rPr lang="en-US" sz="2400" b="1" dirty="0">
                <a:solidFill>
                  <a:schemeClr val="accent2">
                    <a:lumMod val="50000"/>
                  </a:schemeClr>
                </a:solidFill>
                <a:latin typeface="Calibri" panose="020F0502020204030204"/>
              </a:rPr>
              <a:t>INFORMATION PROUDUCT APPROACH</a:t>
            </a:r>
            <a:endParaRPr kumimoji="0" lang="en-ZA" sz="2400" b="1" i="0" u="none" strike="noStrike" kern="1200" cap="none" spc="0" normalizeH="0" baseline="0" noProof="0" dirty="0">
              <a:ln>
                <a:noFill/>
              </a:ln>
              <a:solidFill>
                <a:schemeClr val="accent2">
                  <a:lumMod val="50000"/>
                </a:schemeClr>
              </a:solidFill>
              <a:effectLst/>
              <a:uLnTx/>
              <a:uFillTx/>
              <a:latin typeface="Calibri" panose="020F0502020204030204"/>
              <a:ea typeface="+mj-ea"/>
              <a:cs typeface="+mj-cs"/>
            </a:endParaRPr>
          </a:p>
        </p:txBody>
      </p:sp>
      <p:grpSp>
        <p:nvGrpSpPr>
          <p:cNvPr id="3" name="Group 43">
            <a:extLst>
              <a:ext uri="{FF2B5EF4-FFF2-40B4-BE49-F238E27FC236}">
                <a16:creationId xmlns:a16="http://schemas.microsoft.com/office/drawing/2014/main" id="{A3902D6D-CBBD-48DB-8E38-236933BE19AC}"/>
              </a:ext>
            </a:extLst>
          </p:cNvPr>
          <p:cNvGrpSpPr>
            <a:grpSpLocks/>
          </p:cNvGrpSpPr>
          <p:nvPr/>
        </p:nvGrpSpPr>
        <p:grpSpPr bwMode="auto">
          <a:xfrm>
            <a:off x="161926" y="0"/>
            <a:ext cx="414338" cy="772319"/>
            <a:chOff x="431006" y="3275991"/>
            <a:chExt cx="765432" cy="1634472"/>
          </a:xfrm>
        </p:grpSpPr>
        <p:sp>
          <p:nvSpPr>
            <p:cNvPr id="4" name="Isosceles Triangle 3">
              <a:extLst>
                <a:ext uri="{FF2B5EF4-FFF2-40B4-BE49-F238E27FC236}">
                  <a16:creationId xmlns:a16="http://schemas.microsoft.com/office/drawing/2014/main" id="{ADD30F0C-FD86-4020-B627-3E2AA493D5A7}"/>
                </a:ext>
              </a:extLst>
            </p:cNvPr>
            <p:cNvSpPr/>
            <p:nvPr/>
          </p:nvSpPr>
          <p:spPr>
            <a:xfrm rot="5400000">
              <a:off x="89077" y="3691239"/>
              <a:ext cx="1522607" cy="692114"/>
            </a:xfrm>
            <a:prstGeom prst="triangle">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Parallelogram 4">
              <a:extLst>
                <a:ext uri="{FF2B5EF4-FFF2-40B4-BE49-F238E27FC236}">
                  <a16:creationId xmlns:a16="http://schemas.microsoft.com/office/drawing/2014/main" id="{5A3BFE85-2041-40C6-B8FD-D8F54A06A174}"/>
                </a:ext>
              </a:extLst>
            </p:cNvPr>
            <p:cNvSpPr/>
            <p:nvPr/>
          </p:nvSpPr>
          <p:spPr>
            <a:xfrm rot="5400000" flipV="1">
              <a:off x="-348018" y="4058123"/>
              <a:ext cx="1631364" cy="73318"/>
            </a:xfrm>
            <a:prstGeom prst="parallelogram">
              <a:avLst>
                <a:gd name="adj" fmla="val 15614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3" name="Group 32">
            <a:extLst>
              <a:ext uri="{FF2B5EF4-FFF2-40B4-BE49-F238E27FC236}">
                <a16:creationId xmlns:a16="http://schemas.microsoft.com/office/drawing/2014/main" id="{8A0C3913-3ADC-4FF5-BD26-FB2631CCE5B6}"/>
              </a:ext>
            </a:extLst>
          </p:cNvPr>
          <p:cNvGrpSpPr/>
          <p:nvPr/>
        </p:nvGrpSpPr>
        <p:grpSpPr>
          <a:xfrm>
            <a:off x="1051230" y="699090"/>
            <a:ext cx="9296537" cy="3463018"/>
            <a:chOff x="1051230" y="772319"/>
            <a:chExt cx="10326384" cy="3739535"/>
          </a:xfrm>
        </p:grpSpPr>
        <p:grpSp>
          <p:nvGrpSpPr>
            <p:cNvPr id="7" name="Group 6">
              <a:extLst>
                <a:ext uri="{FF2B5EF4-FFF2-40B4-BE49-F238E27FC236}">
                  <a16:creationId xmlns:a16="http://schemas.microsoft.com/office/drawing/2014/main" id="{2C60C809-45A1-425E-B554-E5666F5B49CA}"/>
                </a:ext>
              </a:extLst>
            </p:cNvPr>
            <p:cNvGrpSpPr/>
            <p:nvPr/>
          </p:nvGrpSpPr>
          <p:grpSpPr>
            <a:xfrm>
              <a:off x="1051230" y="772319"/>
              <a:ext cx="10326384" cy="3739535"/>
              <a:chOff x="368863" y="1291770"/>
              <a:chExt cx="10866731" cy="4772655"/>
            </a:xfrm>
          </p:grpSpPr>
          <p:sp>
            <p:nvSpPr>
              <p:cNvPr id="8" name="Rectangle 7">
                <a:extLst>
                  <a:ext uri="{FF2B5EF4-FFF2-40B4-BE49-F238E27FC236}">
                    <a16:creationId xmlns:a16="http://schemas.microsoft.com/office/drawing/2014/main" id="{59834004-B5C0-4FAF-9D28-D40FAD3C08FC}"/>
                  </a:ext>
                </a:extLst>
              </p:cNvPr>
              <p:cNvSpPr/>
              <p:nvPr/>
            </p:nvSpPr>
            <p:spPr>
              <a:xfrm>
                <a:off x="3097798" y="1291770"/>
                <a:ext cx="2608970" cy="243241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b="1" dirty="0"/>
              </a:p>
              <a:p>
                <a:pPr algn="ctr"/>
                <a:r>
                  <a:rPr lang="en-US" b="1" dirty="0"/>
                  <a:t>Decisions / Actions</a:t>
                </a:r>
              </a:p>
              <a:p>
                <a:pPr algn="ctr"/>
                <a:endParaRPr lang="en-US" b="1" dirty="0"/>
              </a:p>
              <a:p>
                <a:pPr algn="ctr"/>
                <a:endParaRPr lang="en-US" b="1" dirty="0"/>
              </a:p>
              <a:p>
                <a:pPr algn="ctr"/>
                <a:endParaRPr lang="en-ZA" b="1" dirty="0"/>
              </a:p>
            </p:txBody>
          </p:sp>
          <p:sp>
            <p:nvSpPr>
              <p:cNvPr id="9" name="Rectangle 8">
                <a:extLst>
                  <a:ext uri="{FF2B5EF4-FFF2-40B4-BE49-F238E27FC236}">
                    <a16:creationId xmlns:a16="http://schemas.microsoft.com/office/drawing/2014/main" id="{B5597B3E-A241-46AB-A487-7FA058DCEB3F}"/>
                  </a:ext>
                </a:extLst>
              </p:cNvPr>
              <p:cNvSpPr/>
              <p:nvPr/>
            </p:nvSpPr>
            <p:spPr>
              <a:xfrm>
                <a:off x="3097798" y="3819525"/>
                <a:ext cx="2608970" cy="224489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b="1" dirty="0"/>
              </a:p>
              <a:p>
                <a:pPr algn="ctr"/>
                <a:r>
                  <a:rPr lang="en-US" b="1" dirty="0"/>
                  <a:t>Business Questions</a:t>
                </a:r>
              </a:p>
              <a:p>
                <a:pPr algn="ctr"/>
                <a:endParaRPr lang="en-US" b="1" dirty="0"/>
              </a:p>
              <a:p>
                <a:pPr algn="ctr"/>
                <a:endParaRPr lang="en-US" b="1" dirty="0"/>
              </a:p>
              <a:p>
                <a:pPr algn="ctr"/>
                <a:endParaRPr lang="en-ZA" b="1" dirty="0"/>
              </a:p>
            </p:txBody>
          </p:sp>
          <p:sp>
            <p:nvSpPr>
              <p:cNvPr id="10" name="Rectangle 9">
                <a:extLst>
                  <a:ext uri="{FF2B5EF4-FFF2-40B4-BE49-F238E27FC236}">
                    <a16:creationId xmlns:a16="http://schemas.microsoft.com/office/drawing/2014/main" id="{EEE72624-54DF-4A53-A7F0-8C7E36AFAD12}"/>
                  </a:ext>
                </a:extLst>
              </p:cNvPr>
              <p:cNvSpPr/>
              <p:nvPr/>
            </p:nvSpPr>
            <p:spPr>
              <a:xfrm>
                <a:off x="368863" y="1291770"/>
                <a:ext cx="2608970" cy="477265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a:t>Strategic Objective</a:t>
                </a:r>
                <a:endParaRPr lang="en-ZA" b="1" dirty="0"/>
              </a:p>
            </p:txBody>
          </p:sp>
          <p:sp>
            <p:nvSpPr>
              <p:cNvPr id="11" name="Rectangle 10">
                <a:extLst>
                  <a:ext uri="{FF2B5EF4-FFF2-40B4-BE49-F238E27FC236}">
                    <a16:creationId xmlns:a16="http://schemas.microsoft.com/office/drawing/2014/main" id="{AD60BDC2-57A4-41D8-ABA3-08D827414918}"/>
                  </a:ext>
                </a:extLst>
              </p:cNvPr>
              <p:cNvSpPr/>
              <p:nvPr/>
            </p:nvSpPr>
            <p:spPr>
              <a:xfrm>
                <a:off x="5787108" y="1291770"/>
                <a:ext cx="1759474" cy="477265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a:t>People</a:t>
                </a:r>
                <a:endParaRPr lang="en-ZA" b="1" dirty="0"/>
              </a:p>
            </p:txBody>
          </p:sp>
          <p:sp>
            <p:nvSpPr>
              <p:cNvPr id="12" name="Rectangle 11">
                <a:extLst>
                  <a:ext uri="{FF2B5EF4-FFF2-40B4-BE49-F238E27FC236}">
                    <a16:creationId xmlns:a16="http://schemas.microsoft.com/office/drawing/2014/main" id="{6A2AB31D-F17D-44D4-876A-C2B9558B9986}"/>
                  </a:ext>
                </a:extLst>
              </p:cNvPr>
              <p:cNvSpPr/>
              <p:nvPr/>
            </p:nvSpPr>
            <p:spPr>
              <a:xfrm>
                <a:off x="7626922" y="1291770"/>
                <a:ext cx="1759474" cy="477265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a:t>Source </a:t>
                </a:r>
              </a:p>
              <a:p>
                <a:pPr algn="ctr"/>
                <a:r>
                  <a:rPr lang="en-US" b="1" dirty="0"/>
                  <a:t>Systems</a:t>
                </a:r>
                <a:endParaRPr lang="en-ZA" b="1" dirty="0"/>
              </a:p>
            </p:txBody>
          </p:sp>
          <p:sp>
            <p:nvSpPr>
              <p:cNvPr id="13" name="Rectangle 12">
                <a:extLst>
                  <a:ext uri="{FF2B5EF4-FFF2-40B4-BE49-F238E27FC236}">
                    <a16:creationId xmlns:a16="http://schemas.microsoft.com/office/drawing/2014/main" id="{32C30801-3B94-41C2-BA8E-37FBE170EC2C}"/>
                  </a:ext>
                </a:extLst>
              </p:cNvPr>
              <p:cNvSpPr/>
              <p:nvPr/>
            </p:nvSpPr>
            <p:spPr>
              <a:xfrm>
                <a:off x="9476120" y="1291771"/>
                <a:ext cx="1759474" cy="477265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a:t>Data Sources</a:t>
                </a:r>
                <a:endParaRPr lang="en-ZA" b="1" dirty="0"/>
              </a:p>
            </p:txBody>
          </p:sp>
          <p:pic>
            <p:nvPicPr>
              <p:cNvPr id="14" name="Graphic 13" descr="Target">
                <a:extLst>
                  <a:ext uri="{FF2B5EF4-FFF2-40B4-BE49-F238E27FC236}">
                    <a16:creationId xmlns:a16="http://schemas.microsoft.com/office/drawing/2014/main" id="{798C2827-A9F9-4089-A751-E97C529D50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9051" y="4061728"/>
                <a:ext cx="914400" cy="914400"/>
              </a:xfrm>
              <a:prstGeom prst="rect">
                <a:avLst/>
              </a:prstGeom>
            </p:spPr>
          </p:pic>
          <p:pic>
            <p:nvPicPr>
              <p:cNvPr id="15" name="Graphic 14" descr="Help">
                <a:extLst>
                  <a:ext uri="{FF2B5EF4-FFF2-40B4-BE49-F238E27FC236}">
                    <a16:creationId xmlns:a16="http://schemas.microsoft.com/office/drawing/2014/main" id="{0B85EE62-91EC-4B44-9014-EA0969E80F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45082" y="4941974"/>
                <a:ext cx="914400" cy="914400"/>
              </a:xfrm>
              <a:prstGeom prst="rect">
                <a:avLst/>
              </a:prstGeom>
            </p:spPr>
          </p:pic>
          <p:pic>
            <p:nvPicPr>
              <p:cNvPr id="16" name="Graphic 15" descr="Decision chart">
                <a:extLst>
                  <a:ext uri="{FF2B5EF4-FFF2-40B4-BE49-F238E27FC236}">
                    <a16:creationId xmlns:a16="http://schemas.microsoft.com/office/drawing/2014/main" id="{EB447F09-129E-402B-9095-37B29183DF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45082" y="2400463"/>
                <a:ext cx="914400" cy="914400"/>
              </a:xfrm>
              <a:prstGeom prst="rect">
                <a:avLst/>
              </a:prstGeom>
            </p:spPr>
          </p:pic>
          <p:pic>
            <p:nvPicPr>
              <p:cNvPr id="17" name="Graphic 16" descr="Users">
                <a:extLst>
                  <a:ext uri="{FF2B5EF4-FFF2-40B4-BE49-F238E27FC236}">
                    <a16:creationId xmlns:a16="http://schemas.microsoft.com/office/drawing/2014/main" id="{6487367F-BF98-4117-9848-0573AB715DB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68981" y="4336200"/>
                <a:ext cx="914400" cy="914400"/>
              </a:xfrm>
              <a:prstGeom prst="rect">
                <a:avLst/>
              </a:prstGeom>
            </p:spPr>
          </p:pic>
          <p:pic>
            <p:nvPicPr>
              <p:cNvPr id="18" name="Graphic 17" descr="Web design">
                <a:extLst>
                  <a:ext uri="{FF2B5EF4-FFF2-40B4-BE49-F238E27FC236}">
                    <a16:creationId xmlns:a16="http://schemas.microsoft.com/office/drawing/2014/main" id="{E7C5CDFE-F364-463B-B888-E314E2EE704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043458" y="4336200"/>
                <a:ext cx="914400" cy="914400"/>
              </a:xfrm>
              <a:prstGeom prst="rect">
                <a:avLst/>
              </a:prstGeom>
            </p:spPr>
          </p:pic>
          <p:pic>
            <p:nvPicPr>
              <p:cNvPr id="19" name="Graphic 18" descr="Database">
                <a:extLst>
                  <a:ext uri="{FF2B5EF4-FFF2-40B4-BE49-F238E27FC236}">
                    <a16:creationId xmlns:a16="http://schemas.microsoft.com/office/drawing/2014/main" id="{88BFC679-DB50-49AE-910A-7E3D48F50A5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898657" y="4290111"/>
                <a:ext cx="914400" cy="914400"/>
              </a:xfrm>
              <a:prstGeom prst="rect">
                <a:avLst/>
              </a:prstGeom>
            </p:spPr>
          </p:pic>
        </p:grpSp>
        <p:sp>
          <p:nvSpPr>
            <p:cNvPr id="27" name="Oval 26">
              <a:extLst>
                <a:ext uri="{FF2B5EF4-FFF2-40B4-BE49-F238E27FC236}">
                  <a16:creationId xmlns:a16="http://schemas.microsoft.com/office/drawing/2014/main" id="{CBB51A00-79E5-4566-92E5-2646EF920D98}"/>
                </a:ext>
              </a:extLst>
            </p:cNvPr>
            <p:cNvSpPr/>
            <p:nvPr/>
          </p:nvSpPr>
          <p:spPr>
            <a:xfrm>
              <a:off x="1145894" y="879676"/>
              <a:ext cx="416688" cy="321503"/>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1</a:t>
              </a:r>
              <a:endParaRPr lang="en-ZA" sz="2000" b="1" dirty="0"/>
            </a:p>
          </p:txBody>
        </p:sp>
        <p:sp>
          <p:nvSpPr>
            <p:cNvPr id="28" name="Oval 27">
              <a:extLst>
                <a:ext uri="{FF2B5EF4-FFF2-40B4-BE49-F238E27FC236}">
                  <a16:creationId xmlns:a16="http://schemas.microsoft.com/office/drawing/2014/main" id="{43E590FF-C2BA-4AD9-8E79-5000B8C95813}"/>
                </a:ext>
              </a:extLst>
            </p:cNvPr>
            <p:cNvSpPr/>
            <p:nvPr/>
          </p:nvSpPr>
          <p:spPr>
            <a:xfrm>
              <a:off x="3686090" y="879675"/>
              <a:ext cx="416688" cy="321503"/>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a:t>
              </a:r>
              <a:endParaRPr lang="en-ZA" sz="2000" b="1" dirty="0"/>
            </a:p>
          </p:txBody>
        </p:sp>
        <p:sp>
          <p:nvSpPr>
            <p:cNvPr id="29" name="Oval 28">
              <a:extLst>
                <a:ext uri="{FF2B5EF4-FFF2-40B4-BE49-F238E27FC236}">
                  <a16:creationId xmlns:a16="http://schemas.microsoft.com/office/drawing/2014/main" id="{C2C31045-41A3-426D-A1E9-258B3E3C733B}"/>
                </a:ext>
              </a:extLst>
            </p:cNvPr>
            <p:cNvSpPr/>
            <p:nvPr/>
          </p:nvSpPr>
          <p:spPr>
            <a:xfrm>
              <a:off x="3690520" y="2836229"/>
              <a:ext cx="416688" cy="321503"/>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3</a:t>
              </a:r>
              <a:endParaRPr lang="en-ZA" sz="2000" b="1" dirty="0"/>
            </a:p>
          </p:txBody>
        </p:sp>
        <p:sp>
          <p:nvSpPr>
            <p:cNvPr id="30" name="Oval 29">
              <a:extLst>
                <a:ext uri="{FF2B5EF4-FFF2-40B4-BE49-F238E27FC236}">
                  <a16:creationId xmlns:a16="http://schemas.microsoft.com/office/drawing/2014/main" id="{7E7A3489-C655-493D-96AA-A13D50292C31}"/>
                </a:ext>
              </a:extLst>
            </p:cNvPr>
            <p:cNvSpPr/>
            <p:nvPr/>
          </p:nvSpPr>
          <p:spPr>
            <a:xfrm>
              <a:off x="6267755" y="877086"/>
              <a:ext cx="416688" cy="321503"/>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4</a:t>
              </a:r>
              <a:endParaRPr lang="en-ZA" sz="2000" b="1" dirty="0"/>
            </a:p>
          </p:txBody>
        </p:sp>
        <p:sp>
          <p:nvSpPr>
            <p:cNvPr id="31" name="Oval 30">
              <a:extLst>
                <a:ext uri="{FF2B5EF4-FFF2-40B4-BE49-F238E27FC236}">
                  <a16:creationId xmlns:a16="http://schemas.microsoft.com/office/drawing/2014/main" id="{56F58084-3913-46AD-8682-F983004D3439}"/>
                </a:ext>
              </a:extLst>
            </p:cNvPr>
            <p:cNvSpPr/>
            <p:nvPr/>
          </p:nvSpPr>
          <p:spPr>
            <a:xfrm>
              <a:off x="8049146" y="877085"/>
              <a:ext cx="416688" cy="321503"/>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5</a:t>
              </a:r>
              <a:endParaRPr lang="en-ZA" sz="2000" b="1" dirty="0"/>
            </a:p>
          </p:txBody>
        </p:sp>
        <p:sp>
          <p:nvSpPr>
            <p:cNvPr id="32" name="Oval 31">
              <a:extLst>
                <a:ext uri="{FF2B5EF4-FFF2-40B4-BE49-F238E27FC236}">
                  <a16:creationId xmlns:a16="http://schemas.microsoft.com/office/drawing/2014/main" id="{621E452C-BA99-4AF5-90A4-342D52126346}"/>
                </a:ext>
              </a:extLst>
            </p:cNvPr>
            <p:cNvSpPr/>
            <p:nvPr/>
          </p:nvSpPr>
          <p:spPr>
            <a:xfrm>
              <a:off x="9780945" y="877085"/>
              <a:ext cx="416688" cy="321503"/>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6</a:t>
              </a:r>
              <a:endParaRPr lang="en-ZA" sz="2000" b="1" dirty="0"/>
            </a:p>
          </p:txBody>
        </p:sp>
      </p:grpSp>
      <p:sp>
        <p:nvSpPr>
          <p:cNvPr id="34" name="Rectangle 33">
            <a:extLst>
              <a:ext uri="{FF2B5EF4-FFF2-40B4-BE49-F238E27FC236}">
                <a16:creationId xmlns:a16="http://schemas.microsoft.com/office/drawing/2014/main" id="{8E270C7E-C95F-4355-93F7-EEFC917EEF83}"/>
              </a:ext>
            </a:extLst>
          </p:cNvPr>
          <p:cNvSpPr/>
          <p:nvPr/>
        </p:nvSpPr>
        <p:spPr>
          <a:xfrm>
            <a:off x="248181" y="4251964"/>
            <a:ext cx="11530151" cy="2462213"/>
          </a:xfrm>
          <a:prstGeom prst="rect">
            <a:avLst/>
          </a:prstGeom>
        </p:spPr>
        <p:txBody>
          <a:bodyPr wrap="square">
            <a:spAutoFit/>
          </a:bodyPr>
          <a:lstStyle/>
          <a:p>
            <a:pPr marL="342900" indent="-342900">
              <a:buFont typeface="+mj-lt"/>
              <a:buAutoNum type="arabicPeriod"/>
            </a:pPr>
            <a:r>
              <a:rPr lang="en-US" sz="1400" dirty="0">
                <a:solidFill>
                  <a:schemeClr val="bg1">
                    <a:lumMod val="85000"/>
                    <a:lumOff val="15000"/>
                  </a:schemeClr>
                </a:solidFill>
              </a:rPr>
              <a:t>A strategic objective is a clear and concise statement that outlines an organization's long-term goal or desired outcome. It provides a high-level direction for the organization and helps guide its actions and decisions. </a:t>
            </a:r>
          </a:p>
          <a:p>
            <a:pPr marL="342900" indent="-342900">
              <a:buFont typeface="+mj-lt"/>
              <a:buAutoNum type="arabicPeriod"/>
            </a:pPr>
            <a:r>
              <a:rPr lang="en-US" sz="1400" dirty="0">
                <a:solidFill>
                  <a:schemeClr val="bg1">
                    <a:lumMod val="85000"/>
                    <a:lumOff val="15000"/>
                  </a:schemeClr>
                </a:solidFill>
              </a:rPr>
              <a:t>The process by which leaders and teams choose a course of action from various options to achieve specific objectives. Effective decision-making relies on data, analysis, and sound judgment.</a:t>
            </a:r>
          </a:p>
          <a:p>
            <a:pPr marL="342900" indent="-342900">
              <a:buFont typeface="+mj-lt"/>
              <a:buAutoNum type="arabicPeriod"/>
            </a:pPr>
            <a:r>
              <a:rPr lang="en-US" sz="1400" dirty="0">
                <a:solidFill>
                  <a:schemeClr val="bg1">
                    <a:lumMod val="85000"/>
                    <a:lumOff val="15000"/>
                  </a:schemeClr>
                </a:solidFill>
              </a:rPr>
              <a:t>Business questions are inquiries that individuals or organizations pose to gain insights, make informed decisions, and drive their operations forward.</a:t>
            </a:r>
          </a:p>
          <a:p>
            <a:pPr marL="342900" indent="-342900">
              <a:buFont typeface="+mj-lt"/>
              <a:buAutoNum type="arabicPeriod"/>
            </a:pPr>
            <a:r>
              <a:rPr lang="en-US" sz="1400" dirty="0">
                <a:solidFill>
                  <a:schemeClr val="bg1">
                    <a:lumMod val="85000"/>
                    <a:lumOff val="15000"/>
                  </a:schemeClr>
                </a:solidFill>
              </a:rPr>
              <a:t>People in the context of business intelligence and analytics are the driving force behind data-driven decision-making and strategy development within organizations, with their ability to interpret and apply data insights being a key factor in business success.</a:t>
            </a:r>
          </a:p>
          <a:p>
            <a:pPr marL="342900" indent="-342900">
              <a:buFont typeface="+mj-lt"/>
              <a:buAutoNum type="arabicPeriod"/>
            </a:pPr>
            <a:r>
              <a:rPr lang="en-US" sz="1400" dirty="0">
                <a:solidFill>
                  <a:schemeClr val="bg1">
                    <a:lumMod val="85000"/>
                    <a:lumOff val="15000"/>
                  </a:schemeClr>
                </a:solidFill>
              </a:rPr>
              <a:t>Source systems are critical components of an organization's data infrastructure, serving as the starting point for data processing, analysis, and decision-making.</a:t>
            </a:r>
          </a:p>
          <a:p>
            <a:pPr marL="342900" indent="-342900">
              <a:buFont typeface="+mj-lt"/>
              <a:buAutoNum type="arabicPeriod"/>
            </a:pPr>
            <a:r>
              <a:rPr lang="en-US" sz="1400" dirty="0">
                <a:solidFill>
                  <a:schemeClr val="bg1">
                    <a:lumMod val="85000"/>
                    <a:lumOff val="15000"/>
                  </a:schemeClr>
                </a:solidFill>
              </a:rPr>
              <a:t>Data sources represent the diverse and valuable origins of data that organizations leverage to gain insights, make informed decisions, and drive their operations forward.</a:t>
            </a:r>
            <a:endParaRPr lang="en-ZA" sz="1400" dirty="0">
              <a:solidFill>
                <a:schemeClr val="bg1">
                  <a:lumMod val="85000"/>
                  <a:lumOff val="15000"/>
                </a:schemeClr>
              </a:solidFill>
            </a:endParaRPr>
          </a:p>
        </p:txBody>
      </p:sp>
      <p:pic>
        <p:nvPicPr>
          <p:cNvPr id="35" name="Picture 34">
            <a:extLst>
              <a:ext uri="{FF2B5EF4-FFF2-40B4-BE49-F238E27FC236}">
                <a16:creationId xmlns:a16="http://schemas.microsoft.com/office/drawing/2014/main" id="{B94AEAA5-EB83-48E1-B115-9718967926F0}"/>
              </a:ext>
            </a:extLst>
          </p:cNvPr>
          <p:cNvPicPr>
            <a:picLocks noChangeAspect="1"/>
          </p:cNvPicPr>
          <p:nvPr/>
        </p:nvPicPr>
        <p:blipFill>
          <a:blip r:embed="rId14"/>
          <a:stretch>
            <a:fillRect/>
          </a:stretch>
        </p:blipFill>
        <p:spPr>
          <a:xfrm>
            <a:off x="10073991" y="108087"/>
            <a:ext cx="2026355" cy="445586"/>
          </a:xfrm>
          <a:prstGeom prst="rect">
            <a:avLst/>
          </a:prstGeom>
        </p:spPr>
      </p:pic>
    </p:spTree>
    <p:extLst>
      <p:ext uri="{BB962C8B-B14F-4D97-AF65-F5344CB8AC3E}">
        <p14:creationId xmlns:p14="http://schemas.microsoft.com/office/powerpoint/2010/main" val="644155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331E6-0C61-45A9-BC66-21BD0340C488}"/>
              </a:ext>
            </a:extLst>
          </p:cNvPr>
          <p:cNvSpPr txBox="1">
            <a:spLocks/>
          </p:cNvSpPr>
          <p:nvPr/>
        </p:nvSpPr>
        <p:spPr>
          <a:xfrm>
            <a:off x="576264" y="89856"/>
            <a:ext cx="10801350" cy="53975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accent2">
                    <a:lumMod val="50000"/>
                  </a:schemeClr>
                </a:solidFill>
                <a:effectLst/>
                <a:uLnTx/>
                <a:uFillTx/>
                <a:latin typeface="Calibri" panose="020F0502020204030204"/>
                <a:ea typeface="+mj-ea"/>
                <a:cs typeface="+mj-cs"/>
              </a:rPr>
              <a:t>CHANGE MANAGEMENT PLAN</a:t>
            </a:r>
            <a:endParaRPr kumimoji="0" lang="en-ZA" sz="2400" b="1" i="0" u="none" strike="noStrike" kern="1200" cap="none" spc="0" normalizeH="0" baseline="0" noProof="0" dirty="0">
              <a:ln>
                <a:noFill/>
              </a:ln>
              <a:solidFill>
                <a:schemeClr val="accent2">
                  <a:lumMod val="50000"/>
                </a:schemeClr>
              </a:solidFill>
              <a:effectLst/>
              <a:uLnTx/>
              <a:uFillTx/>
              <a:latin typeface="Calibri" panose="020F0502020204030204"/>
              <a:ea typeface="+mj-ea"/>
              <a:cs typeface="+mj-cs"/>
            </a:endParaRPr>
          </a:p>
        </p:txBody>
      </p:sp>
      <p:grpSp>
        <p:nvGrpSpPr>
          <p:cNvPr id="3" name="Group 43">
            <a:extLst>
              <a:ext uri="{FF2B5EF4-FFF2-40B4-BE49-F238E27FC236}">
                <a16:creationId xmlns:a16="http://schemas.microsoft.com/office/drawing/2014/main" id="{A3902D6D-CBBD-48DB-8E38-236933BE19AC}"/>
              </a:ext>
            </a:extLst>
          </p:cNvPr>
          <p:cNvGrpSpPr>
            <a:grpSpLocks/>
          </p:cNvGrpSpPr>
          <p:nvPr/>
        </p:nvGrpSpPr>
        <p:grpSpPr bwMode="auto">
          <a:xfrm>
            <a:off x="161926" y="0"/>
            <a:ext cx="414338" cy="772319"/>
            <a:chOff x="431006" y="3275991"/>
            <a:chExt cx="765432" cy="1634472"/>
          </a:xfrm>
        </p:grpSpPr>
        <p:sp>
          <p:nvSpPr>
            <p:cNvPr id="4" name="Isosceles Triangle 3">
              <a:extLst>
                <a:ext uri="{FF2B5EF4-FFF2-40B4-BE49-F238E27FC236}">
                  <a16:creationId xmlns:a16="http://schemas.microsoft.com/office/drawing/2014/main" id="{ADD30F0C-FD86-4020-B627-3E2AA493D5A7}"/>
                </a:ext>
              </a:extLst>
            </p:cNvPr>
            <p:cNvSpPr/>
            <p:nvPr/>
          </p:nvSpPr>
          <p:spPr>
            <a:xfrm rot="5400000">
              <a:off x="89077" y="3691239"/>
              <a:ext cx="1522607" cy="692114"/>
            </a:xfrm>
            <a:prstGeom prst="triangle">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Parallelogram 4">
              <a:extLst>
                <a:ext uri="{FF2B5EF4-FFF2-40B4-BE49-F238E27FC236}">
                  <a16:creationId xmlns:a16="http://schemas.microsoft.com/office/drawing/2014/main" id="{5A3BFE85-2041-40C6-B8FD-D8F54A06A174}"/>
                </a:ext>
              </a:extLst>
            </p:cNvPr>
            <p:cNvSpPr/>
            <p:nvPr/>
          </p:nvSpPr>
          <p:spPr>
            <a:xfrm rot="5400000" flipV="1">
              <a:off x="-348018" y="4058123"/>
              <a:ext cx="1631364" cy="73318"/>
            </a:xfrm>
            <a:prstGeom prst="parallelogram">
              <a:avLst>
                <a:gd name="adj" fmla="val 15614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1" name="Text Placeholder 6">
            <a:extLst>
              <a:ext uri="{FF2B5EF4-FFF2-40B4-BE49-F238E27FC236}">
                <a16:creationId xmlns:a16="http://schemas.microsoft.com/office/drawing/2014/main" id="{B7C3D9AF-BB87-4EB0-8A32-BDC53C6F898B}"/>
              </a:ext>
            </a:extLst>
          </p:cNvPr>
          <p:cNvSpPr txBox="1">
            <a:spLocks/>
          </p:cNvSpPr>
          <p:nvPr/>
        </p:nvSpPr>
        <p:spPr>
          <a:xfrm>
            <a:off x="533400" y="1250950"/>
            <a:ext cx="11106150" cy="620713"/>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1463" dirty="0">
                <a:solidFill>
                  <a:schemeClr val="bg1">
                    <a:lumMod val="85000"/>
                    <a:lumOff val="15000"/>
                  </a:schemeClr>
                </a:solidFill>
                <a:latin typeface="Arial"/>
                <a:cs typeface="Arial"/>
              </a:rPr>
              <a:t>ADKAR has be adopted as the Change Management framework to support the impacted and affected stakeholders </a:t>
            </a:r>
            <a:r>
              <a:rPr lang="en-US" sz="1463" dirty="0">
                <a:solidFill>
                  <a:schemeClr val="bg1">
                    <a:lumMod val="85000"/>
                    <a:lumOff val="15000"/>
                  </a:schemeClr>
                </a:solidFill>
              </a:rPr>
              <a:t>by creating awareness, developing the required knowledge and ability to implement and support BI &amp; Analytics </a:t>
            </a:r>
          </a:p>
          <a:p>
            <a:pPr algn="ctr">
              <a:defRPr/>
            </a:pPr>
            <a:endParaRPr lang="en-US" sz="1463" dirty="0"/>
          </a:p>
        </p:txBody>
      </p:sp>
      <p:graphicFrame>
        <p:nvGraphicFramePr>
          <p:cNvPr id="33" name="Diagram 32">
            <a:extLst>
              <a:ext uri="{FF2B5EF4-FFF2-40B4-BE49-F238E27FC236}">
                <a16:creationId xmlns:a16="http://schemas.microsoft.com/office/drawing/2014/main" id="{F8D2A581-E1EF-4C73-B8AF-ED133D5E7782}"/>
              </a:ext>
            </a:extLst>
          </p:cNvPr>
          <p:cNvGraphicFramePr/>
          <p:nvPr/>
        </p:nvGraphicFramePr>
        <p:xfrm>
          <a:off x="502604" y="1676400"/>
          <a:ext cx="11155996" cy="2400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 name="Flowchart: Alternate Process 33">
            <a:extLst>
              <a:ext uri="{FF2B5EF4-FFF2-40B4-BE49-F238E27FC236}">
                <a16:creationId xmlns:a16="http://schemas.microsoft.com/office/drawing/2014/main" id="{D9E648FF-99CB-428E-96D5-FEA654852222}"/>
              </a:ext>
            </a:extLst>
          </p:cNvPr>
          <p:cNvSpPr/>
          <p:nvPr/>
        </p:nvSpPr>
        <p:spPr bwMode="gray">
          <a:xfrm>
            <a:off x="471488" y="3481388"/>
            <a:ext cx="2170111" cy="3017837"/>
          </a:xfrm>
          <a:prstGeom prst="flowChartAlternateProcess">
            <a:avLst/>
          </a:prstGeom>
          <a:solidFill>
            <a:schemeClr val="accent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4295" tIns="37148" rIns="74295" bIns="37148" anchor="ctr"/>
          <a:lstStyle/>
          <a:p>
            <a:pPr algn="ctr">
              <a:spcBef>
                <a:spcPts val="244"/>
              </a:spcBef>
              <a:defRPr/>
            </a:pPr>
            <a:r>
              <a:rPr lang="en-US" b="1" dirty="0">
                <a:solidFill>
                  <a:schemeClr val="tx1"/>
                </a:solidFill>
                <a:latin typeface="Arial" pitchFamily="34" charset="0"/>
                <a:cs typeface="Arial" pitchFamily="34" charset="0"/>
              </a:rPr>
              <a:t>Awareness</a:t>
            </a:r>
          </a:p>
          <a:p>
            <a:pPr algn="ctr">
              <a:spcBef>
                <a:spcPts val="244"/>
              </a:spcBef>
              <a:defRPr/>
            </a:pPr>
            <a:r>
              <a:rPr lang="en-US" sz="1100" dirty="0">
                <a:solidFill>
                  <a:schemeClr val="tx1"/>
                </a:solidFill>
                <a:latin typeface="Arial" pitchFamily="34" charset="0"/>
                <a:cs typeface="Arial" pitchFamily="34" charset="0"/>
              </a:rPr>
              <a:t>Create awareness around BI &amp; Analytics  project through </a:t>
            </a:r>
            <a:r>
              <a:rPr lang="en-US" sz="1100" b="1" dirty="0">
                <a:solidFill>
                  <a:schemeClr val="tx1"/>
                </a:solidFill>
                <a:latin typeface="Arial" pitchFamily="34" charset="0"/>
                <a:cs typeface="Arial" pitchFamily="34" charset="0"/>
              </a:rPr>
              <a:t>targeted and specific  communications and engagement</a:t>
            </a:r>
            <a:r>
              <a:rPr lang="en-US" sz="1100" dirty="0">
                <a:solidFill>
                  <a:schemeClr val="tx1"/>
                </a:solidFill>
                <a:latin typeface="Arial" pitchFamily="34" charset="0"/>
                <a:cs typeface="Arial" pitchFamily="34" charset="0"/>
              </a:rPr>
              <a:t> to all impacted stakeholder, executives and forums whose support is crucial  for the successful delivery of the project</a:t>
            </a:r>
          </a:p>
        </p:txBody>
      </p:sp>
      <p:sp>
        <p:nvSpPr>
          <p:cNvPr id="35" name="Flowchart: Alternate Process 34">
            <a:extLst>
              <a:ext uri="{FF2B5EF4-FFF2-40B4-BE49-F238E27FC236}">
                <a16:creationId xmlns:a16="http://schemas.microsoft.com/office/drawing/2014/main" id="{6427D9CE-5014-4466-9BED-0B00E4B9A8C8}"/>
              </a:ext>
            </a:extLst>
          </p:cNvPr>
          <p:cNvSpPr/>
          <p:nvPr/>
        </p:nvSpPr>
        <p:spPr bwMode="gray">
          <a:xfrm>
            <a:off x="5080000" y="3481388"/>
            <a:ext cx="2171700" cy="3017837"/>
          </a:xfrm>
          <a:prstGeom prst="flowChartAlternateProcess">
            <a:avLst/>
          </a:prstGeom>
          <a:solidFill>
            <a:srgbClr val="A90E13"/>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74295" tIns="148590" rIns="74295" bIns="37148" anchor="ctr"/>
          <a:lstStyle/>
          <a:p>
            <a:pPr algn="ctr">
              <a:spcBef>
                <a:spcPts val="244"/>
              </a:spcBef>
              <a:defRPr/>
            </a:pPr>
            <a:r>
              <a:rPr lang="en-US" b="1" dirty="0">
                <a:solidFill>
                  <a:schemeClr val="tx1"/>
                </a:solidFill>
                <a:latin typeface="Arial" pitchFamily="34" charset="0"/>
                <a:cs typeface="Arial" pitchFamily="34" charset="0"/>
              </a:rPr>
              <a:t>Knowledge</a:t>
            </a:r>
          </a:p>
          <a:p>
            <a:pPr algn="ctr">
              <a:spcBef>
                <a:spcPts val="244"/>
              </a:spcBef>
              <a:defRPr/>
            </a:pPr>
            <a:r>
              <a:rPr lang="en-ZA" sz="1100" dirty="0">
                <a:solidFill>
                  <a:schemeClr val="tx1"/>
                </a:solidFill>
                <a:latin typeface="Arial" pitchFamily="34" charset="0"/>
                <a:cs typeface="Arial" pitchFamily="34" charset="0"/>
              </a:rPr>
              <a:t>Unisa </a:t>
            </a:r>
            <a:r>
              <a:rPr lang="en-US" sz="1100" dirty="0">
                <a:solidFill>
                  <a:schemeClr val="tx1"/>
                </a:solidFill>
                <a:latin typeface="Arial" pitchFamily="34" charset="0"/>
                <a:cs typeface="Arial" pitchFamily="34" charset="0"/>
              </a:rPr>
              <a:t>on BI &amp; Analytics  navigation and functionality </a:t>
            </a:r>
            <a:r>
              <a:rPr lang="en-ZA" sz="1100" b="1" dirty="0">
                <a:solidFill>
                  <a:schemeClr val="tx1"/>
                </a:solidFill>
                <a:latin typeface="Arial" pitchFamily="34" charset="0"/>
                <a:cs typeface="Arial" pitchFamily="34" charset="0"/>
              </a:rPr>
              <a:t>to acquire  knowledge, skills and behaviours </a:t>
            </a:r>
            <a:r>
              <a:rPr lang="en-ZA" sz="1100" dirty="0">
                <a:solidFill>
                  <a:schemeClr val="tx1"/>
                </a:solidFill>
                <a:latin typeface="Arial" pitchFamily="34" charset="0"/>
                <a:cs typeface="Arial" pitchFamily="34" charset="0"/>
              </a:rPr>
              <a:t>required to effectively deploy BI &amp; Analytics  capabilities into the environment</a:t>
            </a:r>
            <a:endParaRPr lang="en-US" sz="1100" dirty="0">
              <a:solidFill>
                <a:schemeClr val="tx1"/>
              </a:solidFill>
              <a:latin typeface="Arial" pitchFamily="34" charset="0"/>
              <a:cs typeface="Arial" pitchFamily="34" charset="0"/>
            </a:endParaRPr>
          </a:p>
        </p:txBody>
      </p:sp>
      <p:sp>
        <p:nvSpPr>
          <p:cNvPr id="36" name="Flowchart: Alternate Process 35">
            <a:extLst>
              <a:ext uri="{FF2B5EF4-FFF2-40B4-BE49-F238E27FC236}">
                <a16:creationId xmlns:a16="http://schemas.microsoft.com/office/drawing/2014/main" id="{3A6100CC-7BC9-4FD3-8548-3DF04C56CDFE}"/>
              </a:ext>
            </a:extLst>
          </p:cNvPr>
          <p:cNvSpPr/>
          <p:nvPr/>
        </p:nvSpPr>
        <p:spPr bwMode="gray">
          <a:xfrm>
            <a:off x="2743200" y="3481388"/>
            <a:ext cx="2236788" cy="3017837"/>
          </a:xfrm>
          <a:prstGeom prst="flowChartAlternateProcess">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74295" tIns="37148" rIns="74295" bIns="37148" anchor="ctr"/>
          <a:lstStyle/>
          <a:p>
            <a:pPr algn="ctr">
              <a:spcBef>
                <a:spcPts val="244"/>
              </a:spcBef>
              <a:defRPr/>
            </a:pPr>
            <a:r>
              <a:rPr lang="en-US" b="1" dirty="0">
                <a:solidFill>
                  <a:schemeClr val="tx1"/>
                </a:solidFill>
                <a:latin typeface="Arial" pitchFamily="34" charset="0"/>
                <a:cs typeface="Arial" pitchFamily="34" charset="0"/>
              </a:rPr>
              <a:t>Desire</a:t>
            </a:r>
          </a:p>
          <a:p>
            <a:pPr algn="ctr">
              <a:spcBef>
                <a:spcPts val="244"/>
              </a:spcBef>
              <a:defRPr/>
            </a:pPr>
            <a:r>
              <a:rPr lang="en-US" sz="1100" dirty="0">
                <a:solidFill>
                  <a:schemeClr val="tx1"/>
                </a:solidFill>
                <a:latin typeface="Arial" pitchFamily="34" charset="0"/>
                <a:cs typeface="Arial" pitchFamily="34" charset="0"/>
              </a:rPr>
              <a:t>Build interest around BI &amp; Analytics  through </a:t>
            </a:r>
            <a:r>
              <a:rPr lang="en-US" sz="1100" b="1" dirty="0">
                <a:solidFill>
                  <a:schemeClr val="tx1"/>
                </a:solidFill>
                <a:latin typeface="Arial" pitchFamily="34" charset="0"/>
                <a:cs typeface="Arial" pitchFamily="34" charset="0"/>
              </a:rPr>
              <a:t>continuous and focused benefits orientated engagements (WITFM)</a:t>
            </a:r>
            <a:r>
              <a:rPr lang="en-US" sz="1100" dirty="0">
                <a:solidFill>
                  <a:schemeClr val="tx1"/>
                </a:solidFill>
                <a:latin typeface="Arial" pitchFamily="34" charset="0"/>
                <a:cs typeface="Arial" pitchFamily="34" charset="0"/>
              </a:rPr>
              <a:t> with stakeholders such as leadership.</a:t>
            </a:r>
          </a:p>
        </p:txBody>
      </p:sp>
      <p:sp>
        <p:nvSpPr>
          <p:cNvPr id="37" name="Flowchart: Alternate Process 36">
            <a:extLst>
              <a:ext uri="{FF2B5EF4-FFF2-40B4-BE49-F238E27FC236}">
                <a16:creationId xmlns:a16="http://schemas.microsoft.com/office/drawing/2014/main" id="{700DDA30-67B8-4F32-9012-589F6832CA10}"/>
              </a:ext>
            </a:extLst>
          </p:cNvPr>
          <p:cNvSpPr/>
          <p:nvPr/>
        </p:nvSpPr>
        <p:spPr bwMode="gray">
          <a:xfrm>
            <a:off x="9650412" y="3481388"/>
            <a:ext cx="2130426" cy="3017837"/>
          </a:xfrm>
          <a:prstGeom prst="flowChartAlternateProcess">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74295" tIns="37148" rIns="74295" bIns="37148" anchor="ctr"/>
          <a:lstStyle/>
          <a:p>
            <a:pPr algn="ctr">
              <a:spcBef>
                <a:spcPts val="244"/>
              </a:spcBef>
              <a:defRPr/>
            </a:pPr>
            <a:r>
              <a:rPr lang="en-US" b="1" dirty="0">
                <a:solidFill>
                  <a:schemeClr val="tx1"/>
                </a:solidFill>
                <a:latin typeface="Arial" pitchFamily="34" charset="0"/>
                <a:cs typeface="Arial" pitchFamily="34" charset="0"/>
              </a:rPr>
              <a:t>Reinforcement</a:t>
            </a:r>
          </a:p>
          <a:p>
            <a:pPr algn="ctr">
              <a:spcBef>
                <a:spcPts val="244"/>
              </a:spcBef>
              <a:defRPr/>
            </a:pPr>
            <a:r>
              <a:rPr lang="en-US" sz="1100" dirty="0">
                <a:solidFill>
                  <a:schemeClr val="tx1"/>
                </a:solidFill>
                <a:latin typeface="Arial" pitchFamily="34" charset="0"/>
                <a:cs typeface="Arial" pitchFamily="34" charset="0"/>
              </a:rPr>
              <a:t>Reiterate the benefits of the project through communications, events and engagements which showcase and create excitement around the project milestones</a:t>
            </a:r>
          </a:p>
          <a:p>
            <a:pPr algn="ctr">
              <a:spcBef>
                <a:spcPts val="244"/>
              </a:spcBef>
              <a:defRPr/>
            </a:pPr>
            <a:r>
              <a:rPr lang="en-US" sz="1100" b="1" dirty="0">
                <a:solidFill>
                  <a:schemeClr val="tx1"/>
                </a:solidFill>
                <a:latin typeface="Arial" pitchFamily="34" charset="0"/>
                <a:cs typeface="Arial" pitchFamily="34" charset="0"/>
              </a:rPr>
              <a:t>Post go-live</a:t>
            </a:r>
          </a:p>
          <a:p>
            <a:pPr algn="ctr">
              <a:spcBef>
                <a:spcPts val="244"/>
              </a:spcBef>
              <a:defRPr/>
            </a:pPr>
            <a:r>
              <a:rPr lang="en-US" sz="1100" dirty="0">
                <a:solidFill>
                  <a:schemeClr val="tx1"/>
                </a:solidFill>
                <a:latin typeface="Arial" pitchFamily="34" charset="0"/>
                <a:cs typeface="Arial" pitchFamily="34" charset="0"/>
              </a:rPr>
              <a:t>Develop toolkit to support users to sustain the change</a:t>
            </a:r>
          </a:p>
        </p:txBody>
      </p:sp>
      <p:sp>
        <p:nvSpPr>
          <p:cNvPr id="38" name="Flowchart: Alternate Process 37">
            <a:extLst>
              <a:ext uri="{FF2B5EF4-FFF2-40B4-BE49-F238E27FC236}">
                <a16:creationId xmlns:a16="http://schemas.microsoft.com/office/drawing/2014/main" id="{7C6E0A56-8840-4A5B-BA83-B83EC78A59FD}"/>
              </a:ext>
            </a:extLst>
          </p:cNvPr>
          <p:cNvSpPr/>
          <p:nvPr/>
        </p:nvSpPr>
        <p:spPr bwMode="gray">
          <a:xfrm>
            <a:off x="7351713" y="3481388"/>
            <a:ext cx="2197100" cy="3017837"/>
          </a:xfrm>
          <a:prstGeom prst="flowChartAlternateProcess">
            <a:avLst/>
          </a:prstGeom>
          <a:solidFill>
            <a:schemeClr val="accent5">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74295" tIns="148590" rIns="74295" bIns="37148" anchor="ctr"/>
          <a:lstStyle/>
          <a:p>
            <a:pPr algn="ctr">
              <a:spcBef>
                <a:spcPts val="244"/>
              </a:spcBef>
              <a:defRPr/>
            </a:pPr>
            <a:r>
              <a:rPr lang="en-US" b="1" dirty="0">
                <a:solidFill>
                  <a:schemeClr val="tx1"/>
                </a:solidFill>
                <a:latin typeface="Arial" pitchFamily="34" charset="0"/>
                <a:cs typeface="Arial" pitchFamily="34" charset="0"/>
              </a:rPr>
              <a:t>Ability</a:t>
            </a:r>
          </a:p>
          <a:p>
            <a:pPr algn="ctr">
              <a:spcBef>
                <a:spcPts val="244"/>
              </a:spcBef>
              <a:defRPr/>
            </a:pPr>
            <a:r>
              <a:rPr lang="en-US" sz="1100" dirty="0">
                <a:solidFill>
                  <a:schemeClr val="tx1"/>
                </a:solidFill>
                <a:latin typeface="Arial" pitchFamily="34" charset="0"/>
                <a:cs typeface="Arial" pitchFamily="34" charset="0"/>
              </a:rPr>
              <a:t>Incorporate </a:t>
            </a:r>
            <a:r>
              <a:rPr lang="en-US" sz="1100" b="1" dirty="0">
                <a:solidFill>
                  <a:schemeClr val="tx1"/>
                </a:solidFill>
                <a:latin typeface="Arial" pitchFamily="34" charset="0"/>
                <a:cs typeface="Arial" pitchFamily="34" charset="0"/>
              </a:rPr>
              <a:t>BI &amp; Analytics  demo and show and tell sessions as part of the training</a:t>
            </a:r>
            <a:r>
              <a:rPr lang="en-US" sz="1100" dirty="0">
                <a:solidFill>
                  <a:schemeClr val="tx1"/>
                </a:solidFill>
                <a:latin typeface="Arial" pitchFamily="34" charset="0"/>
                <a:cs typeface="Arial" pitchFamily="34" charset="0"/>
              </a:rPr>
              <a:t> to enable users to experience the system live and demonstrate their ability to execute the expected tasks with comfort prior to go-live.</a:t>
            </a:r>
          </a:p>
        </p:txBody>
      </p:sp>
      <p:pic>
        <p:nvPicPr>
          <p:cNvPr id="14" name="Picture 13">
            <a:extLst>
              <a:ext uri="{FF2B5EF4-FFF2-40B4-BE49-F238E27FC236}">
                <a16:creationId xmlns:a16="http://schemas.microsoft.com/office/drawing/2014/main" id="{6622CB25-90E3-4B9F-B388-CA32DA0123BD}"/>
              </a:ext>
            </a:extLst>
          </p:cNvPr>
          <p:cNvPicPr>
            <a:picLocks noChangeAspect="1"/>
          </p:cNvPicPr>
          <p:nvPr/>
        </p:nvPicPr>
        <p:blipFill>
          <a:blip r:embed="rId7"/>
          <a:stretch>
            <a:fillRect/>
          </a:stretch>
        </p:blipFill>
        <p:spPr>
          <a:xfrm>
            <a:off x="10073991" y="108087"/>
            <a:ext cx="2026355" cy="445586"/>
          </a:xfrm>
          <a:prstGeom prst="rect">
            <a:avLst/>
          </a:prstGeom>
        </p:spPr>
      </p:pic>
    </p:spTree>
    <p:extLst>
      <p:ext uri="{BB962C8B-B14F-4D97-AF65-F5344CB8AC3E}">
        <p14:creationId xmlns:p14="http://schemas.microsoft.com/office/powerpoint/2010/main" val="48124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331E6-0C61-45A9-BC66-21BD0340C488}"/>
              </a:ext>
            </a:extLst>
          </p:cNvPr>
          <p:cNvSpPr txBox="1">
            <a:spLocks/>
          </p:cNvSpPr>
          <p:nvPr/>
        </p:nvSpPr>
        <p:spPr>
          <a:xfrm>
            <a:off x="576264" y="89856"/>
            <a:ext cx="10801350" cy="53975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accent2">
                    <a:lumMod val="50000"/>
                  </a:schemeClr>
                </a:solidFill>
                <a:effectLst/>
                <a:uLnTx/>
                <a:uFillTx/>
                <a:latin typeface="Calibri" panose="020F0502020204030204"/>
                <a:ea typeface="+mj-ea"/>
                <a:cs typeface="+mj-cs"/>
              </a:rPr>
              <a:t>COLLABORATION PLAN</a:t>
            </a:r>
            <a:endParaRPr kumimoji="0" lang="en-ZA" sz="2400" b="1" i="0" u="none" strike="noStrike" kern="1200" cap="none" spc="0" normalizeH="0" baseline="0" noProof="0" dirty="0">
              <a:ln>
                <a:noFill/>
              </a:ln>
              <a:solidFill>
                <a:schemeClr val="accent2">
                  <a:lumMod val="50000"/>
                </a:schemeClr>
              </a:solidFill>
              <a:effectLst/>
              <a:uLnTx/>
              <a:uFillTx/>
              <a:latin typeface="Calibri" panose="020F0502020204030204"/>
              <a:ea typeface="+mj-ea"/>
              <a:cs typeface="+mj-cs"/>
            </a:endParaRPr>
          </a:p>
        </p:txBody>
      </p:sp>
      <p:grpSp>
        <p:nvGrpSpPr>
          <p:cNvPr id="3" name="Group 43">
            <a:extLst>
              <a:ext uri="{FF2B5EF4-FFF2-40B4-BE49-F238E27FC236}">
                <a16:creationId xmlns:a16="http://schemas.microsoft.com/office/drawing/2014/main" id="{A3902D6D-CBBD-48DB-8E38-236933BE19AC}"/>
              </a:ext>
            </a:extLst>
          </p:cNvPr>
          <p:cNvGrpSpPr>
            <a:grpSpLocks/>
          </p:cNvGrpSpPr>
          <p:nvPr/>
        </p:nvGrpSpPr>
        <p:grpSpPr bwMode="auto">
          <a:xfrm>
            <a:off x="161926" y="0"/>
            <a:ext cx="414338" cy="772319"/>
            <a:chOff x="431006" y="3275991"/>
            <a:chExt cx="765432" cy="1634472"/>
          </a:xfrm>
        </p:grpSpPr>
        <p:sp>
          <p:nvSpPr>
            <p:cNvPr id="4" name="Isosceles Triangle 3">
              <a:extLst>
                <a:ext uri="{FF2B5EF4-FFF2-40B4-BE49-F238E27FC236}">
                  <a16:creationId xmlns:a16="http://schemas.microsoft.com/office/drawing/2014/main" id="{ADD30F0C-FD86-4020-B627-3E2AA493D5A7}"/>
                </a:ext>
              </a:extLst>
            </p:cNvPr>
            <p:cNvSpPr/>
            <p:nvPr/>
          </p:nvSpPr>
          <p:spPr>
            <a:xfrm rot="5400000">
              <a:off x="89077" y="3691239"/>
              <a:ext cx="1522607" cy="692114"/>
            </a:xfrm>
            <a:prstGeom prst="triangle">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Parallelogram 4">
              <a:extLst>
                <a:ext uri="{FF2B5EF4-FFF2-40B4-BE49-F238E27FC236}">
                  <a16:creationId xmlns:a16="http://schemas.microsoft.com/office/drawing/2014/main" id="{5A3BFE85-2041-40C6-B8FD-D8F54A06A174}"/>
                </a:ext>
              </a:extLst>
            </p:cNvPr>
            <p:cNvSpPr/>
            <p:nvPr/>
          </p:nvSpPr>
          <p:spPr>
            <a:xfrm rot="5400000" flipV="1">
              <a:off x="-348018" y="4058123"/>
              <a:ext cx="1631364" cy="73318"/>
            </a:xfrm>
            <a:prstGeom prst="parallelogram">
              <a:avLst>
                <a:gd name="adj" fmla="val 15614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 name="Group 4">
            <a:extLst>
              <a:ext uri="{FF2B5EF4-FFF2-40B4-BE49-F238E27FC236}">
                <a16:creationId xmlns:a16="http://schemas.microsoft.com/office/drawing/2014/main" id="{F9C1DD91-0A00-4296-94A2-C094D4CCD480}"/>
              </a:ext>
            </a:extLst>
          </p:cNvPr>
          <p:cNvGrpSpPr>
            <a:grpSpLocks/>
          </p:cNvGrpSpPr>
          <p:nvPr/>
        </p:nvGrpSpPr>
        <p:grpSpPr bwMode="auto">
          <a:xfrm>
            <a:off x="136525" y="923925"/>
            <a:ext cx="11822113" cy="5784850"/>
            <a:chOff x="1198563" y="881066"/>
            <a:chExt cx="9780588" cy="5827709"/>
          </a:xfrm>
        </p:grpSpPr>
        <p:sp>
          <p:nvSpPr>
            <p:cNvPr id="7" name="Rectangle: Rounded Corners 6">
              <a:extLst>
                <a:ext uri="{FF2B5EF4-FFF2-40B4-BE49-F238E27FC236}">
                  <a16:creationId xmlns:a16="http://schemas.microsoft.com/office/drawing/2014/main" id="{A6808AF6-5A7F-46CC-9B84-AFC570DD2367}"/>
                </a:ext>
              </a:extLst>
            </p:cNvPr>
            <p:cNvSpPr/>
            <p:nvPr/>
          </p:nvSpPr>
          <p:spPr>
            <a:xfrm>
              <a:off x="1398194" y="3310345"/>
              <a:ext cx="2811903" cy="1541688"/>
            </a:xfrm>
            <a:prstGeom prst="round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b="1" dirty="0"/>
                <a:t>Advanced Users</a:t>
              </a:r>
            </a:p>
            <a:p>
              <a:pPr algn="ctr">
                <a:defRPr/>
              </a:pPr>
              <a:endParaRPr lang="en-US" sz="1000" dirty="0"/>
            </a:p>
            <a:p>
              <a:pPr algn="ctr">
                <a:defRPr/>
              </a:pPr>
              <a:r>
                <a:rPr lang="en-US" sz="1200" dirty="0"/>
                <a:t>Data Analysts who are proficient with analytical tools and process and are working with data stewards to develop key granular information products for their departments.</a:t>
              </a:r>
              <a:endParaRPr lang="en-ZA" sz="1200" dirty="0"/>
            </a:p>
          </p:txBody>
        </p:sp>
        <p:sp>
          <p:nvSpPr>
            <p:cNvPr id="8" name="Rectangle: Rounded Corners 7">
              <a:extLst>
                <a:ext uri="{FF2B5EF4-FFF2-40B4-BE49-F238E27FC236}">
                  <a16:creationId xmlns:a16="http://schemas.microsoft.com/office/drawing/2014/main" id="{59EF40C6-767B-4739-A876-91913903B10F}"/>
                </a:ext>
              </a:extLst>
            </p:cNvPr>
            <p:cNvSpPr/>
            <p:nvPr/>
          </p:nvSpPr>
          <p:spPr>
            <a:xfrm>
              <a:off x="1398194" y="5157491"/>
              <a:ext cx="2811903" cy="1421744"/>
            </a:xfrm>
            <a:prstGeom prst="round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b="1" dirty="0"/>
                <a:t>Super Users</a:t>
              </a:r>
            </a:p>
            <a:p>
              <a:pPr algn="ctr">
                <a:defRPr/>
              </a:pPr>
              <a:endParaRPr lang="en-US" sz="1000" dirty="0"/>
            </a:p>
            <a:p>
              <a:pPr algn="ctr">
                <a:defRPr/>
              </a:pPr>
              <a:r>
                <a:rPr lang="en-US" sz="1200" dirty="0"/>
                <a:t>Developers who understands the Software Development Lifecycle (SDLC) and highly proficient with applicable systems and software development tools.</a:t>
              </a:r>
              <a:endParaRPr lang="en-ZA" sz="1200" dirty="0"/>
            </a:p>
          </p:txBody>
        </p:sp>
        <p:sp>
          <p:nvSpPr>
            <p:cNvPr id="9" name="Rectangle: Rounded Corners 8">
              <a:extLst>
                <a:ext uri="{FF2B5EF4-FFF2-40B4-BE49-F238E27FC236}">
                  <a16:creationId xmlns:a16="http://schemas.microsoft.com/office/drawing/2014/main" id="{7A92DC5E-D3CD-4B90-A6CC-7357BDD471EC}"/>
                </a:ext>
              </a:extLst>
            </p:cNvPr>
            <p:cNvSpPr/>
            <p:nvPr/>
          </p:nvSpPr>
          <p:spPr>
            <a:xfrm>
              <a:off x="1398194" y="1463197"/>
              <a:ext cx="2811903" cy="1540089"/>
            </a:xfrm>
            <a:prstGeom prst="round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600" b="1" dirty="0"/>
                <a:t>Knowledgeable User</a:t>
              </a:r>
            </a:p>
            <a:p>
              <a:pPr algn="ctr">
                <a:defRPr/>
              </a:pPr>
              <a:endParaRPr lang="en-US" sz="1000" dirty="0"/>
            </a:p>
            <a:p>
              <a:pPr algn="ctr">
                <a:defRPr/>
              </a:pPr>
              <a:r>
                <a:rPr lang="en-US" sz="1200" dirty="0"/>
                <a:t>User that has experience and advanced knowledge of deriving insights from Information Products. They are very comfortable with the tools or software and other less familiar users often asks them for assistance.</a:t>
              </a:r>
              <a:endParaRPr lang="en-ZA" sz="1200" dirty="0"/>
            </a:p>
          </p:txBody>
        </p:sp>
        <p:sp>
          <p:nvSpPr>
            <p:cNvPr id="10" name="Arrow: Pentagon 9">
              <a:extLst>
                <a:ext uri="{FF2B5EF4-FFF2-40B4-BE49-F238E27FC236}">
                  <a16:creationId xmlns:a16="http://schemas.microsoft.com/office/drawing/2014/main" id="{84EC4C42-1E67-4A96-AFE7-D54C1479299D}"/>
                </a:ext>
              </a:extLst>
            </p:cNvPr>
            <p:cNvSpPr/>
            <p:nvPr/>
          </p:nvSpPr>
          <p:spPr>
            <a:xfrm>
              <a:off x="4393967" y="1583142"/>
              <a:ext cx="4250031" cy="1295402"/>
            </a:xfrm>
            <a:prstGeom prst="homePlate">
              <a:avLst/>
            </a:prstGeom>
            <a:solidFill>
              <a:srgbClr val="CC9B00"/>
            </a:solidFill>
            <a:ln>
              <a:noFill/>
            </a:ln>
          </p:spPr>
          <p:style>
            <a:lnRef idx="1">
              <a:schemeClr val="accent1"/>
            </a:lnRef>
            <a:fillRef idx="3">
              <a:schemeClr val="accent1"/>
            </a:fillRef>
            <a:effectRef idx="2">
              <a:schemeClr val="accent1"/>
            </a:effectRef>
            <a:fontRef idx="minor">
              <a:schemeClr val="lt1"/>
            </a:fontRef>
          </p:style>
          <p:txBody>
            <a:bodyPr lIns="36000" tIns="0" rIns="36000" bIns="0" anchor="ctr"/>
            <a:lstStyle/>
            <a:p>
              <a:pPr algn="ctr">
                <a:defRPr/>
              </a:pPr>
              <a:r>
                <a:rPr lang="en-US" sz="1200" dirty="0"/>
                <a:t>We provide </a:t>
              </a:r>
              <a:r>
                <a:rPr lang="en-US" sz="1200" b="1" dirty="0"/>
                <a:t>training</a:t>
              </a:r>
              <a:r>
                <a:rPr lang="en-US" sz="1200" dirty="0"/>
                <a:t> and </a:t>
              </a:r>
              <a:r>
                <a:rPr lang="en-US" sz="1200" b="1" dirty="0"/>
                <a:t>support</a:t>
              </a:r>
              <a:r>
                <a:rPr lang="en-US" sz="1200" dirty="0"/>
                <a:t> for ad hoc request. We develop user </a:t>
              </a:r>
              <a:r>
                <a:rPr lang="en-US" sz="1200" b="1" dirty="0"/>
                <a:t>artefacts</a:t>
              </a:r>
              <a:r>
                <a:rPr lang="en-US" sz="1200" dirty="0"/>
                <a:t> on advise of these users, that will assist them understand the </a:t>
              </a:r>
              <a:r>
                <a:rPr lang="en-US" sz="1200" b="1" dirty="0"/>
                <a:t>data structures </a:t>
              </a:r>
              <a:r>
                <a:rPr lang="en-US" sz="1200" dirty="0"/>
                <a:t>better.</a:t>
              </a:r>
              <a:endParaRPr lang="en-ZA" sz="1200" dirty="0"/>
            </a:p>
          </p:txBody>
        </p:sp>
        <p:grpSp>
          <p:nvGrpSpPr>
            <p:cNvPr id="11" name="Group 6">
              <a:extLst>
                <a:ext uri="{FF2B5EF4-FFF2-40B4-BE49-F238E27FC236}">
                  <a16:creationId xmlns:a16="http://schemas.microsoft.com/office/drawing/2014/main" id="{8B53199B-A476-413E-A036-B1C5693E695D}"/>
                </a:ext>
              </a:extLst>
            </p:cNvPr>
            <p:cNvGrpSpPr>
              <a:grpSpLocks/>
            </p:cNvGrpSpPr>
            <p:nvPr/>
          </p:nvGrpSpPr>
          <p:grpSpPr bwMode="auto">
            <a:xfrm>
              <a:off x="1398588" y="881066"/>
              <a:ext cx="9472612" cy="383619"/>
              <a:chOff x="255586" y="1033464"/>
              <a:chExt cx="9472901" cy="384289"/>
            </a:xfrm>
          </p:grpSpPr>
          <p:sp>
            <p:nvSpPr>
              <p:cNvPr id="20" name="Rectangle: Rounded Corners 19">
                <a:extLst>
                  <a:ext uri="{FF2B5EF4-FFF2-40B4-BE49-F238E27FC236}">
                    <a16:creationId xmlns:a16="http://schemas.microsoft.com/office/drawing/2014/main" id="{5452E1F5-5F84-41FC-8FDF-C98BE2E27372}"/>
                  </a:ext>
                </a:extLst>
              </p:cNvPr>
              <p:cNvSpPr/>
              <p:nvPr/>
            </p:nvSpPr>
            <p:spPr>
              <a:xfrm>
                <a:off x="255191" y="1047883"/>
                <a:ext cx="9473551" cy="354053"/>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solidFill>
                    <a:schemeClr val="bg1"/>
                  </a:solidFill>
                </a:endParaRPr>
              </a:p>
            </p:txBody>
          </p:sp>
          <p:sp>
            <p:nvSpPr>
              <p:cNvPr id="21" name="TextBox 20">
                <a:extLst>
                  <a:ext uri="{FF2B5EF4-FFF2-40B4-BE49-F238E27FC236}">
                    <a16:creationId xmlns:a16="http://schemas.microsoft.com/office/drawing/2014/main" id="{FC93DA83-128D-45ED-B8F6-FBB4367A2E99}"/>
                  </a:ext>
                </a:extLst>
              </p:cNvPr>
              <p:cNvSpPr txBox="1"/>
              <p:nvPr/>
            </p:nvSpPr>
            <p:spPr>
              <a:xfrm>
                <a:off x="255191" y="1043076"/>
                <a:ext cx="2798855" cy="370075"/>
              </a:xfrm>
              <a:prstGeom prst="rect">
                <a:avLst/>
              </a:prstGeom>
              <a:noFill/>
            </p:spPr>
            <p:txBody>
              <a:bodyPr>
                <a:spAutoFit/>
              </a:bodyPr>
              <a:lstStyle/>
              <a:p>
                <a:pPr algn="ctr">
                  <a:defRPr/>
                </a:pPr>
                <a:r>
                  <a:rPr lang="en-US" b="1" dirty="0">
                    <a:solidFill>
                      <a:schemeClr val="tx1">
                        <a:lumMod val="75000"/>
                        <a:lumOff val="25000"/>
                      </a:schemeClr>
                    </a:solidFill>
                  </a:rPr>
                  <a:t>User Competency</a:t>
                </a:r>
                <a:endParaRPr lang="en-ZA" b="1" dirty="0">
                  <a:solidFill>
                    <a:schemeClr val="tx1">
                      <a:lumMod val="75000"/>
                      <a:lumOff val="25000"/>
                    </a:schemeClr>
                  </a:solidFill>
                </a:endParaRPr>
              </a:p>
            </p:txBody>
          </p:sp>
          <p:sp>
            <p:nvSpPr>
              <p:cNvPr id="22" name="TextBox 21">
                <a:extLst>
                  <a:ext uri="{FF2B5EF4-FFF2-40B4-BE49-F238E27FC236}">
                    <a16:creationId xmlns:a16="http://schemas.microsoft.com/office/drawing/2014/main" id="{12F88E5E-9C27-4897-988B-D50A27B6C38C}"/>
                  </a:ext>
                </a:extLst>
              </p:cNvPr>
              <p:cNvSpPr txBox="1"/>
              <p:nvPr/>
            </p:nvSpPr>
            <p:spPr>
              <a:xfrm>
                <a:off x="3342994" y="1033464"/>
                <a:ext cx="3908677" cy="370075"/>
              </a:xfrm>
              <a:prstGeom prst="rect">
                <a:avLst/>
              </a:prstGeom>
              <a:noFill/>
            </p:spPr>
            <p:txBody>
              <a:bodyPr>
                <a:spAutoFit/>
              </a:bodyPr>
              <a:lstStyle/>
              <a:p>
                <a:pPr algn="ctr">
                  <a:defRPr/>
                </a:pPr>
                <a:r>
                  <a:rPr lang="en-US" b="1" dirty="0">
                    <a:solidFill>
                      <a:schemeClr val="tx1">
                        <a:lumMod val="75000"/>
                        <a:lumOff val="25000"/>
                      </a:schemeClr>
                    </a:solidFill>
                  </a:rPr>
                  <a:t>DII Enablement </a:t>
                </a:r>
                <a:endParaRPr lang="en-ZA" b="1" dirty="0">
                  <a:solidFill>
                    <a:schemeClr val="tx1">
                      <a:lumMod val="75000"/>
                      <a:lumOff val="25000"/>
                    </a:schemeClr>
                  </a:solidFill>
                </a:endParaRPr>
              </a:p>
            </p:txBody>
          </p:sp>
          <p:sp>
            <p:nvSpPr>
              <p:cNvPr id="23" name="TextBox 22">
                <a:extLst>
                  <a:ext uri="{FF2B5EF4-FFF2-40B4-BE49-F238E27FC236}">
                    <a16:creationId xmlns:a16="http://schemas.microsoft.com/office/drawing/2014/main" id="{5102AB71-AAB7-4C96-A77C-C0E89B52C6DD}"/>
                  </a:ext>
                </a:extLst>
              </p:cNvPr>
              <p:cNvSpPr txBox="1"/>
              <p:nvPr/>
            </p:nvSpPr>
            <p:spPr>
              <a:xfrm>
                <a:off x="7442114" y="1047883"/>
                <a:ext cx="1997681" cy="370074"/>
              </a:xfrm>
              <a:prstGeom prst="rect">
                <a:avLst/>
              </a:prstGeom>
              <a:noFill/>
            </p:spPr>
            <p:txBody>
              <a:bodyPr>
                <a:spAutoFit/>
              </a:bodyPr>
              <a:lstStyle/>
              <a:p>
                <a:pPr algn="ctr">
                  <a:defRPr/>
                </a:pPr>
                <a:r>
                  <a:rPr lang="en-US" b="1" dirty="0">
                    <a:solidFill>
                      <a:schemeClr val="tx1">
                        <a:lumMod val="75000"/>
                        <a:lumOff val="25000"/>
                      </a:schemeClr>
                    </a:solidFill>
                  </a:rPr>
                  <a:t>Outcome </a:t>
                </a:r>
                <a:endParaRPr lang="en-ZA" b="1" dirty="0">
                  <a:solidFill>
                    <a:schemeClr val="tx1">
                      <a:lumMod val="75000"/>
                      <a:lumOff val="25000"/>
                    </a:schemeClr>
                  </a:solidFill>
                </a:endParaRPr>
              </a:p>
            </p:txBody>
          </p:sp>
        </p:grpSp>
        <p:sp>
          <p:nvSpPr>
            <p:cNvPr id="12" name="Arrow: Pentagon 11">
              <a:extLst>
                <a:ext uri="{FF2B5EF4-FFF2-40B4-BE49-F238E27FC236}">
                  <a16:creationId xmlns:a16="http://schemas.microsoft.com/office/drawing/2014/main" id="{9D5C8397-E1FB-4D4A-8350-BE9BDA39776C}"/>
                </a:ext>
              </a:extLst>
            </p:cNvPr>
            <p:cNvSpPr/>
            <p:nvPr/>
          </p:nvSpPr>
          <p:spPr>
            <a:xfrm>
              <a:off x="4391340" y="3310345"/>
              <a:ext cx="4252658" cy="1541688"/>
            </a:xfrm>
            <a:prstGeom prst="homePlate">
              <a:avLst/>
            </a:prstGeom>
            <a:solidFill>
              <a:srgbClr val="CC9B00"/>
            </a:solidFill>
            <a:ln>
              <a:noFill/>
            </a:ln>
          </p:spPr>
          <p:style>
            <a:lnRef idx="1">
              <a:schemeClr val="accent1"/>
            </a:lnRef>
            <a:fillRef idx="3">
              <a:schemeClr val="accent1"/>
            </a:fillRef>
            <a:effectRef idx="2">
              <a:schemeClr val="accent1"/>
            </a:effectRef>
            <a:fontRef idx="minor">
              <a:schemeClr val="lt1"/>
            </a:fontRef>
          </p:style>
          <p:txBody>
            <a:bodyPr lIns="36000" tIns="0" rIns="36000" bIns="0" anchor="ctr"/>
            <a:lstStyle/>
            <a:p>
              <a:pPr algn="ctr">
                <a:defRPr/>
              </a:pPr>
              <a:r>
                <a:rPr lang="en-US" sz="1200" dirty="0"/>
                <a:t>We endorse their </a:t>
              </a:r>
              <a:r>
                <a:rPr lang="en-US" sz="1200" b="1" dirty="0"/>
                <a:t>information products </a:t>
              </a:r>
              <a:r>
                <a:rPr lang="en-US" sz="1200" dirty="0"/>
                <a:t>and provide artefacts that breaks down the semantic model and provide </a:t>
              </a:r>
              <a:r>
                <a:rPr lang="en-US" sz="1200" b="1" dirty="0"/>
                <a:t>data dictionaries </a:t>
              </a:r>
              <a:r>
                <a:rPr lang="en-US" sz="1200" dirty="0"/>
                <a:t>of the data structures that supports semantic model. We work with them to improve and expand our </a:t>
              </a:r>
              <a:r>
                <a:rPr lang="en-US" sz="1200" b="1" dirty="0"/>
                <a:t>semantic model</a:t>
              </a:r>
              <a:r>
                <a:rPr lang="en-US" sz="1200" dirty="0"/>
                <a:t>. We incorporate source data that is critical for their information products. We ensure that their </a:t>
              </a:r>
              <a:r>
                <a:rPr lang="en-US" sz="1200" b="1" dirty="0"/>
                <a:t>BI applications </a:t>
              </a:r>
              <a:r>
                <a:rPr lang="en-US" sz="1200" dirty="0"/>
                <a:t>are authorized to access the required data.</a:t>
              </a:r>
              <a:endParaRPr lang="en-ZA" sz="1200" dirty="0"/>
            </a:p>
          </p:txBody>
        </p:sp>
        <p:sp>
          <p:nvSpPr>
            <p:cNvPr id="13" name="Arrow: Pentagon 12">
              <a:extLst>
                <a:ext uri="{FF2B5EF4-FFF2-40B4-BE49-F238E27FC236}">
                  <a16:creationId xmlns:a16="http://schemas.microsoft.com/office/drawing/2014/main" id="{1E323FFC-320A-421C-86AD-C21E4914D576}"/>
                </a:ext>
              </a:extLst>
            </p:cNvPr>
            <p:cNvSpPr/>
            <p:nvPr/>
          </p:nvSpPr>
          <p:spPr>
            <a:xfrm>
              <a:off x="4393967" y="5221462"/>
              <a:ext cx="4250031" cy="1293803"/>
            </a:xfrm>
            <a:prstGeom prst="homePlate">
              <a:avLst/>
            </a:prstGeom>
            <a:solidFill>
              <a:srgbClr val="CC9B00"/>
            </a:solidFill>
            <a:ln>
              <a:noFill/>
            </a:ln>
          </p:spPr>
          <p:style>
            <a:lnRef idx="1">
              <a:schemeClr val="accent1"/>
            </a:lnRef>
            <a:fillRef idx="3">
              <a:schemeClr val="accent1"/>
            </a:fillRef>
            <a:effectRef idx="2">
              <a:schemeClr val="accent1"/>
            </a:effectRef>
            <a:fontRef idx="minor">
              <a:schemeClr val="lt1"/>
            </a:fontRef>
          </p:style>
          <p:txBody>
            <a:bodyPr lIns="36000" tIns="0" rIns="36000" bIns="0" anchor="ctr"/>
            <a:lstStyle/>
            <a:p>
              <a:pPr algn="ctr">
                <a:defRPr/>
              </a:pPr>
              <a:r>
                <a:rPr lang="en-US" sz="1200" dirty="0"/>
                <a:t>We provide </a:t>
              </a:r>
              <a:r>
                <a:rPr lang="en-US" sz="1200" b="1" dirty="0"/>
                <a:t>comprehensive training </a:t>
              </a:r>
              <a:r>
                <a:rPr lang="en-US" sz="1200" dirty="0"/>
                <a:t>on our </a:t>
              </a:r>
              <a:r>
                <a:rPr lang="en-US" sz="1200" b="1" dirty="0"/>
                <a:t>BI framework </a:t>
              </a:r>
              <a:r>
                <a:rPr lang="en-US" sz="1200" dirty="0"/>
                <a:t>and Strategy. We provide them access to deploy and </a:t>
              </a:r>
              <a:r>
                <a:rPr lang="en-US" sz="1200" b="1" dirty="0"/>
                <a:t>commit code </a:t>
              </a:r>
              <a:r>
                <a:rPr lang="en-US" sz="1200" dirty="0"/>
                <a:t>and changes through a governed process. We assist with </a:t>
              </a:r>
              <a:r>
                <a:rPr lang="en-US" sz="1200" b="1" dirty="0"/>
                <a:t>code reviews </a:t>
              </a:r>
              <a:r>
                <a:rPr lang="en-US" sz="1200" dirty="0"/>
                <a:t>and </a:t>
              </a:r>
              <a:r>
                <a:rPr lang="en-US" sz="1200" b="1" dirty="0"/>
                <a:t>optimizations</a:t>
              </a:r>
              <a:r>
                <a:rPr lang="en-US" sz="1200" dirty="0"/>
                <a:t>. Promote workspace to </a:t>
              </a:r>
              <a:r>
                <a:rPr lang="en-US" sz="1200" b="1" dirty="0"/>
                <a:t>enterprise premium capacity</a:t>
              </a:r>
              <a:r>
                <a:rPr lang="en-US" sz="1200" dirty="0"/>
                <a:t>.</a:t>
              </a:r>
              <a:endParaRPr lang="en-ZA" sz="1200" dirty="0"/>
            </a:p>
          </p:txBody>
        </p:sp>
        <p:sp>
          <p:nvSpPr>
            <p:cNvPr id="14" name="Rectangle: Rounded Corners 13">
              <a:extLst>
                <a:ext uri="{FF2B5EF4-FFF2-40B4-BE49-F238E27FC236}">
                  <a16:creationId xmlns:a16="http://schemas.microsoft.com/office/drawing/2014/main" id="{157BDAFE-A15B-4FDD-9883-B9D0CB6803BD}"/>
                </a:ext>
              </a:extLst>
            </p:cNvPr>
            <p:cNvSpPr/>
            <p:nvPr/>
          </p:nvSpPr>
          <p:spPr>
            <a:xfrm>
              <a:off x="8756947" y="1581543"/>
              <a:ext cx="1996306" cy="1295402"/>
            </a:xfrm>
            <a:prstGeom prst="roundRect">
              <a:avLst/>
            </a:prstGeom>
            <a:solidFill>
              <a:srgbClr val="A90E13"/>
            </a:soli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t>Advanced User | User Train Other Users | Improve Information Products | Communicate New Updates | Get User Feedback</a:t>
              </a:r>
              <a:endParaRPr lang="en-ZA" sz="1200" dirty="0"/>
            </a:p>
          </p:txBody>
        </p:sp>
        <p:sp>
          <p:nvSpPr>
            <p:cNvPr id="15" name="Rectangle: Rounded Corners 14">
              <a:extLst>
                <a:ext uri="{FF2B5EF4-FFF2-40B4-BE49-F238E27FC236}">
                  <a16:creationId xmlns:a16="http://schemas.microsoft.com/office/drawing/2014/main" id="{A7448F6D-87E6-4AB2-A9AE-A89C084224A6}"/>
                </a:ext>
              </a:extLst>
            </p:cNvPr>
            <p:cNvSpPr/>
            <p:nvPr/>
          </p:nvSpPr>
          <p:spPr>
            <a:xfrm>
              <a:off x="8756947" y="3431889"/>
              <a:ext cx="1996306" cy="1293802"/>
            </a:xfrm>
            <a:prstGeom prst="roundRect">
              <a:avLst/>
            </a:prstGeom>
            <a:solidFill>
              <a:srgbClr val="A90E13"/>
            </a:soli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t>Grow the semantic model | Increase Support for Information Products | Continuous Feedback on the Semantic Layer</a:t>
              </a:r>
              <a:endParaRPr lang="en-ZA" sz="1200" dirty="0"/>
            </a:p>
          </p:txBody>
        </p:sp>
        <p:sp>
          <p:nvSpPr>
            <p:cNvPr id="16" name="Rectangle: Rounded Corners 15">
              <a:extLst>
                <a:ext uri="{FF2B5EF4-FFF2-40B4-BE49-F238E27FC236}">
                  <a16:creationId xmlns:a16="http://schemas.microsoft.com/office/drawing/2014/main" id="{49AE304C-8AF1-4BF1-A0D7-9F895C860541}"/>
                </a:ext>
              </a:extLst>
            </p:cNvPr>
            <p:cNvSpPr/>
            <p:nvPr/>
          </p:nvSpPr>
          <p:spPr>
            <a:xfrm>
              <a:off x="8756947" y="5221462"/>
              <a:ext cx="1996306" cy="1293803"/>
            </a:xfrm>
            <a:prstGeom prst="roundRect">
              <a:avLst/>
            </a:prstGeom>
            <a:solidFill>
              <a:srgbClr val="A90E13"/>
            </a:soli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200" dirty="0"/>
                <a:t>Implement BI Strategy | Grow the Data Warehouse | Improve Data Engineering</a:t>
              </a:r>
              <a:endParaRPr lang="en-ZA" sz="1200" dirty="0"/>
            </a:p>
          </p:txBody>
        </p:sp>
        <p:sp>
          <p:nvSpPr>
            <p:cNvPr id="17" name="Rectangle: Rounded Corners 16">
              <a:extLst>
                <a:ext uri="{FF2B5EF4-FFF2-40B4-BE49-F238E27FC236}">
                  <a16:creationId xmlns:a16="http://schemas.microsoft.com/office/drawing/2014/main" id="{537F2C55-72D6-4F85-8044-0ED563B8FD31}"/>
                </a:ext>
              </a:extLst>
            </p:cNvPr>
            <p:cNvSpPr/>
            <p:nvPr/>
          </p:nvSpPr>
          <p:spPr>
            <a:xfrm>
              <a:off x="1214323" y="1408822"/>
              <a:ext cx="9764828" cy="1679225"/>
            </a:xfrm>
            <a:prstGeom prst="roundRect">
              <a:avLst/>
            </a:prstGeom>
            <a:noFill/>
            <a:ln>
              <a:solidFill>
                <a:schemeClr val="bg1">
                  <a:lumMod val="50000"/>
                </a:schemeClr>
              </a:solidFill>
              <a:prstDash val="dash"/>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ZA"/>
            </a:p>
          </p:txBody>
        </p:sp>
        <p:sp>
          <p:nvSpPr>
            <p:cNvPr id="18" name="Rectangle: Rounded Corners 17">
              <a:extLst>
                <a:ext uri="{FF2B5EF4-FFF2-40B4-BE49-F238E27FC236}">
                  <a16:creationId xmlns:a16="http://schemas.microsoft.com/office/drawing/2014/main" id="{73960CA3-9E7A-4B9C-8188-707987EE9B28}"/>
                </a:ext>
              </a:extLst>
            </p:cNvPr>
            <p:cNvSpPr/>
            <p:nvPr/>
          </p:nvSpPr>
          <p:spPr>
            <a:xfrm>
              <a:off x="1214323" y="3231980"/>
              <a:ext cx="9763514" cy="1680824"/>
            </a:xfrm>
            <a:prstGeom prst="roundRect">
              <a:avLst/>
            </a:prstGeom>
            <a:noFill/>
            <a:ln>
              <a:solidFill>
                <a:schemeClr val="bg1">
                  <a:lumMod val="50000"/>
                </a:schemeClr>
              </a:solidFill>
              <a:prstDash val="dash"/>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ZA"/>
            </a:p>
          </p:txBody>
        </p:sp>
        <p:sp>
          <p:nvSpPr>
            <p:cNvPr id="19" name="Rectangle: Rounded Corners 18">
              <a:extLst>
                <a:ext uri="{FF2B5EF4-FFF2-40B4-BE49-F238E27FC236}">
                  <a16:creationId xmlns:a16="http://schemas.microsoft.com/office/drawing/2014/main" id="{F7607E79-51AB-4D0F-AD25-6C5AF5836CCD}"/>
                </a:ext>
              </a:extLst>
            </p:cNvPr>
            <p:cNvSpPr/>
            <p:nvPr/>
          </p:nvSpPr>
          <p:spPr>
            <a:xfrm>
              <a:off x="1198563" y="5027952"/>
              <a:ext cx="9764828" cy="1680823"/>
            </a:xfrm>
            <a:prstGeom prst="roundRect">
              <a:avLst/>
            </a:prstGeom>
            <a:noFill/>
            <a:ln>
              <a:solidFill>
                <a:schemeClr val="bg1">
                  <a:lumMod val="50000"/>
                </a:schemeClr>
              </a:solidFill>
              <a:prstDash val="dash"/>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ZA"/>
            </a:p>
          </p:txBody>
        </p:sp>
      </p:grpSp>
      <p:pic>
        <p:nvPicPr>
          <p:cNvPr id="24" name="Picture 23">
            <a:extLst>
              <a:ext uri="{FF2B5EF4-FFF2-40B4-BE49-F238E27FC236}">
                <a16:creationId xmlns:a16="http://schemas.microsoft.com/office/drawing/2014/main" id="{F7FCE49E-AE93-41B0-BC85-425B37B2876E}"/>
              </a:ext>
            </a:extLst>
          </p:cNvPr>
          <p:cNvPicPr>
            <a:picLocks noChangeAspect="1"/>
          </p:cNvPicPr>
          <p:nvPr/>
        </p:nvPicPr>
        <p:blipFill>
          <a:blip r:embed="rId2"/>
          <a:stretch>
            <a:fillRect/>
          </a:stretch>
        </p:blipFill>
        <p:spPr>
          <a:xfrm>
            <a:off x="10073991" y="108087"/>
            <a:ext cx="2026355" cy="445586"/>
          </a:xfrm>
          <a:prstGeom prst="rect">
            <a:avLst/>
          </a:prstGeom>
        </p:spPr>
      </p:pic>
    </p:spTree>
    <p:extLst>
      <p:ext uri="{BB962C8B-B14F-4D97-AF65-F5344CB8AC3E}">
        <p14:creationId xmlns:p14="http://schemas.microsoft.com/office/powerpoint/2010/main" val="3957383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C4E442-2EC7-4B5E-80D8-4204875D4C6D}"/>
              </a:ext>
            </a:extLst>
          </p:cNvPr>
          <p:cNvSpPr/>
          <p:nvPr/>
        </p:nvSpPr>
        <p:spPr>
          <a:xfrm>
            <a:off x="1" y="0"/>
            <a:ext cx="1167366" cy="6858000"/>
          </a:xfrm>
          <a:prstGeom prst="rect">
            <a:avLst/>
          </a:prstGeom>
          <a:solidFill>
            <a:schemeClr val="tx1">
              <a:lumMod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ZA"/>
          </a:p>
        </p:txBody>
      </p:sp>
      <p:pic>
        <p:nvPicPr>
          <p:cNvPr id="10" name="Graphic 9" descr="Cloud">
            <a:extLst>
              <a:ext uri="{FF2B5EF4-FFF2-40B4-BE49-F238E27FC236}">
                <a16:creationId xmlns:a16="http://schemas.microsoft.com/office/drawing/2014/main" id="{4B7B0C2A-8A77-4E8D-981D-58EE5F239E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060" y="1669450"/>
            <a:ext cx="914400" cy="914400"/>
          </a:xfrm>
          <a:prstGeom prst="rect">
            <a:avLst/>
          </a:prstGeom>
        </p:spPr>
      </p:pic>
      <p:pic>
        <p:nvPicPr>
          <p:cNvPr id="14" name="Graphic 13" descr="Workflow RTL">
            <a:extLst>
              <a:ext uri="{FF2B5EF4-FFF2-40B4-BE49-F238E27FC236}">
                <a16:creationId xmlns:a16="http://schemas.microsoft.com/office/drawing/2014/main" id="{C26F47DF-E438-4D20-84CF-E1853499E1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929" y="2970413"/>
            <a:ext cx="914400" cy="914400"/>
          </a:xfrm>
          <a:prstGeom prst="rect">
            <a:avLst/>
          </a:prstGeom>
        </p:spPr>
      </p:pic>
      <p:pic>
        <p:nvPicPr>
          <p:cNvPr id="17" name="Graphic 16" descr="Network diagram">
            <a:extLst>
              <a:ext uri="{FF2B5EF4-FFF2-40B4-BE49-F238E27FC236}">
                <a16:creationId xmlns:a16="http://schemas.microsoft.com/office/drawing/2014/main" id="{E2C1FD1B-8A4E-4039-8999-CB66A35ABB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6008" y="307675"/>
            <a:ext cx="914400" cy="914400"/>
          </a:xfrm>
          <a:prstGeom prst="rect">
            <a:avLst/>
          </a:prstGeom>
        </p:spPr>
      </p:pic>
      <p:sp>
        <p:nvSpPr>
          <p:cNvPr id="29" name="Rectangle: Rounded Corners 28">
            <a:extLst>
              <a:ext uri="{FF2B5EF4-FFF2-40B4-BE49-F238E27FC236}">
                <a16:creationId xmlns:a16="http://schemas.microsoft.com/office/drawing/2014/main" id="{28173B34-AEF9-43E4-8F83-E47916C2CB62}"/>
              </a:ext>
            </a:extLst>
          </p:cNvPr>
          <p:cNvSpPr/>
          <p:nvPr/>
        </p:nvSpPr>
        <p:spPr>
          <a:xfrm>
            <a:off x="1373223" y="4211467"/>
            <a:ext cx="10005978" cy="1116844"/>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Oval 29">
            <a:extLst>
              <a:ext uri="{FF2B5EF4-FFF2-40B4-BE49-F238E27FC236}">
                <a16:creationId xmlns:a16="http://schemas.microsoft.com/office/drawing/2014/main" id="{86583E48-877F-4597-8B20-C947888A1584}"/>
              </a:ext>
            </a:extLst>
          </p:cNvPr>
          <p:cNvSpPr/>
          <p:nvPr/>
        </p:nvSpPr>
        <p:spPr>
          <a:xfrm>
            <a:off x="1311643" y="4211467"/>
            <a:ext cx="1254642" cy="1116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TextBox 31">
            <a:extLst>
              <a:ext uri="{FF2B5EF4-FFF2-40B4-BE49-F238E27FC236}">
                <a16:creationId xmlns:a16="http://schemas.microsoft.com/office/drawing/2014/main" id="{7E65C75A-93C1-49BE-9EF5-37F48142EF15}"/>
              </a:ext>
            </a:extLst>
          </p:cNvPr>
          <p:cNvSpPr txBox="1"/>
          <p:nvPr/>
        </p:nvSpPr>
        <p:spPr>
          <a:xfrm>
            <a:off x="2636050" y="4428839"/>
            <a:ext cx="8498307" cy="646331"/>
          </a:xfrm>
          <a:prstGeom prst="rect">
            <a:avLst/>
          </a:prstGeom>
          <a:noFill/>
        </p:spPr>
        <p:txBody>
          <a:bodyPr wrap="square" rtlCol="0">
            <a:spAutoFit/>
          </a:bodyPr>
          <a:lstStyle/>
          <a:p>
            <a:r>
              <a:rPr lang="en-US" sz="3600" b="1" dirty="0"/>
              <a:t>OUTPUT</a:t>
            </a:r>
            <a:endParaRPr lang="en-ZA" sz="3600" b="1" dirty="0"/>
          </a:p>
        </p:txBody>
      </p:sp>
      <p:pic>
        <p:nvPicPr>
          <p:cNvPr id="9" name="Graphic 8" descr="Clapping hands">
            <a:extLst>
              <a:ext uri="{FF2B5EF4-FFF2-40B4-BE49-F238E27FC236}">
                <a16:creationId xmlns:a16="http://schemas.microsoft.com/office/drawing/2014/main" id="{6585B5E4-FD82-4C1F-BD4A-5611D1ACD16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929" y="5671694"/>
            <a:ext cx="914400" cy="914400"/>
          </a:xfrm>
          <a:prstGeom prst="rect">
            <a:avLst/>
          </a:prstGeom>
        </p:spPr>
      </p:pic>
      <p:pic>
        <p:nvPicPr>
          <p:cNvPr id="12" name="Graphic 11" descr="Checkmark">
            <a:extLst>
              <a:ext uri="{FF2B5EF4-FFF2-40B4-BE49-F238E27FC236}">
                <a16:creationId xmlns:a16="http://schemas.microsoft.com/office/drawing/2014/main" id="{FEA4838B-6FCA-43BA-B805-95DAAC5098C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8929" y="4321053"/>
            <a:ext cx="914400" cy="914400"/>
          </a:xfrm>
          <a:prstGeom prst="rect">
            <a:avLst/>
          </a:prstGeom>
        </p:spPr>
      </p:pic>
      <p:pic>
        <p:nvPicPr>
          <p:cNvPr id="40" name="Graphic 39" descr="Checkmark">
            <a:extLst>
              <a:ext uri="{FF2B5EF4-FFF2-40B4-BE49-F238E27FC236}">
                <a16:creationId xmlns:a16="http://schemas.microsoft.com/office/drawing/2014/main" id="{EC4C5965-528E-4899-B716-E1594B6854C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96385" y="4329996"/>
            <a:ext cx="914400" cy="914400"/>
          </a:xfrm>
          <a:prstGeom prst="rect">
            <a:avLst/>
          </a:prstGeom>
        </p:spPr>
      </p:pic>
    </p:spTree>
    <p:extLst>
      <p:ext uri="{BB962C8B-B14F-4D97-AF65-F5344CB8AC3E}">
        <p14:creationId xmlns:p14="http://schemas.microsoft.com/office/powerpoint/2010/main" val="1904316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331E6-0C61-45A9-BC66-21BD0340C488}"/>
              </a:ext>
            </a:extLst>
          </p:cNvPr>
          <p:cNvSpPr txBox="1">
            <a:spLocks/>
          </p:cNvSpPr>
          <p:nvPr/>
        </p:nvSpPr>
        <p:spPr>
          <a:xfrm>
            <a:off x="576264" y="89856"/>
            <a:ext cx="10801350" cy="53975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accent2">
                    <a:lumMod val="50000"/>
                  </a:schemeClr>
                </a:solidFill>
                <a:effectLst/>
                <a:uLnTx/>
                <a:uFillTx/>
                <a:latin typeface="Calibri" panose="020F0502020204030204"/>
                <a:ea typeface="+mj-ea"/>
                <a:cs typeface="+mj-cs"/>
              </a:rPr>
              <a:t>S</a:t>
            </a:r>
            <a:r>
              <a:rPr lang="en-US" sz="2400" b="1" dirty="0">
                <a:solidFill>
                  <a:schemeClr val="accent2">
                    <a:lumMod val="50000"/>
                  </a:schemeClr>
                </a:solidFill>
                <a:latin typeface="Calibri" panose="020F0502020204030204"/>
              </a:rPr>
              <a:t>AMPLE INFORMATION PRODUCTS</a:t>
            </a:r>
            <a:endParaRPr kumimoji="0" lang="en-ZA" sz="2400" b="1" i="0" u="none" strike="noStrike" kern="1200" cap="none" spc="0" normalizeH="0" baseline="0" noProof="0" dirty="0">
              <a:ln>
                <a:noFill/>
              </a:ln>
              <a:solidFill>
                <a:schemeClr val="accent2">
                  <a:lumMod val="50000"/>
                </a:schemeClr>
              </a:solidFill>
              <a:effectLst/>
              <a:uLnTx/>
              <a:uFillTx/>
              <a:latin typeface="Calibri" panose="020F0502020204030204"/>
              <a:ea typeface="+mj-ea"/>
              <a:cs typeface="+mj-cs"/>
            </a:endParaRPr>
          </a:p>
        </p:txBody>
      </p:sp>
      <p:grpSp>
        <p:nvGrpSpPr>
          <p:cNvPr id="3" name="Group 43">
            <a:extLst>
              <a:ext uri="{FF2B5EF4-FFF2-40B4-BE49-F238E27FC236}">
                <a16:creationId xmlns:a16="http://schemas.microsoft.com/office/drawing/2014/main" id="{A3902D6D-CBBD-48DB-8E38-236933BE19AC}"/>
              </a:ext>
            </a:extLst>
          </p:cNvPr>
          <p:cNvGrpSpPr>
            <a:grpSpLocks/>
          </p:cNvGrpSpPr>
          <p:nvPr/>
        </p:nvGrpSpPr>
        <p:grpSpPr bwMode="auto">
          <a:xfrm>
            <a:off x="161926" y="0"/>
            <a:ext cx="414338" cy="772319"/>
            <a:chOff x="431006" y="3275991"/>
            <a:chExt cx="765432" cy="1634472"/>
          </a:xfrm>
        </p:grpSpPr>
        <p:sp>
          <p:nvSpPr>
            <p:cNvPr id="4" name="Isosceles Triangle 3">
              <a:extLst>
                <a:ext uri="{FF2B5EF4-FFF2-40B4-BE49-F238E27FC236}">
                  <a16:creationId xmlns:a16="http://schemas.microsoft.com/office/drawing/2014/main" id="{ADD30F0C-FD86-4020-B627-3E2AA493D5A7}"/>
                </a:ext>
              </a:extLst>
            </p:cNvPr>
            <p:cNvSpPr/>
            <p:nvPr/>
          </p:nvSpPr>
          <p:spPr>
            <a:xfrm rot="5400000">
              <a:off x="89077" y="3691239"/>
              <a:ext cx="1522607" cy="692114"/>
            </a:xfrm>
            <a:prstGeom prst="triangle">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Parallelogram 4">
              <a:extLst>
                <a:ext uri="{FF2B5EF4-FFF2-40B4-BE49-F238E27FC236}">
                  <a16:creationId xmlns:a16="http://schemas.microsoft.com/office/drawing/2014/main" id="{5A3BFE85-2041-40C6-B8FD-D8F54A06A174}"/>
                </a:ext>
              </a:extLst>
            </p:cNvPr>
            <p:cNvSpPr/>
            <p:nvPr/>
          </p:nvSpPr>
          <p:spPr>
            <a:xfrm rot="5400000" flipV="1">
              <a:off x="-348018" y="4058123"/>
              <a:ext cx="1631364" cy="73318"/>
            </a:xfrm>
            <a:prstGeom prst="parallelogram">
              <a:avLst>
                <a:gd name="adj" fmla="val 15614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6" name="Picture 5">
            <a:extLst>
              <a:ext uri="{FF2B5EF4-FFF2-40B4-BE49-F238E27FC236}">
                <a16:creationId xmlns:a16="http://schemas.microsoft.com/office/drawing/2014/main" id="{9D845377-AC48-49B0-83C0-52472C58D17D}"/>
              </a:ext>
            </a:extLst>
          </p:cNvPr>
          <p:cNvPicPr>
            <a:picLocks noChangeAspect="1"/>
          </p:cNvPicPr>
          <p:nvPr/>
        </p:nvPicPr>
        <p:blipFill>
          <a:blip r:embed="rId2"/>
          <a:stretch>
            <a:fillRect/>
          </a:stretch>
        </p:blipFill>
        <p:spPr>
          <a:xfrm>
            <a:off x="6439942" y="629606"/>
            <a:ext cx="5387682" cy="3019161"/>
          </a:xfrm>
          <a:prstGeom prst="rect">
            <a:avLst/>
          </a:prstGeom>
        </p:spPr>
      </p:pic>
      <p:pic>
        <p:nvPicPr>
          <p:cNvPr id="20" name="Picture 19">
            <a:extLst>
              <a:ext uri="{FF2B5EF4-FFF2-40B4-BE49-F238E27FC236}">
                <a16:creationId xmlns:a16="http://schemas.microsoft.com/office/drawing/2014/main" id="{D9F3E0E4-1827-48FB-9B92-50FF891FD1B3}"/>
              </a:ext>
            </a:extLst>
          </p:cNvPr>
          <p:cNvPicPr>
            <a:picLocks noChangeAspect="1"/>
          </p:cNvPicPr>
          <p:nvPr/>
        </p:nvPicPr>
        <p:blipFill>
          <a:blip r:embed="rId3"/>
          <a:stretch>
            <a:fillRect/>
          </a:stretch>
        </p:blipFill>
        <p:spPr>
          <a:xfrm>
            <a:off x="636182" y="629606"/>
            <a:ext cx="5353750" cy="2995594"/>
          </a:xfrm>
          <a:prstGeom prst="rect">
            <a:avLst/>
          </a:prstGeom>
        </p:spPr>
      </p:pic>
      <p:pic>
        <p:nvPicPr>
          <p:cNvPr id="21" name="Picture 20">
            <a:extLst>
              <a:ext uri="{FF2B5EF4-FFF2-40B4-BE49-F238E27FC236}">
                <a16:creationId xmlns:a16="http://schemas.microsoft.com/office/drawing/2014/main" id="{EF74C3BE-ECE1-441D-94A1-243EB6CD6E88}"/>
              </a:ext>
            </a:extLst>
          </p:cNvPr>
          <p:cNvPicPr>
            <a:picLocks noChangeAspect="1"/>
          </p:cNvPicPr>
          <p:nvPr/>
        </p:nvPicPr>
        <p:blipFill>
          <a:blip r:embed="rId4"/>
          <a:stretch>
            <a:fillRect/>
          </a:stretch>
        </p:blipFill>
        <p:spPr>
          <a:xfrm>
            <a:off x="604444" y="3772550"/>
            <a:ext cx="5372495" cy="2995594"/>
          </a:xfrm>
          <a:prstGeom prst="rect">
            <a:avLst/>
          </a:prstGeom>
        </p:spPr>
      </p:pic>
      <p:pic>
        <p:nvPicPr>
          <p:cNvPr id="23" name="Picture 22">
            <a:extLst>
              <a:ext uri="{FF2B5EF4-FFF2-40B4-BE49-F238E27FC236}">
                <a16:creationId xmlns:a16="http://schemas.microsoft.com/office/drawing/2014/main" id="{B6E606FC-2434-4929-AE5C-1955F63488E1}"/>
              </a:ext>
            </a:extLst>
          </p:cNvPr>
          <p:cNvPicPr>
            <a:picLocks noChangeAspect="1"/>
          </p:cNvPicPr>
          <p:nvPr/>
        </p:nvPicPr>
        <p:blipFill>
          <a:blip r:embed="rId5"/>
          <a:stretch>
            <a:fillRect/>
          </a:stretch>
        </p:blipFill>
        <p:spPr>
          <a:xfrm>
            <a:off x="6439942" y="3772551"/>
            <a:ext cx="5378054" cy="2995594"/>
          </a:xfrm>
          <a:prstGeom prst="rect">
            <a:avLst/>
          </a:prstGeom>
        </p:spPr>
      </p:pic>
      <p:pic>
        <p:nvPicPr>
          <p:cNvPr id="10" name="Picture 9">
            <a:extLst>
              <a:ext uri="{FF2B5EF4-FFF2-40B4-BE49-F238E27FC236}">
                <a16:creationId xmlns:a16="http://schemas.microsoft.com/office/drawing/2014/main" id="{71D6B935-C649-4EE2-828E-4628BE323A76}"/>
              </a:ext>
            </a:extLst>
          </p:cNvPr>
          <p:cNvPicPr>
            <a:picLocks noChangeAspect="1"/>
          </p:cNvPicPr>
          <p:nvPr/>
        </p:nvPicPr>
        <p:blipFill>
          <a:blip r:embed="rId6"/>
          <a:stretch>
            <a:fillRect/>
          </a:stretch>
        </p:blipFill>
        <p:spPr>
          <a:xfrm>
            <a:off x="10073991" y="108087"/>
            <a:ext cx="2026355" cy="445586"/>
          </a:xfrm>
          <a:prstGeom prst="rect">
            <a:avLst/>
          </a:prstGeom>
        </p:spPr>
      </p:pic>
    </p:spTree>
    <p:extLst>
      <p:ext uri="{BB962C8B-B14F-4D97-AF65-F5344CB8AC3E}">
        <p14:creationId xmlns:p14="http://schemas.microsoft.com/office/powerpoint/2010/main" val="4056149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331E6-0C61-45A9-BC66-21BD0340C488}"/>
              </a:ext>
            </a:extLst>
          </p:cNvPr>
          <p:cNvSpPr txBox="1">
            <a:spLocks/>
          </p:cNvSpPr>
          <p:nvPr/>
        </p:nvSpPr>
        <p:spPr>
          <a:xfrm>
            <a:off x="576264" y="89856"/>
            <a:ext cx="10801350" cy="53975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accent2">
                    <a:lumMod val="50000"/>
                  </a:schemeClr>
                </a:solidFill>
                <a:effectLst/>
                <a:uLnTx/>
                <a:uFillTx/>
                <a:latin typeface="Calibri" panose="020F0502020204030204"/>
                <a:ea typeface="+mj-ea"/>
                <a:cs typeface="+mj-cs"/>
              </a:rPr>
              <a:t>ENABLEMENT VEHICLE FOR STUDENT SUCCESS ANALYTICS</a:t>
            </a:r>
            <a:endParaRPr kumimoji="0" lang="en-ZA" sz="2400" b="1" i="0" u="none" strike="noStrike" kern="1200" cap="none" spc="0" normalizeH="0" baseline="0" noProof="0" dirty="0">
              <a:ln>
                <a:noFill/>
              </a:ln>
              <a:solidFill>
                <a:schemeClr val="accent2">
                  <a:lumMod val="50000"/>
                </a:schemeClr>
              </a:solidFill>
              <a:effectLst/>
              <a:uLnTx/>
              <a:uFillTx/>
              <a:latin typeface="Calibri" panose="020F0502020204030204"/>
              <a:ea typeface="+mj-ea"/>
              <a:cs typeface="+mj-cs"/>
            </a:endParaRPr>
          </a:p>
        </p:txBody>
      </p:sp>
      <p:grpSp>
        <p:nvGrpSpPr>
          <p:cNvPr id="3" name="Group 43">
            <a:extLst>
              <a:ext uri="{FF2B5EF4-FFF2-40B4-BE49-F238E27FC236}">
                <a16:creationId xmlns:a16="http://schemas.microsoft.com/office/drawing/2014/main" id="{A3902D6D-CBBD-48DB-8E38-236933BE19AC}"/>
              </a:ext>
            </a:extLst>
          </p:cNvPr>
          <p:cNvGrpSpPr>
            <a:grpSpLocks/>
          </p:cNvGrpSpPr>
          <p:nvPr/>
        </p:nvGrpSpPr>
        <p:grpSpPr bwMode="auto">
          <a:xfrm>
            <a:off x="161926" y="0"/>
            <a:ext cx="414338" cy="772319"/>
            <a:chOff x="431006" y="3275991"/>
            <a:chExt cx="765432" cy="1634472"/>
          </a:xfrm>
        </p:grpSpPr>
        <p:sp>
          <p:nvSpPr>
            <p:cNvPr id="4" name="Isosceles Triangle 3">
              <a:extLst>
                <a:ext uri="{FF2B5EF4-FFF2-40B4-BE49-F238E27FC236}">
                  <a16:creationId xmlns:a16="http://schemas.microsoft.com/office/drawing/2014/main" id="{ADD30F0C-FD86-4020-B627-3E2AA493D5A7}"/>
                </a:ext>
              </a:extLst>
            </p:cNvPr>
            <p:cNvSpPr/>
            <p:nvPr/>
          </p:nvSpPr>
          <p:spPr>
            <a:xfrm rot="5400000">
              <a:off x="89077" y="3691239"/>
              <a:ext cx="1522607" cy="692114"/>
            </a:xfrm>
            <a:prstGeom prst="triangle">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Parallelogram 4">
              <a:extLst>
                <a:ext uri="{FF2B5EF4-FFF2-40B4-BE49-F238E27FC236}">
                  <a16:creationId xmlns:a16="http://schemas.microsoft.com/office/drawing/2014/main" id="{5A3BFE85-2041-40C6-B8FD-D8F54A06A174}"/>
                </a:ext>
              </a:extLst>
            </p:cNvPr>
            <p:cNvSpPr/>
            <p:nvPr/>
          </p:nvSpPr>
          <p:spPr>
            <a:xfrm rot="5400000" flipV="1">
              <a:off x="-348018" y="4058123"/>
              <a:ext cx="1631364" cy="73318"/>
            </a:xfrm>
            <a:prstGeom prst="parallelogram">
              <a:avLst>
                <a:gd name="adj" fmla="val 15614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Rectangle 6">
            <a:extLst>
              <a:ext uri="{FF2B5EF4-FFF2-40B4-BE49-F238E27FC236}">
                <a16:creationId xmlns:a16="http://schemas.microsoft.com/office/drawing/2014/main" id="{636B3D91-CADB-4C3A-8E1C-527B133F6262}"/>
              </a:ext>
            </a:extLst>
          </p:cNvPr>
          <p:cNvSpPr/>
          <p:nvPr/>
        </p:nvSpPr>
        <p:spPr>
          <a:xfrm>
            <a:off x="333558" y="5109960"/>
            <a:ext cx="2554301" cy="1637841"/>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45" name="Rectangle 44">
            <a:extLst>
              <a:ext uri="{FF2B5EF4-FFF2-40B4-BE49-F238E27FC236}">
                <a16:creationId xmlns:a16="http://schemas.microsoft.com/office/drawing/2014/main" id="{4897AF9A-3B6D-4087-9F64-C97C0797CDE5}"/>
              </a:ext>
            </a:extLst>
          </p:cNvPr>
          <p:cNvSpPr/>
          <p:nvPr/>
        </p:nvSpPr>
        <p:spPr>
          <a:xfrm>
            <a:off x="3358681" y="5109209"/>
            <a:ext cx="2554301" cy="164454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6" name="Rectangle 45">
            <a:extLst>
              <a:ext uri="{FF2B5EF4-FFF2-40B4-BE49-F238E27FC236}">
                <a16:creationId xmlns:a16="http://schemas.microsoft.com/office/drawing/2014/main" id="{1BB7ABD0-8AD3-49DC-940B-61C65CBA3A93}"/>
              </a:ext>
            </a:extLst>
          </p:cNvPr>
          <p:cNvSpPr/>
          <p:nvPr/>
        </p:nvSpPr>
        <p:spPr>
          <a:xfrm>
            <a:off x="6383804" y="5127670"/>
            <a:ext cx="2554301" cy="162756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8" name="Rectangle 47">
            <a:extLst>
              <a:ext uri="{FF2B5EF4-FFF2-40B4-BE49-F238E27FC236}">
                <a16:creationId xmlns:a16="http://schemas.microsoft.com/office/drawing/2014/main" id="{8E57175F-266F-4B5C-8280-3EE846E05A9C}"/>
              </a:ext>
            </a:extLst>
          </p:cNvPr>
          <p:cNvSpPr/>
          <p:nvPr/>
        </p:nvSpPr>
        <p:spPr>
          <a:xfrm>
            <a:off x="9408928" y="5109209"/>
            <a:ext cx="2554301" cy="164602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Equals 14">
            <a:extLst>
              <a:ext uri="{FF2B5EF4-FFF2-40B4-BE49-F238E27FC236}">
                <a16:creationId xmlns:a16="http://schemas.microsoft.com/office/drawing/2014/main" id="{E912F94A-EE96-4319-8A02-B689D684AF23}"/>
              </a:ext>
            </a:extLst>
          </p:cNvPr>
          <p:cNvSpPr/>
          <p:nvPr/>
        </p:nvSpPr>
        <p:spPr>
          <a:xfrm>
            <a:off x="-1826143" y="4612361"/>
            <a:ext cx="15811499" cy="382475"/>
          </a:xfrm>
          <a:prstGeom prst="mathEqual">
            <a:avLst>
              <a:gd name="adj1" fmla="val 23520"/>
              <a:gd name="adj2" fmla="val 425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grpSp>
        <p:nvGrpSpPr>
          <p:cNvPr id="17" name="Group 16">
            <a:extLst>
              <a:ext uri="{FF2B5EF4-FFF2-40B4-BE49-F238E27FC236}">
                <a16:creationId xmlns:a16="http://schemas.microsoft.com/office/drawing/2014/main" id="{ED4D8C27-584A-43B0-ACD4-21DD21A1118B}"/>
              </a:ext>
            </a:extLst>
          </p:cNvPr>
          <p:cNvGrpSpPr/>
          <p:nvPr/>
        </p:nvGrpSpPr>
        <p:grpSpPr>
          <a:xfrm>
            <a:off x="444500" y="5204228"/>
            <a:ext cx="2338572" cy="1343020"/>
            <a:chOff x="228771" y="4696230"/>
            <a:chExt cx="2772698" cy="1343020"/>
          </a:xfrm>
        </p:grpSpPr>
        <p:sp>
          <p:nvSpPr>
            <p:cNvPr id="53" name="TextBox 5">
              <a:extLst>
                <a:ext uri="{FF2B5EF4-FFF2-40B4-BE49-F238E27FC236}">
                  <a16:creationId xmlns:a16="http://schemas.microsoft.com/office/drawing/2014/main" id="{58ED8D7E-DD1F-4F43-9D1D-A909ED9164CA}"/>
                </a:ext>
              </a:extLst>
            </p:cNvPr>
            <p:cNvSpPr txBox="1">
              <a:spLocks noChangeArrowheads="1"/>
            </p:cNvSpPr>
            <p:nvPr/>
          </p:nvSpPr>
          <p:spPr bwMode="auto">
            <a:xfrm>
              <a:off x="228771" y="4696230"/>
              <a:ext cx="27726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ZA" altLang="en-US" sz="1400" b="1" noProof="1"/>
                <a:t>Integrated Data Service</a:t>
              </a:r>
            </a:p>
          </p:txBody>
        </p:sp>
        <p:sp>
          <p:nvSpPr>
            <p:cNvPr id="54" name="TextBox 6">
              <a:extLst>
                <a:ext uri="{FF2B5EF4-FFF2-40B4-BE49-F238E27FC236}">
                  <a16:creationId xmlns:a16="http://schemas.microsoft.com/office/drawing/2014/main" id="{69962B09-034D-4DAF-AC65-54665A1D5C83}"/>
                </a:ext>
              </a:extLst>
            </p:cNvPr>
            <p:cNvSpPr txBox="1">
              <a:spLocks noChangeArrowheads="1"/>
            </p:cNvSpPr>
            <p:nvPr/>
          </p:nvSpPr>
          <p:spPr bwMode="auto">
            <a:xfrm>
              <a:off x="360717" y="5023587"/>
              <a:ext cx="253812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1200" dirty="0"/>
                <a:t>Multi-function analytics on a unified platform that eliminate silos and speed the discovery of data-driven insights</a:t>
              </a:r>
              <a:endParaRPr lang="en-ZA" altLang="en-US" sz="1200" dirty="0"/>
            </a:p>
          </p:txBody>
        </p:sp>
      </p:grpSp>
      <p:grpSp>
        <p:nvGrpSpPr>
          <p:cNvPr id="19" name="Group 18">
            <a:extLst>
              <a:ext uri="{FF2B5EF4-FFF2-40B4-BE49-F238E27FC236}">
                <a16:creationId xmlns:a16="http://schemas.microsoft.com/office/drawing/2014/main" id="{993DEB05-E727-4390-ACE4-BD3C161E8988}"/>
              </a:ext>
            </a:extLst>
          </p:cNvPr>
          <p:cNvGrpSpPr/>
          <p:nvPr/>
        </p:nvGrpSpPr>
        <p:grpSpPr>
          <a:xfrm>
            <a:off x="3376177" y="5090556"/>
            <a:ext cx="2486069" cy="1664678"/>
            <a:chOff x="3002518" y="4801095"/>
            <a:chExt cx="2910142" cy="1568132"/>
          </a:xfrm>
        </p:grpSpPr>
        <p:sp>
          <p:nvSpPr>
            <p:cNvPr id="55" name="TextBox 7">
              <a:extLst>
                <a:ext uri="{FF2B5EF4-FFF2-40B4-BE49-F238E27FC236}">
                  <a16:creationId xmlns:a16="http://schemas.microsoft.com/office/drawing/2014/main" id="{402A5D44-A732-49F8-984E-D739499B28A9}"/>
                </a:ext>
              </a:extLst>
            </p:cNvPr>
            <p:cNvSpPr txBox="1">
              <a:spLocks noChangeArrowheads="1"/>
            </p:cNvSpPr>
            <p:nvPr/>
          </p:nvSpPr>
          <p:spPr bwMode="auto">
            <a:xfrm>
              <a:off x="3002518" y="4801095"/>
              <a:ext cx="291014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ZA" altLang="en-US" sz="1400" b="1" noProof="1"/>
                <a:t>Exploiting Existing Reporting &amp; Analytics Investments</a:t>
              </a:r>
            </a:p>
          </p:txBody>
        </p:sp>
        <p:sp>
          <p:nvSpPr>
            <p:cNvPr id="56" name="TextBox 8">
              <a:extLst>
                <a:ext uri="{FF2B5EF4-FFF2-40B4-BE49-F238E27FC236}">
                  <a16:creationId xmlns:a16="http://schemas.microsoft.com/office/drawing/2014/main" id="{B7F5C8F1-54D1-4C67-9072-219EAEDB46A7}"/>
                </a:ext>
              </a:extLst>
            </p:cNvPr>
            <p:cNvSpPr txBox="1">
              <a:spLocks noChangeArrowheads="1"/>
            </p:cNvSpPr>
            <p:nvPr/>
          </p:nvSpPr>
          <p:spPr bwMode="auto">
            <a:xfrm>
              <a:off x="3137215" y="5538230"/>
              <a:ext cx="26407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1200" dirty="0"/>
                <a:t>Better use of the available data and leverage the right data to create competitive advantages</a:t>
              </a:r>
              <a:endParaRPr lang="en-ZA" altLang="en-US" sz="1200" dirty="0"/>
            </a:p>
          </p:txBody>
        </p:sp>
      </p:grpSp>
      <p:grpSp>
        <p:nvGrpSpPr>
          <p:cNvPr id="21" name="Group 20">
            <a:extLst>
              <a:ext uri="{FF2B5EF4-FFF2-40B4-BE49-F238E27FC236}">
                <a16:creationId xmlns:a16="http://schemas.microsoft.com/office/drawing/2014/main" id="{200A3870-9B63-4B2B-B1BA-2B20B680C249}"/>
              </a:ext>
            </a:extLst>
          </p:cNvPr>
          <p:cNvGrpSpPr/>
          <p:nvPr/>
        </p:nvGrpSpPr>
        <p:grpSpPr>
          <a:xfrm>
            <a:off x="6404750" y="5175934"/>
            <a:ext cx="2473472" cy="1189133"/>
            <a:chOff x="6026264" y="4902136"/>
            <a:chExt cx="2803853" cy="1189133"/>
          </a:xfrm>
        </p:grpSpPr>
        <p:sp>
          <p:nvSpPr>
            <p:cNvPr id="57" name="TextBox 9">
              <a:extLst>
                <a:ext uri="{FF2B5EF4-FFF2-40B4-BE49-F238E27FC236}">
                  <a16:creationId xmlns:a16="http://schemas.microsoft.com/office/drawing/2014/main" id="{84B0B192-834D-47B2-8607-F262C57CF43A}"/>
                </a:ext>
              </a:extLst>
            </p:cNvPr>
            <p:cNvSpPr txBox="1">
              <a:spLocks noChangeArrowheads="1"/>
            </p:cNvSpPr>
            <p:nvPr/>
          </p:nvSpPr>
          <p:spPr bwMode="auto">
            <a:xfrm>
              <a:off x="6026264" y="4902136"/>
              <a:ext cx="28038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ZA" altLang="en-US" sz="1400" b="1" noProof="1"/>
                <a:t>Embracing Diversity in Reporting Technologies</a:t>
              </a:r>
            </a:p>
          </p:txBody>
        </p:sp>
        <p:sp>
          <p:nvSpPr>
            <p:cNvPr id="58" name="TextBox 10">
              <a:extLst>
                <a:ext uri="{FF2B5EF4-FFF2-40B4-BE49-F238E27FC236}">
                  <a16:creationId xmlns:a16="http://schemas.microsoft.com/office/drawing/2014/main" id="{69035B01-00C5-490B-8EB1-DAAD4DE9E33A}"/>
                </a:ext>
              </a:extLst>
            </p:cNvPr>
            <p:cNvSpPr txBox="1">
              <a:spLocks noChangeArrowheads="1"/>
            </p:cNvSpPr>
            <p:nvPr/>
          </p:nvSpPr>
          <p:spPr bwMode="auto">
            <a:xfrm>
              <a:off x="6163708" y="5444938"/>
              <a:ext cx="26664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1200" dirty="0"/>
                <a:t>True hybrid capability with support for public cloud, multi-cloud, and on-premises deployments</a:t>
              </a:r>
              <a:endParaRPr lang="en-ZA" altLang="en-US" sz="1200" dirty="0"/>
            </a:p>
          </p:txBody>
        </p:sp>
      </p:grpSp>
      <p:grpSp>
        <p:nvGrpSpPr>
          <p:cNvPr id="22" name="Group 21">
            <a:extLst>
              <a:ext uri="{FF2B5EF4-FFF2-40B4-BE49-F238E27FC236}">
                <a16:creationId xmlns:a16="http://schemas.microsoft.com/office/drawing/2014/main" id="{09B51686-DDB9-4354-B133-B955B9CF0F33}"/>
              </a:ext>
            </a:extLst>
          </p:cNvPr>
          <p:cNvGrpSpPr/>
          <p:nvPr/>
        </p:nvGrpSpPr>
        <p:grpSpPr>
          <a:xfrm>
            <a:off x="9422506" y="5175935"/>
            <a:ext cx="2527143" cy="1189132"/>
            <a:chOff x="9078414" y="4882555"/>
            <a:chExt cx="2911974" cy="1189132"/>
          </a:xfrm>
        </p:grpSpPr>
        <p:sp>
          <p:nvSpPr>
            <p:cNvPr id="59" name="TextBox 11">
              <a:extLst>
                <a:ext uri="{FF2B5EF4-FFF2-40B4-BE49-F238E27FC236}">
                  <a16:creationId xmlns:a16="http://schemas.microsoft.com/office/drawing/2014/main" id="{EA34C7F1-C325-4336-A610-F08DB0DA008C}"/>
                </a:ext>
              </a:extLst>
            </p:cNvPr>
            <p:cNvSpPr txBox="1">
              <a:spLocks noChangeArrowheads="1"/>
            </p:cNvSpPr>
            <p:nvPr/>
          </p:nvSpPr>
          <p:spPr bwMode="auto">
            <a:xfrm>
              <a:off x="9078414" y="4882555"/>
              <a:ext cx="29119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ZA" altLang="en-US" sz="1400" b="1" noProof="1"/>
                <a:t>Single Point of Entry for all Analytics &amp; Reporting</a:t>
              </a:r>
            </a:p>
          </p:txBody>
        </p:sp>
        <p:sp>
          <p:nvSpPr>
            <p:cNvPr id="60" name="TextBox 12">
              <a:extLst>
                <a:ext uri="{FF2B5EF4-FFF2-40B4-BE49-F238E27FC236}">
                  <a16:creationId xmlns:a16="http://schemas.microsoft.com/office/drawing/2014/main" id="{B32E820E-025F-482F-A254-958653173634}"/>
                </a:ext>
              </a:extLst>
            </p:cNvPr>
            <p:cNvSpPr txBox="1">
              <a:spLocks noChangeArrowheads="1"/>
            </p:cNvSpPr>
            <p:nvPr/>
          </p:nvSpPr>
          <p:spPr bwMode="auto">
            <a:xfrm>
              <a:off x="9223188" y="5425356"/>
              <a:ext cx="26664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1200" dirty="0"/>
                <a:t>A shared data experience that applies consistent security, governance, and metadata</a:t>
              </a:r>
              <a:endParaRPr lang="en-ZA" altLang="en-US" sz="1200" dirty="0"/>
            </a:p>
          </p:txBody>
        </p:sp>
      </p:grpSp>
      <p:sp>
        <p:nvSpPr>
          <p:cNvPr id="61" name="Rectangle 2">
            <a:extLst>
              <a:ext uri="{FF2B5EF4-FFF2-40B4-BE49-F238E27FC236}">
                <a16:creationId xmlns:a16="http://schemas.microsoft.com/office/drawing/2014/main" id="{29DA6133-CD53-4B1E-BDD9-FD45DFDBBA44}"/>
              </a:ext>
            </a:extLst>
          </p:cNvPr>
          <p:cNvSpPr>
            <a:spLocks noChangeArrowheads="1"/>
          </p:cNvSpPr>
          <p:nvPr/>
        </p:nvSpPr>
        <p:spPr bwMode="auto">
          <a:xfrm>
            <a:off x="653105" y="7351105"/>
            <a:ext cx="10188152" cy="58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dirty="0">
                <a:solidFill>
                  <a:schemeClr val="bg1">
                    <a:lumMod val="85000"/>
                    <a:lumOff val="15000"/>
                  </a:schemeClr>
                </a:solidFill>
              </a:rPr>
              <a:t>UNI-TELLIGENCE is a vehicle for digital transformation through data, it is more than analytics and reporting, it  is the implementation of the UNISA’s enterprise data management blueprint.</a:t>
            </a:r>
            <a:endParaRPr lang="en-ZA" altLang="en-US" sz="1600" dirty="0">
              <a:solidFill>
                <a:schemeClr val="bg1">
                  <a:lumMod val="85000"/>
                  <a:lumOff val="15000"/>
                </a:schemeClr>
              </a:solidFill>
            </a:endParaRPr>
          </a:p>
        </p:txBody>
      </p:sp>
      <p:sp>
        <p:nvSpPr>
          <p:cNvPr id="82" name="TextBox 81">
            <a:extLst>
              <a:ext uri="{FF2B5EF4-FFF2-40B4-BE49-F238E27FC236}">
                <a16:creationId xmlns:a16="http://schemas.microsoft.com/office/drawing/2014/main" id="{B63CB195-DAEE-4950-9A6C-15799CFD2857}"/>
              </a:ext>
            </a:extLst>
          </p:cNvPr>
          <p:cNvSpPr txBox="1"/>
          <p:nvPr/>
        </p:nvSpPr>
        <p:spPr>
          <a:xfrm>
            <a:off x="333557" y="4668522"/>
            <a:ext cx="11629671" cy="276999"/>
          </a:xfrm>
          <a:prstGeom prst="rect">
            <a:avLst/>
          </a:prstGeom>
          <a:noFill/>
        </p:spPr>
        <p:txBody>
          <a:bodyPr wrap="square" rtlCol="0">
            <a:spAutoFit/>
          </a:bodyPr>
          <a:lstStyle/>
          <a:p>
            <a:pPr algn="ctr"/>
            <a:r>
              <a:rPr lang="en-US" sz="1200" b="1" dirty="0">
                <a:solidFill>
                  <a:schemeClr val="bg1"/>
                </a:solidFill>
              </a:rPr>
              <a:t>DIGITAL INFRASTRUCTURE | DATA GOVERNANCE | DATA MANAGEMENT | CLOUD INVESTMENT | DIGITAL SECURITY | 4IR SKIILS</a:t>
            </a:r>
            <a:endParaRPr lang="en-ZA" sz="1200" b="1" dirty="0">
              <a:solidFill>
                <a:schemeClr val="bg1"/>
              </a:solidFill>
            </a:endParaRPr>
          </a:p>
        </p:txBody>
      </p:sp>
      <p:grpSp>
        <p:nvGrpSpPr>
          <p:cNvPr id="108" name="Group 107">
            <a:extLst>
              <a:ext uri="{FF2B5EF4-FFF2-40B4-BE49-F238E27FC236}">
                <a16:creationId xmlns:a16="http://schemas.microsoft.com/office/drawing/2014/main" id="{2240BFCF-9417-48CE-B456-00F055E560AE}"/>
              </a:ext>
            </a:extLst>
          </p:cNvPr>
          <p:cNvGrpSpPr/>
          <p:nvPr/>
        </p:nvGrpSpPr>
        <p:grpSpPr>
          <a:xfrm>
            <a:off x="218849" y="596976"/>
            <a:ext cx="11596694" cy="4076855"/>
            <a:chOff x="218849" y="596976"/>
            <a:chExt cx="11596694" cy="4076855"/>
          </a:xfrm>
        </p:grpSpPr>
        <p:grpSp>
          <p:nvGrpSpPr>
            <p:cNvPr id="36" name="Group 35">
              <a:extLst>
                <a:ext uri="{FF2B5EF4-FFF2-40B4-BE49-F238E27FC236}">
                  <a16:creationId xmlns:a16="http://schemas.microsoft.com/office/drawing/2014/main" id="{DC36D652-EF4C-4B5E-8072-895BA2261AC2}"/>
                </a:ext>
              </a:extLst>
            </p:cNvPr>
            <p:cNvGrpSpPr/>
            <p:nvPr/>
          </p:nvGrpSpPr>
          <p:grpSpPr>
            <a:xfrm>
              <a:off x="2978406" y="862455"/>
              <a:ext cx="809313" cy="723527"/>
              <a:chOff x="86226" y="2850237"/>
              <a:chExt cx="1391789" cy="1407885"/>
            </a:xfrm>
          </p:grpSpPr>
          <p:sp>
            <p:nvSpPr>
              <p:cNvPr id="34" name="Oval 33">
                <a:extLst>
                  <a:ext uri="{FF2B5EF4-FFF2-40B4-BE49-F238E27FC236}">
                    <a16:creationId xmlns:a16="http://schemas.microsoft.com/office/drawing/2014/main" id="{275B2EF1-4FA6-426C-9B1D-F4CE2B4EA2E8}"/>
                  </a:ext>
                </a:extLst>
              </p:cNvPr>
              <p:cNvSpPr/>
              <p:nvPr/>
            </p:nvSpPr>
            <p:spPr>
              <a:xfrm>
                <a:off x="86226" y="2850237"/>
                <a:ext cx="1391789" cy="1407885"/>
              </a:xfrm>
              <a:prstGeom prst="ellipse">
                <a:avLst/>
              </a:prstGeom>
              <a:ln w="38100">
                <a:solidFill>
                  <a:schemeClr val="accent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ZA" sz="1400"/>
              </a:p>
            </p:txBody>
          </p:sp>
          <p:pic>
            <p:nvPicPr>
              <p:cNvPr id="35" name="Graphic 34" descr="User">
                <a:extLst>
                  <a:ext uri="{FF2B5EF4-FFF2-40B4-BE49-F238E27FC236}">
                    <a16:creationId xmlns:a16="http://schemas.microsoft.com/office/drawing/2014/main" id="{2ED4B1F0-1804-4DFF-A752-3B085440C4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3942" y="2900865"/>
                <a:ext cx="1172825" cy="1306628"/>
              </a:xfrm>
              <a:prstGeom prst="rect">
                <a:avLst/>
              </a:prstGeom>
            </p:spPr>
          </p:pic>
        </p:grpSp>
        <p:grpSp>
          <p:nvGrpSpPr>
            <p:cNvPr id="32" name="Group 31">
              <a:extLst>
                <a:ext uri="{FF2B5EF4-FFF2-40B4-BE49-F238E27FC236}">
                  <a16:creationId xmlns:a16="http://schemas.microsoft.com/office/drawing/2014/main" id="{8D23E976-B695-4E9E-ABCF-067279522A26}"/>
                </a:ext>
              </a:extLst>
            </p:cNvPr>
            <p:cNvGrpSpPr/>
            <p:nvPr/>
          </p:nvGrpSpPr>
          <p:grpSpPr>
            <a:xfrm>
              <a:off x="2676770" y="1438392"/>
              <a:ext cx="1303689" cy="2199344"/>
              <a:chOff x="2323029" y="1307597"/>
              <a:chExt cx="1289773" cy="2260123"/>
            </a:xfrm>
          </p:grpSpPr>
          <p:sp>
            <p:nvSpPr>
              <p:cNvPr id="31" name="Rectangle: Rounded Corners 30">
                <a:extLst>
                  <a:ext uri="{FF2B5EF4-FFF2-40B4-BE49-F238E27FC236}">
                    <a16:creationId xmlns:a16="http://schemas.microsoft.com/office/drawing/2014/main" id="{5DA89CB0-46A4-413B-8F96-57FE3D427636}"/>
                  </a:ext>
                </a:extLst>
              </p:cNvPr>
              <p:cNvSpPr/>
              <p:nvPr/>
            </p:nvSpPr>
            <p:spPr>
              <a:xfrm rot="1019304">
                <a:off x="3383125" y="1307597"/>
                <a:ext cx="229677" cy="1441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6" name="Rectangle: Rounded Corners 65">
                <a:extLst>
                  <a:ext uri="{FF2B5EF4-FFF2-40B4-BE49-F238E27FC236}">
                    <a16:creationId xmlns:a16="http://schemas.microsoft.com/office/drawing/2014/main" id="{F7EE205A-347E-45EA-8029-38105270A04D}"/>
                  </a:ext>
                </a:extLst>
              </p:cNvPr>
              <p:cNvSpPr/>
              <p:nvPr/>
            </p:nvSpPr>
            <p:spPr>
              <a:xfrm>
                <a:off x="3191819" y="2617090"/>
                <a:ext cx="229677" cy="95063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7" name="Rectangle: Rounded Corners 66">
                <a:extLst>
                  <a:ext uri="{FF2B5EF4-FFF2-40B4-BE49-F238E27FC236}">
                    <a16:creationId xmlns:a16="http://schemas.microsoft.com/office/drawing/2014/main" id="{42058282-3ECC-4E5C-BC6F-780CC7231B3C}"/>
                  </a:ext>
                </a:extLst>
              </p:cNvPr>
              <p:cNvSpPr/>
              <p:nvPr/>
            </p:nvSpPr>
            <p:spPr>
              <a:xfrm>
                <a:off x="2323029" y="2611651"/>
                <a:ext cx="229677" cy="95063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8" name="Rectangle: Rounded Corners 67">
                <a:extLst>
                  <a:ext uri="{FF2B5EF4-FFF2-40B4-BE49-F238E27FC236}">
                    <a16:creationId xmlns:a16="http://schemas.microsoft.com/office/drawing/2014/main" id="{D93668F9-CBFE-4000-902F-69F2ACF38CB8}"/>
                  </a:ext>
                </a:extLst>
              </p:cNvPr>
              <p:cNvSpPr/>
              <p:nvPr/>
            </p:nvSpPr>
            <p:spPr>
              <a:xfrm rot="5400000">
                <a:off x="2831342" y="2251175"/>
                <a:ext cx="229677" cy="95063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33" name="TextBox 32">
              <a:extLst>
                <a:ext uri="{FF2B5EF4-FFF2-40B4-BE49-F238E27FC236}">
                  <a16:creationId xmlns:a16="http://schemas.microsoft.com/office/drawing/2014/main" id="{885E460D-FC1A-48D0-8DDC-A5690FDFF23E}"/>
                </a:ext>
              </a:extLst>
            </p:cNvPr>
            <p:cNvSpPr txBox="1"/>
            <p:nvPr/>
          </p:nvSpPr>
          <p:spPr>
            <a:xfrm>
              <a:off x="2490723" y="1679205"/>
              <a:ext cx="1284571" cy="1061829"/>
            </a:xfrm>
            <a:prstGeom prst="rect">
              <a:avLst/>
            </a:prstGeom>
            <a:noFill/>
          </p:spPr>
          <p:txBody>
            <a:bodyPr wrap="square" rtlCol="0">
              <a:spAutoFit/>
            </a:bodyPr>
            <a:lstStyle/>
            <a:p>
              <a:pPr algn="ctr"/>
              <a:r>
                <a:rPr lang="en-US" sz="1050" b="1" dirty="0">
                  <a:solidFill>
                    <a:schemeClr val="bg1"/>
                  </a:solidFill>
                </a:rPr>
                <a:t>Executives</a:t>
              </a:r>
            </a:p>
            <a:p>
              <a:pPr algn="ctr"/>
              <a:r>
                <a:rPr lang="en-US" sz="1050" b="1" dirty="0">
                  <a:solidFill>
                    <a:schemeClr val="bg1"/>
                  </a:solidFill>
                </a:rPr>
                <a:t>Management</a:t>
              </a:r>
            </a:p>
            <a:p>
              <a:pPr algn="ctr"/>
              <a:r>
                <a:rPr lang="en-US" sz="1050" b="1" dirty="0">
                  <a:solidFill>
                    <a:schemeClr val="bg1"/>
                  </a:solidFill>
                </a:rPr>
                <a:t>Academics</a:t>
              </a:r>
            </a:p>
            <a:p>
              <a:pPr algn="ctr"/>
              <a:r>
                <a:rPr lang="en-US" sz="1050" b="1" dirty="0">
                  <a:solidFill>
                    <a:schemeClr val="bg1"/>
                  </a:solidFill>
                </a:rPr>
                <a:t>Operations</a:t>
              </a:r>
            </a:p>
            <a:p>
              <a:pPr algn="ctr"/>
              <a:r>
                <a:rPr lang="en-US" sz="1050" b="1" dirty="0">
                  <a:solidFill>
                    <a:schemeClr val="bg1"/>
                  </a:solidFill>
                </a:rPr>
                <a:t>Administration</a:t>
              </a:r>
            </a:p>
            <a:p>
              <a:pPr algn="ctr"/>
              <a:endParaRPr lang="en-ZA" sz="1050" b="1" dirty="0">
                <a:solidFill>
                  <a:schemeClr val="bg1"/>
                </a:solidFill>
              </a:endParaRPr>
            </a:p>
          </p:txBody>
        </p:sp>
        <p:grpSp>
          <p:nvGrpSpPr>
            <p:cNvPr id="12" name="Group 11">
              <a:extLst>
                <a:ext uri="{FF2B5EF4-FFF2-40B4-BE49-F238E27FC236}">
                  <a16:creationId xmlns:a16="http://schemas.microsoft.com/office/drawing/2014/main" id="{61B0B3B3-5294-43E0-8B6D-FCA1B5AC328C}"/>
                </a:ext>
              </a:extLst>
            </p:cNvPr>
            <p:cNvGrpSpPr/>
            <p:nvPr/>
          </p:nvGrpSpPr>
          <p:grpSpPr>
            <a:xfrm>
              <a:off x="5852029" y="3029789"/>
              <a:ext cx="5963514" cy="1273138"/>
              <a:chOff x="2254025" y="2344387"/>
              <a:chExt cx="8193062" cy="2985983"/>
            </a:xfrm>
          </p:grpSpPr>
          <p:sp>
            <p:nvSpPr>
              <p:cNvPr id="8" name="Rectangle 7">
                <a:extLst>
                  <a:ext uri="{FF2B5EF4-FFF2-40B4-BE49-F238E27FC236}">
                    <a16:creationId xmlns:a16="http://schemas.microsoft.com/office/drawing/2014/main" id="{B37AF767-29BD-4EB8-8B08-D8F440FDD1AE}"/>
                  </a:ext>
                </a:extLst>
              </p:cNvPr>
              <p:cNvSpPr/>
              <p:nvPr/>
            </p:nvSpPr>
            <p:spPr>
              <a:xfrm>
                <a:off x="2254025" y="2344389"/>
                <a:ext cx="1672090" cy="2985981"/>
              </a:xfrm>
              <a:prstGeom prst="rect">
                <a:avLst/>
              </a:prstGeom>
              <a:solidFill>
                <a:schemeClr val="accent2">
                  <a:lumMod val="75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Power BI</a:t>
                </a:r>
              </a:p>
              <a:p>
                <a:pPr algn="ctr"/>
                <a:r>
                  <a:rPr lang="en-US" sz="1400" b="1" dirty="0"/>
                  <a:t>Report</a:t>
                </a:r>
                <a:endParaRPr lang="en-ZA" sz="1400" b="1" dirty="0"/>
              </a:p>
            </p:txBody>
          </p:sp>
          <p:sp>
            <p:nvSpPr>
              <p:cNvPr id="9" name="Rectangle 8">
                <a:extLst>
                  <a:ext uri="{FF2B5EF4-FFF2-40B4-BE49-F238E27FC236}">
                    <a16:creationId xmlns:a16="http://schemas.microsoft.com/office/drawing/2014/main" id="{74AD5B51-53B7-4508-908D-4F7B60F76DBA}"/>
                  </a:ext>
                </a:extLst>
              </p:cNvPr>
              <p:cNvSpPr/>
              <p:nvPr/>
            </p:nvSpPr>
            <p:spPr>
              <a:xfrm>
                <a:off x="4416654" y="2344387"/>
                <a:ext cx="1672090" cy="2985981"/>
              </a:xfrm>
              <a:prstGeom prst="rect">
                <a:avLst/>
              </a:prstGeom>
              <a:solidFill>
                <a:schemeClr val="accent2">
                  <a:lumMod val="75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Analytical Database</a:t>
                </a:r>
                <a:endParaRPr lang="en-ZA" sz="1400" b="1" dirty="0"/>
              </a:p>
            </p:txBody>
          </p:sp>
          <p:sp>
            <p:nvSpPr>
              <p:cNvPr id="10" name="Rectangle 9">
                <a:extLst>
                  <a:ext uri="{FF2B5EF4-FFF2-40B4-BE49-F238E27FC236}">
                    <a16:creationId xmlns:a16="http://schemas.microsoft.com/office/drawing/2014/main" id="{CB921AC0-C1F8-4B1B-9F3C-0076CB733CED}"/>
                  </a:ext>
                </a:extLst>
              </p:cNvPr>
              <p:cNvSpPr/>
              <p:nvPr/>
            </p:nvSpPr>
            <p:spPr>
              <a:xfrm>
                <a:off x="6579284" y="2344387"/>
                <a:ext cx="1672090" cy="2985981"/>
              </a:xfrm>
              <a:prstGeom prst="rect">
                <a:avLst/>
              </a:prstGeom>
              <a:solidFill>
                <a:schemeClr val="accent2">
                  <a:lumMod val="75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Enterprise Data Warehouse</a:t>
                </a:r>
                <a:endParaRPr lang="en-ZA" sz="1400" b="1" dirty="0"/>
              </a:p>
            </p:txBody>
          </p:sp>
          <p:sp>
            <p:nvSpPr>
              <p:cNvPr id="11" name="Rectangle 10">
                <a:extLst>
                  <a:ext uri="{FF2B5EF4-FFF2-40B4-BE49-F238E27FC236}">
                    <a16:creationId xmlns:a16="http://schemas.microsoft.com/office/drawing/2014/main" id="{C605EE46-CF02-479E-8062-CB319FB434CE}"/>
                  </a:ext>
                </a:extLst>
              </p:cNvPr>
              <p:cNvSpPr/>
              <p:nvPr/>
            </p:nvSpPr>
            <p:spPr>
              <a:xfrm>
                <a:off x="8741915" y="2344387"/>
                <a:ext cx="1705172" cy="2985981"/>
              </a:xfrm>
              <a:prstGeom prst="rect">
                <a:avLst/>
              </a:prstGeom>
              <a:solidFill>
                <a:schemeClr val="accent2">
                  <a:lumMod val="75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Source Data</a:t>
                </a:r>
                <a:endParaRPr lang="en-ZA" sz="1400" b="1" dirty="0"/>
              </a:p>
            </p:txBody>
          </p:sp>
        </p:grpSp>
        <p:cxnSp>
          <p:nvCxnSpPr>
            <p:cNvPr id="14" name="Straight Arrow Connector 13">
              <a:extLst>
                <a:ext uri="{FF2B5EF4-FFF2-40B4-BE49-F238E27FC236}">
                  <a16:creationId xmlns:a16="http://schemas.microsoft.com/office/drawing/2014/main" id="{1D43709C-AF90-44A4-B180-00C7264486B1}"/>
                </a:ext>
              </a:extLst>
            </p:cNvPr>
            <p:cNvCxnSpPr>
              <a:cxnSpLocks/>
              <a:stCxn id="8" idx="3"/>
              <a:endCxn id="9" idx="1"/>
            </p:cNvCxnSpPr>
            <p:nvPr/>
          </p:nvCxnSpPr>
          <p:spPr>
            <a:xfrm flipV="1">
              <a:off x="7069099" y="3666358"/>
              <a:ext cx="357051" cy="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A804A50-16F3-4F52-AC71-D9E34442FDCE}"/>
                </a:ext>
              </a:extLst>
            </p:cNvPr>
            <p:cNvCxnSpPr>
              <a:cxnSpLocks/>
              <a:stCxn id="9" idx="3"/>
              <a:endCxn id="10" idx="1"/>
            </p:cNvCxnSpPr>
            <p:nvPr/>
          </p:nvCxnSpPr>
          <p:spPr>
            <a:xfrm>
              <a:off x="8643220" y="3666358"/>
              <a:ext cx="357051"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F63C1EA-D914-472D-9D9C-617883EACAD0}"/>
                </a:ext>
              </a:extLst>
            </p:cNvPr>
            <p:cNvCxnSpPr>
              <a:cxnSpLocks/>
              <a:stCxn id="10" idx="3"/>
              <a:endCxn id="11" idx="1"/>
            </p:cNvCxnSpPr>
            <p:nvPr/>
          </p:nvCxnSpPr>
          <p:spPr>
            <a:xfrm>
              <a:off x="10217341" y="3666358"/>
              <a:ext cx="35705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F5A5C7F-E798-4ED1-BEDD-A411469969D7}"/>
                </a:ext>
              </a:extLst>
            </p:cNvPr>
            <p:cNvCxnSpPr>
              <a:cxnSpLocks/>
            </p:cNvCxnSpPr>
            <p:nvPr/>
          </p:nvCxnSpPr>
          <p:spPr>
            <a:xfrm flipH="1">
              <a:off x="10217341" y="3925361"/>
              <a:ext cx="35705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16EF114-3079-4BF0-BDBA-A59DFC84B19A}"/>
                </a:ext>
              </a:extLst>
            </p:cNvPr>
            <p:cNvCxnSpPr>
              <a:cxnSpLocks/>
            </p:cNvCxnSpPr>
            <p:nvPr/>
          </p:nvCxnSpPr>
          <p:spPr>
            <a:xfrm flipH="1">
              <a:off x="8643220" y="3925361"/>
              <a:ext cx="35705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F0F0A8A-F9D4-4D87-AE26-C6789D491F82}"/>
                </a:ext>
              </a:extLst>
            </p:cNvPr>
            <p:cNvCxnSpPr>
              <a:cxnSpLocks/>
            </p:cNvCxnSpPr>
            <p:nvPr/>
          </p:nvCxnSpPr>
          <p:spPr>
            <a:xfrm flipH="1">
              <a:off x="7069097" y="3925361"/>
              <a:ext cx="35705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3F7196AF-86E6-45FC-A05D-1F99BC9F1486}"/>
                </a:ext>
              </a:extLst>
            </p:cNvPr>
            <p:cNvSpPr/>
            <p:nvPr/>
          </p:nvSpPr>
          <p:spPr>
            <a:xfrm>
              <a:off x="6079607" y="3967635"/>
              <a:ext cx="807124" cy="705570"/>
            </a:xfrm>
            <a:prstGeom prst="ellipse">
              <a:avLst/>
            </a:prstGeom>
            <a:ln w="25400">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ZA" sz="1400"/>
            </a:p>
          </p:txBody>
        </p:sp>
        <p:sp>
          <p:nvSpPr>
            <p:cNvPr id="28" name="Oval 27">
              <a:extLst>
                <a:ext uri="{FF2B5EF4-FFF2-40B4-BE49-F238E27FC236}">
                  <a16:creationId xmlns:a16="http://schemas.microsoft.com/office/drawing/2014/main" id="{0AB62990-90F8-42B5-BD90-CF07852698A8}"/>
                </a:ext>
              </a:extLst>
            </p:cNvPr>
            <p:cNvSpPr/>
            <p:nvPr/>
          </p:nvSpPr>
          <p:spPr>
            <a:xfrm>
              <a:off x="7653728" y="3967635"/>
              <a:ext cx="807124" cy="705570"/>
            </a:xfrm>
            <a:prstGeom prst="ellipse">
              <a:avLst/>
            </a:prstGeom>
            <a:ln w="25400">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ZA" sz="1400"/>
            </a:p>
          </p:txBody>
        </p:sp>
        <p:sp>
          <p:nvSpPr>
            <p:cNvPr id="29" name="Oval 28">
              <a:extLst>
                <a:ext uri="{FF2B5EF4-FFF2-40B4-BE49-F238E27FC236}">
                  <a16:creationId xmlns:a16="http://schemas.microsoft.com/office/drawing/2014/main" id="{105001BF-F16E-47C1-9DAA-5A5F58ECB829}"/>
                </a:ext>
              </a:extLst>
            </p:cNvPr>
            <p:cNvSpPr/>
            <p:nvPr/>
          </p:nvSpPr>
          <p:spPr>
            <a:xfrm>
              <a:off x="9227849" y="3967635"/>
              <a:ext cx="807124" cy="705570"/>
            </a:xfrm>
            <a:prstGeom prst="ellipse">
              <a:avLst/>
            </a:prstGeom>
            <a:ln w="25400">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ZA" sz="1400"/>
            </a:p>
          </p:txBody>
        </p:sp>
        <p:sp>
          <p:nvSpPr>
            <p:cNvPr id="30" name="Oval 29">
              <a:extLst>
                <a:ext uri="{FF2B5EF4-FFF2-40B4-BE49-F238E27FC236}">
                  <a16:creationId xmlns:a16="http://schemas.microsoft.com/office/drawing/2014/main" id="{F05039CB-DF0A-43F0-B97E-E0ADCB91A30C}"/>
                </a:ext>
              </a:extLst>
            </p:cNvPr>
            <p:cNvSpPr/>
            <p:nvPr/>
          </p:nvSpPr>
          <p:spPr>
            <a:xfrm>
              <a:off x="10801970" y="3967635"/>
              <a:ext cx="807124" cy="705570"/>
            </a:xfrm>
            <a:prstGeom prst="ellipse">
              <a:avLst/>
            </a:prstGeom>
            <a:ln w="25400">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ZA" sz="1400"/>
            </a:p>
          </p:txBody>
        </p:sp>
        <p:pic>
          <p:nvPicPr>
            <p:cNvPr id="43" name="Graphic 42" descr="Statistics">
              <a:extLst>
                <a:ext uri="{FF2B5EF4-FFF2-40B4-BE49-F238E27FC236}">
                  <a16:creationId xmlns:a16="http://schemas.microsoft.com/office/drawing/2014/main" id="{23E4E34D-CC08-4C29-9F87-F7F6BADE84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86719" y="4063298"/>
              <a:ext cx="577710" cy="526532"/>
            </a:xfrm>
            <a:prstGeom prst="rect">
              <a:avLst/>
            </a:prstGeom>
          </p:spPr>
        </p:pic>
        <p:pic>
          <p:nvPicPr>
            <p:cNvPr id="47" name="Graphic 46" descr="Presentation with pie chart">
              <a:extLst>
                <a:ext uri="{FF2B5EF4-FFF2-40B4-BE49-F238E27FC236}">
                  <a16:creationId xmlns:a16="http://schemas.microsoft.com/office/drawing/2014/main" id="{9548CC78-22FA-4586-ADBE-BD14C384DAE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98692" y="4061695"/>
              <a:ext cx="577710" cy="526532"/>
            </a:xfrm>
            <a:prstGeom prst="rect">
              <a:avLst/>
            </a:prstGeom>
          </p:spPr>
        </p:pic>
        <p:pic>
          <p:nvPicPr>
            <p:cNvPr id="49" name="Graphic 48" descr="Database">
              <a:extLst>
                <a:ext uri="{FF2B5EF4-FFF2-40B4-BE49-F238E27FC236}">
                  <a16:creationId xmlns:a16="http://schemas.microsoft.com/office/drawing/2014/main" id="{F87C0402-A063-4BFA-BCAB-458F0BB2000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40015" y="4067813"/>
              <a:ext cx="577710" cy="526532"/>
            </a:xfrm>
            <a:prstGeom prst="rect">
              <a:avLst/>
            </a:prstGeom>
          </p:spPr>
        </p:pic>
        <p:pic>
          <p:nvPicPr>
            <p:cNvPr id="51" name="Graphic 50" descr="Filter">
              <a:extLst>
                <a:ext uri="{FF2B5EF4-FFF2-40B4-BE49-F238E27FC236}">
                  <a16:creationId xmlns:a16="http://schemas.microsoft.com/office/drawing/2014/main" id="{347EBDB0-AFE2-4817-89E9-4F8041224BC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916676" y="4068185"/>
              <a:ext cx="577710" cy="526532"/>
            </a:xfrm>
            <a:prstGeom prst="rect">
              <a:avLst/>
            </a:prstGeom>
          </p:spPr>
        </p:pic>
        <p:grpSp>
          <p:nvGrpSpPr>
            <p:cNvPr id="6" name="Group 5">
              <a:extLst>
                <a:ext uri="{FF2B5EF4-FFF2-40B4-BE49-F238E27FC236}">
                  <a16:creationId xmlns:a16="http://schemas.microsoft.com/office/drawing/2014/main" id="{40A875AE-5E35-4CE8-9087-53A59BFBD83C}"/>
                </a:ext>
              </a:extLst>
            </p:cNvPr>
            <p:cNvGrpSpPr/>
            <p:nvPr/>
          </p:nvGrpSpPr>
          <p:grpSpPr>
            <a:xfrm>
              <a:off x="4253826" y="3029790"/>
              <a:ext cx="1241152" cy="1644041"/>
              <a:chOff x="3249094" y="2234757"/>
              <a:chExt cx="1217069" cy="1997151"/>
            </a:xfrm>
          </p:grpSpPr>
          <p:sp>
            <p:nvSpPr>
              <p:cNvPr id="50" name="Rectangle 49">
                <a:extLst>
                  <a:ext uri="{FF2B5EF4-FFF2-40B4-BE49-F238E27FC236}">
                    <a16:creationId xmlns:a16="http://schemas.microsoft.com/office/drawing/2014/main" id="{7161941A-2AE5-47A7-90E7-B1B6073F2CD9}"/>
                  </a:ext>
                </a:extLst>
              </p:cNvPr>
              <p:cNvSpPr/>
              <p:nvPr/>
            </p:nvSpPr>
            <p:spPr>
              <a:xfrm>
                <a:off x="3249094" y="2234757"/>
                <a:ext cx="1217069" cy="1621381"/>
              </a:xfrm>
              <a:prstGeom prst="rect">
                <a:avLst/>
              </a:prstGeom>
              <a:solidFill>
                <a:schemeClr val="accent2">
                  <a:lumMod val="75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Uni-</a:t>
                </a:r>
                <a:r>
                  <a:rPr lang="en-US" sz="1400" b="1" dirty="0" err="1"/>
                  <a:t>telligence</a:t>
                </a:r>
                <a:r>
                  <a:rPr lang="en-US" sz="1400" b="1" dirty="0"/>
                  <a:t> UI</a:t>
                </a:r>
                <a:endParaRPr lang="en-ZA" sz="1400" b="1" dirty="0"/>
              </a:p>
            </p:txBody>
          </p:sp>
          <p:sp>
            <p:nvSpPr>
              <p:cNvPr id="62" name="Oval 61">
                <a:extLst>
                  <a:ext uri="{FF2B5EF4-FFF2-40B4-BE49-F238E27FC236}">
                    <a16:creationId xmlns:a16="http://schemas.microsoft.com/office/drawing/2014/main" id="{FFC6E317-E0CD-4DFC-AE5B-35520133C0AB}"/>
                  </a:ext>
                </a:extLst>
              </p:cNvPr>
              <p:cNvSpPr/>
              <p:nvPr/>
            </p:nvSpPr>
            <p:spPr>
              <a:xfrm>
                <a:off x="3476672" y="3353803"/>
                <a:ext cx="807124" cy="878105"/>
              </a:xfrm>
              <a:prstGeom prst="ellipse">
                <a:avLst/>
              </a:prstGeom>
              <a:ln w="25400">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ZA" sz="1400"/>
              </a:p>
            </p:txBody>
          </p:sp>
        </p:grpSp>
        <p:pic>
          <p:nvPicPr>
            <p:cNvPr id="64" name="Graphic 63" descr="Web design">
              <a:extLst>
                <a:ext uri="{FF2B5EF4-FFF2-40B4-BE49-F238E27FC236}">
                  <a16:creationId xmlns:a16="http://schemas.microsoft.com/office/drawing/2014/main" id="{4D3AA09A-11BB-48CF-AFE6-82F61905FFD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550661" y="4021808"/>
              <a:ext cx="666321" cy="597224"/>
            </a:xfrm>
            <a:prstGeom prst="rect">
              <a:avLst/>
            </a:prstGeom>
          </p:spPr>
        </p:pic>
        <p:cxnSp>
          <p:nvCxnSpPr>
            <p:cNvPr id="63" name="Straight Arrow Connector 62">
              <a:extLst>
                <a:ext uri="{FF2B5EF4-FFF2-40B4-BE49-F238E27FC236}">
                  <a16:creationId xmlns:a16="http://schemas.microsoft.com/office/drawing/2014/main" id="{A84DF0E4-2D96-451F-A143-EED4DD44B7CE}"/>
                </a:ext>
              </a:extLst>
            </p:cNvPr>
            <p:cNvCxnSpPr/>
            <p:nvPr/>
          </p:nvCxnSpPr>
          <p:spPr>
            <a:xfrm flipV="1">
              <a:off x="5494977" y="3492236"/>
              <a:ext cx="357051" cy="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4945307C-9882-4F46-AC4C-5561E55DF11E}"/>
                </a:ext>
              </a:extLst>
            </p:cNvPr>
            <p:cNvCxnSpPr>
              <a:cxnSpLocks/>
            </p:cNvCxnSpPr>
            <p:nvPr/>
          </p:nvCxnSpPr>
          <p:spPr>
            <a:xfrm flipH="1">
              <a:off x="5494975" y="3925361"/>
              <a:ext cx="35705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98D0E18-0BDB-42A4-9459-1D440098106A}"/>
                </a:ext>
              </a:extLst>
            </p:cNvPr>
            <p:cNvCxnSpPr>
              <a:cxnSpLocks/>
            </p:cNvCxnSpPr>
            <p:nvPr/>
          </p:nvCxnSpPr>
          <p:spPr>
            <a:xfrm flipH="1">
              <a:off x="1393122" y="596976"/>
              <a:ext cx="1703141" cy="1636938"/>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D203F4A-B574-4A04-ADC9-1CF0118E502E}"/>
                </a:ext>
              </a:extLst>
            </p:cNvPr>
            <p:cNvCxnSpPr/>
            <p:nvPr/>
          </p:nvCxnSpPr>
          <p:spPr>
            <a:xfrm>
              <a:off x="3086925" y="608551"/>
              <a:ext cx="1190983"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4" name="Flowchart: Delay 73">
              <a:extLst>
                <a:ext uri="{FF2B5EF4-FFF2-40B4-BE49-F238E27FC236}">
                  <a16:creationId xmlns:a16="http://schemas.microsoft.com/office/drawing/2014/main" id="{1B657A0B-7FD8-4F58-9800-1CD29814AE60}"/>
                </a:ext>
              </a:extLst>
            </p:cNvPr>
            <p:cNvSpPr/>
            <p:nvPr/>
          </p:nvSpPr>
          <p:spPr>
            <a:xfrm rot="10800000">
              <a:off x="218849" y="2205356"/>
              <a:ext cx="2154624" cy="1489488"/>
            </a:xfrm>
            <a:prstGeom prst="flowChartDelay">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1" name="TextBox 80">
              <a:extLst>
                <a:ext uri="{FF2B5EF4-FFF2-40B4-BE49-F238E27FC236}">
                  <a16:creationId xmlns:a16="http://schemas.microsoft.com/office/drawing/2014/main" id="{92A5E972-B802-40A8-91AC-2DD12DEDE05C}"/>
                </a:ext>
              </a:extLst>
            </p:cNvPr>
            <p:cNvSpPr txBox="1"/>
            <p:nvPr/>
          </p:nvSpPr>
          <p:spPr>
            <a:xfrm>
              <a:off x="952684" y="2261315"/>
              <a:ext cx="1405738" cy="1384995"/>
            </a:xfrm>
            <a:prstGeom prst="rect">
              <a:avLst/>
            </a:prstGeom>
            <a:noFill/>
          </p:spPr>
          <p:txBody>
            <a:bodyPr wrap="square" rtlCol="0">
              <a:spAutoFit/>
            </a:bodyPr>
            <a:lstStyle/>
            <a:p>
              <a:pPr algn="ctr"/>
              <a:r>
                <a:rPr lang="en-US" sz="1050" dirty="0"/>
                <a:t>Academic Project</a:t>
              </a:r>
            </a:p>
            <a:p>
              <a:pPr algn="ctr"/>
              <a:r>
                <a:rPr lang="en-US" sz="1050" dirty="0"/>
                <a:t>Unisa Strategy</a:t>
              </a:r>
            </a:p>
            <a:p>
              <a:pPr algn="ctr"/>
              <a:r>
                <a:rPr lang="en-US" sz="1050" dirty="0"/>
                <a:t>Institutional Planning</a:t>
              </a:r>
            </a:p>
            <a:p>
              <a:pPr algn="ctr"/>
              <a:r>
                <a:rPr lang="en-US" sz="1050" dirty="0"/>
                <a:t>Digital Transformation</a:t>
              </a:r>
            </a:p>
            <a:p>
              <a:pPr algn="ctr"/>
              <a:r>
                <a:rPr lang="en-US" sz="1050" dirty="0"/>
                <a:t>Student Walk</a:t>
              </a:r>
            </a:p>
            <a:p>
              <a:pPr algn="ctr"/>
              <a:r>
                <a:rPr lang="en-US" sz="1050" dirty="0"/>
                <a:t>Research Output</a:t>
              </a:r>
            </a:p>
            <a:p>
              <a:pPr algn="ctr"/>
              <a:r>
                <a:rPr lang="en-US" sz="1050" dirty="0"/>
                <a:t>Engaged Scholarship</a:t>
              </a:r>
            </a:p>
            <a:p>
              <a:pPr algn="ctr"/>
              <a:r>
                <a:rPr lang="en-US" sz="1050" dirty="0"/>
                <a:t>Regulations</a:t>
              </a:r>
            </a:p>
          </p:txBody>
        </p:sp>
        <p:grpSp>
          <p:nvGrpSpPr>
            <p:cNvPr id="86" name="Group 85">
              <a:extLst>
                <a:ext uri="{FF2B5EF4-FFF2-40B4-BE49-F238E27FC236}">
                  <a16:creationId xmlns:a16="http://schemas.microsoft.com/office/drawing/2014/main" id="{86380289-6B56-4BDD-887C-3FCB7F249C72}"/>
                </a:ext>
              </a:extLst>
            </p:cNvPr>
            <p:cNvGrpSpPr/>
            <p:nvPr/>
          </p:nvGrpSpPr>
          <p:grpSpPr>
            <a:xfrm>
              <a:off x="2369289" y="1835409"/>
              <a:ext cx="327226" cy="540010"/>
              <a:chOff x="2302960" y="1935210"/>
              <a:chExt cx="327226" cy="540010"/>
            </a:xfrm>
          </p:grpSpPr>
          <p:sp>
            <p:nvSpPr>
              <p:cNvPr id="83" name="Rectangle: Rounded Corners 82">
                <a:extLst>
                  <a:ext uri="{FF2B5EF4-FFF2-40B4-BE49-F238E27FC236}">
                    <a16:creationId xmlns:a16="http://schemas.microsoft.com/office/drawing/2014/main" id="{ABBFFAD2-7E05-49DC-90BF-1CE4F096D0A1}"/>
                  </a:ext>
                </a:extLst>
              </p:cNvPr>
              <p:cNvSpPr/>
              <p:nvPr/>
            </p:nvSpPr>
            <p:spPr>
              <a:xfrm rot="2088065">
                <a:off x="2306286" y="2059412"/>
                <a:ext cx="45719" cy="41580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4" name="Oval 83">
                <a:extLst>
                  <a:ext uri="{FF2B5EF4-FFF2-40B4-BE49-F238E27FC236}">
                    <a16:creationId xmlns:a16="http://schemas.microsoft.com/office/drawing/2014/main" id="{BF4490B5-1E6E-4196-8808-0CE29A6875D1}"/>
                  </a:ext>
                </a:extLst>
              </p:cNvPr>
              <p:cNvSpPr/>
              <p:nvPr/>
            </p:nvSpPr>
            <p:spPr>
              <a:xfrm rot="21183831">
                <a:off x="2302960" y="1935210"/>
                <a:ext cx="327226" cy="3179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85" name="Rectangle: Rounded Corners 84">
              <a:extLst>
                <a:ext uri="{FF2B5EF4-FFF2-40B4-BE49-F238E27FC236}">
                  <a16:creationId xmlns:a16="http://schemas.microsoft.com/office/drawing/2014/main" id="{F540789F-4BAB-4748-BB43-FF070FF44B17}"/>
                </a:ext>
              </a:extLst>
            </p:cNvPr>
            <p:cNvSpPr/>
            <p:nvPr/>
          </p:nvSpPr>
          <p:spPr>
            <a:xfrm>
              <a:off x="1551469" y="3625176"/>
              <a:ext cx="2720635" cy="7927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8" name="Graphic 87" descr="Circles with arrows">
              <a:extLst>
                <a:ext uri="{FF2B5EF4-FFF2-40B4-BE49-F238E27FC236}">
                  <a16:creationId xmlns:a16="http://schemas.microsoft.com/office/drawing/2014/main" id="{198938B2-0B00-44F9-90CA-C711BE8E253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43289" y="2655967"/>
              <a:ext cx="588266" cy="588266"/>
            </a:xfrm>
            <a:prstGeom prst="rect">
              <a:avLst/>
            </a:prstGeom>
          </p:spPr>
        </p:pic>
        <p:sp>
          <p:nvSpPr>
            <p:cNvPr id="103" name="Rectangle 102">
              <a:extLst>
                <a:ext uri="{FF2B5EF4-FFF2-40B4-BE49-F238E27FC236}">
                  <a16:creationId xmlns:a16="http://schemas.microsoft.com/office/drawing/2014/main" id="{EC52C3DB-ABE1-45BB-85E2-29C77BE14AB6}"/>
                </a:ext>
              </a:extLst>
            </p:cNvPr>
            <p:cNvSpPr/>
            <p:nvPr/>
          </p:nvSpPr>
          <p:spPr>
            <a:xfrm>
              <a:off x="4277908" y="610764"/>
              <a:ext cx="7513555" cy="2785752"/>
            </a:xfrm>
            <a:prstGeom prst="rect">
              <a:avLst/>
            </a:prstGeom>
            <a:ln w="38100">
              <a:solidFill>
                <a:schemeClr val="accent2">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ZA" dirty="0"/>
            </a:p>
          </p:txBody>
        </p:sp>
        <p:sp>
          <p:nvSpPr>
            <p:cNvPr id="104" name="TextBox 103">
              <a:extLst>
                <a:ext uri="{FF2B5EF4-FFF2-40B4-BE49-F238E27FC236}">
                  <a16:creationId xmlns:a16="http://schemas.microsoft.com/office/drawing/2014/main" id="{0E01B9CD-5A20-4167-A53E-52766A67D39A}"/>
                </a:ext>
              </a:extLst>
            </p:cNvPr>
            <p:cNvSpPr txBox="1"/>
            <p:nvPr/>
          </p:nvSpPr>
          <p:spPr>
            <a:xfrm>
              <a:off x="4289948" y="649326"/>
              <a:ext cx="7513555" cy="283370"/>
            </a:xfrm>
            <a:prstGeom prst="rect">
              <a:avLst/>
            </a:prstGeom>
            <a:noFill/>
          </p:spPr>
          <p:txBody>
            <a:bodyPr wrap="square" rtlCol="0">
              <a:spAutoFit/>
            </a:bodyPr>
            <a:lstStyle/>
            <a:p>
              <a:pPr algn="ctr"/>
              <a:r>
                <a:rPr lang="en-US" sz="1200" b="1" dirty="0">
                  <a:solidFill>
                    <a:schemeClr val="bg1"/>
                  </a:solidFill>
                </a:rPr>
                <a:t>STUDENTS’ACADEMIC PERSISTANCE NEEDS</a:t>
              </a:r>
              <a:endParaRPr lang="en-ZA" sz="1200" b="1" dirty="0">
                <a:solidFill>
                  <a:schemeClr val="bg1"/>
                </a:solidFill>
              </a:endParaRPr>
            </a:p>
          </p:txBody>
        </p:sp>
        <p:pic>
          <p:nvPicPr>
            <p:cNvPr id="107" name="Picture 106">
              <a:extLst>
                <a:ext uri="{FF2B5EF4-FFF2-40B4-BE49-F238E27FC236}">
                  <a16:creationId xmlns:a16="http://schemas.microsoft.com/office/drawing/2014/main" id="{63013A36-D2AC-4B3E-89FA-A35DACB336E3}"/>
                </a:ext>
              </a:extLst>
            </p:cNvPr>
            <p:cNvPicPr>
              <a:picLocks noChangeAspect="1"/>
            </p:cNvPicPr>
            <p:nvPr/>
          </p:nvPicPr>
          <p:blipFill>
            <a:blip r:embed="rId16"/>
            <a:stretch>
              <a:fillRect/>
            </a:stretch>
          </p:blipFill>
          <p:spPr>
            <a:xfrm>
              <a:off x="5642614" y="848104"/>
              <a:ext cx="4744872" cy="2456565"/>
            </a:xfrm>
            <a:prstGeom prst="rect">
              <a:avLst/>
            </a:prstGeom>
          </p:spPr>
        </p:pic>
      </p:grpSp>
      <p:pic>
        <p:nvPicPr>
          <p:cNvPr id="109" name="Picture 108">
            <a:extLst>
              <a:ext uri="{FF2B5EF4-FFF2-40B4-BE49-F238E27FC236}">
                <a16:creationId xmlns:a16="http://schemas.microsoft.com/office/drawing/2014/main" id="{77F7D853-CA71-4CB9-A2A4-7C462B74008C}"/>
              </a:ext>
            </a:extLst>
          </p:cNvPr>
          <p:cNvPicPr>
            <a:picLocks noChangeAspect="1"/>
          </p:cNvPicPr>
          <p:nvPr/>
        </p:nvPicPr>
        <p:blipFill>
          <a:blip r:embed="rId17"/>
          <a:stretch>
            <a:fillRect/>
          </a:stretch>
        </p:blipFill>
        <p:spPr>
          <a:xfrm>
            <a:off x="10073991" y="108087"/>
            <a:ext cx="2026355" cy="445586"/>
          </a:xfrm>
          <a:prstGeom prst="rect">
            <a:avLst/>
          </a:prstGeom>
        </p:spPr>
      </p:pic>
    </p:spTree>
    <p:extLst>
      <p:ext uri="{BB962C8B-B14F-4D97-AF65-F5344CB8AC3E}">
        <p14:creationId xmlns:p14="http://schemas.microsoft.com/office/powerpoint/2010/main" val="4084838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C4E442-2EC7-4B5E-80D8-4204875D4C6D}"/>
              </a:ext>
            </a:extLst>
          </p:cNvPr>
          <p:cNvSpPr/>
          <p:nvPr/>
        </p:nvSpPr>
        <p:spPr>
          <a:xfrm>
            <a:off x="1" y="0"/>
            <a:ext cx="1167366" cy="6858000"/>
          </a:xfrm>
          <a:prstGeom prst="rect">
            <a:avLst/>
          </a:prstGeom>
          <a:solidFill>
            <a:schemeClr val="tx1">
              <a:lumMod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ZA"/>
          </a:p>
        </p:txBody>
      </p:sp>
      <p:pic>
        <p:nvPicPr>
          <p:cNvPr id="10" name="Graphic 9" descr="Cloud">
            <a:extLst>
              <a:ext uri="{FF2B5EF4-FFF2-40B4-BE49-F238E27FC236}">
                <a16:creationId xmlns:a16="http://schemas.microsoft.com/office/drawing/2014/main" id="{4B7B0C2A-8A77-4E8D-981D-58EE5F239E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060" y="1669450"/>
            <a:ext cx="914400" cy="914400"/>
          </a:xfrm>
          <a:prstGeom prst="rect">
            <a:avLst/>
          </a:prstGeom>
        </p:spPr>
      </p:pic>
      <p:pic>
        <p:nvPicPr>
          <p:cNvPr id="14" name="Graphic 13" descr="Workflow RTL">
            <a:extLst>
              <a:ext uri="{FF2B5EF4-FFF2-40B4-BE49-F238E27FC236}">
                <a16:creationId xmlns:a16="http://schemas.microsoft.com/office/drawing/2014/main" id="{C26F47DF-E438-4D20-84CF-E1853499E1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929" y="2970413"/>
            <a:ext cx="914400" cy="914400"/>
          </a:xfrm>
          <a:prstGeom prst="rect">
            <a:avLst/>
          </a:prstGeom>
        </p:spPr>
      </p:pic>
      <p:sp>
        <p:nvSpPr>
          <p:cNvPr id="4" name="Rectangle: Rounded Corners 3">
            <a:extLst>
              <a:ext uri="{FF2B5EF4-FFF2-40B4-BE49-F238E27FC236}">
                <a16:creationId xmlns:a16="http://schemas.microsoft.com/office/drawing/2014/main" id="{6B4B3403-70B6-43C5-BC54-6590AF32D1F9}"/>
              </a:ext>
            </a:extLst>
          </p:cNvPr>
          <p:cNvSpPr/>
          <p:nvPr/>
        </p:nvSpPr>
        <p:spPr>
          <a:xfrm>
            <a:off x="1349743" y="206453"/>
            <a:ext cx="10706249" cy="1116844"/>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Oval 12">
            <a:extLst>
              <a:ext uri="{FF2B5EF4-FFF2-40B4-BE49-F238E27FC236}">
                <a16:creationId xmlns:a16="http://schemas.microsoft.com/office/drawing/2014/main" id="{783BDC11-6F16-48A8-B571-E46AEDC7468D}"/>
              </a:ext>
            </a:extLst>
          </p:cNvPr>
          <p:cNvSpPr/>
          <p:nvPr/>
        </p:nvSpPr>
        <p:spPr>
          <a:xfrm>
            <a:off x="1288164" y="206453"/>
            <a:ext cx="1254642" cy="1116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5" name="Graphic 14" descr="Network diagram">
            <a:extLst>
              <a:ext uri="{FF2B5EF4-FFF2-40B4-BE49-F238E27FC236}">
                <a16:creationId xmlns:a16="http://schemas.microsoft.com/office/drawing/2014/main" id="{E9C57797-A700-4947-8948-15307FCF91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04950" y="307675"/>
            <a:ext cx="914400" cy="914400"/>
          </a:xfrm>
          <a:prstGeom prst="rect">
            <a:avLst/>
          </a:prstGeom>
        </p:spPr>
      </p:pic>
      <p:sp>
        <p:nvSpPr>
          <p:cNvPr id="5" name="TextBox 4">
            <a:extLst>
              <a:ext uri="{FF2B5EF4-FFF2-40B4-BE49-F238E27FC236}">
                <a16:creationId xmlns:a16="http://schemas.microsoft.com/office/drawing/2014/main" id="{CE7F71BD-F396-41D0-AD3C-A1E2A5E27E0D}"/>
              </a:ext>
            </a:extLst>
          </p:cNvPr>
          <p:cNvSpPr txBox="1"/>
          <p:nvPr/>
        </p:nvSpPr>
        <p:spPr>
          <a:xfrm>
            <a:off x="2612571" y="423825"/>
            <a:ext cx="8328479" cy="646331"/>
          </a:xfrm>
          <a:prstGeom prst="rect">
            <a:avLst/>
          </a:prstGeom>
          <a:noFill/>
        </p:spPr>
        <p:txBody>
          <a:bodyPr wrap="square" rtlCol="0">
            <a:spAutoFit/>
          </a:bodyPr>
          <a:lstStyle/>
          <a:p>
            <a:r>
              <a:rPr lang="en-US" sz="3600" b="1" dirty="0"/>
              <a:t>INTRODUCTION</a:t>
            </a:r>
            <a:endParaRPr lang="en-ZA" sz="3600" b="1" dirty="0"/>
          </a:p>
        </p:txBody>
      </p:sp>
      <p:pic>
        <p:nvPicPr>
          <p:cNvPr id="17" name="Graphic 16" descr="Network diagram">
            <a:extLst>
              <a:ext uri="{FF2B5EF4-FFF2-40B4-BE49-F238E27FC236}">
                <a16:creationId xmlns:a16="http://schemas.microsoft.com/office/drawing/2014/main" id="{E2C1FD1B-8A4E-4039-8999-CB66A35ABBB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6008" y="307675"/>
            <a:ext cx="914400" cy="914400"/>
          </a:xfrm>
          <a:prstGeom prst="rect">
            <a:avLst/>
          </a:prstGeom>
        </p:spPr>
      </p:pic>
      <p:sp>
        <p:nvSpPr>
          <p:cNvPr id="21" name="Rectangle: Rounded Corners 20">
            <a:extLst>
              <a:ext uri="{FF2B5EF4-FFF2-40B4-BE49-F238E27FC236}">
                <a16:creationId xmlns:a16="http://schemas.microsoft.com/office/drawing/2014/main" id="{89F20069-DD7A-4A95-BFFE-3DCA2B9E0496}"/>
              </a:ext>
            </a:extLst>
          </p:cNvPr>
          <p:cNvSpPr/>
          <p:nvPr/>
        </p:nvSpPr>
        <p:spPr>
          <a:xfrm>
            <a:off x="1373222" y="1532627"/>
            <a:ext cx="10682769" cy="1116844"/>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Oval 21">
            <a:extLst>
              <a:ext uri="{FF2B5EF4-FFF2-40B4-BE49-F238E27FC236}">
                <a16:creationId xmlns:a16="http://schemas.microsoft.com/office/drawing/2014/main" id="{C893B86E-B08D-44B7-9ED3-38FC48EAFFAC}"/>
              </a:ext>
            </a:extLst>
          </p:cNvPr>
          <p:cNvSpPr/>
          <p:nvPr/>
        </p:nvSpPr>
        <p:spPr>
          <a:xfrm>
            <a:off x="1311643" y="1532627"/>
            <a:ext cx="1254642" cy="1116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TextBox 23">
            <a:extLst>
              <a:ext uri="{FF2B5EF4-FFF2-40B4-BE49-F238E27FC236}">
                <a16:creationId xmlns:a16="http://schemas.microsoft.com/office/drawing/2014/main" id="{67EB620C-B219-435C-9064-B49B3F4CA12C}"/>
              </a:ext>
            </a:extLst>
          </p:cNvPr>
          <p:cNvSpPr txBox="1"/>
          <p:nvPr/>
        </p:nvSpPr>
        <p:spPr>
          <a:xfrm>
            <a:off x="2636050" y="1749999"/>
            <a:ext cx="8498307" cy="646331"/>
          </a:xfrm>
          <a:prstGeom prst="rect">
            <a:avLst/>
          </a:prstGeom>
          <a:noFill/>
        </p:spPr>
        <p:txBody>
          <a:bodyPr wrap="square" rtlCol="0">
            <a:spAutoFit/>
          </a:bodyPr>
          <a:lstStyle/>
          <a:p>
            <a:r>
              <a:rPr lang="en-US" sz="3600" b="1" dirty="0"/>
              <a:t>OVERVIEW COMPLEXITIES OF PRACTISE</a:t>
            </a:r>
            <a:endParaRPr lang="en-ZA" sz="3600" b="1" dirty="0"/>
          </a:p>
        </p:txBody>
      </p:sp>
      <p:sp>
        <p:nvSpPr>
          <p:cNvPr id="25" name="Rectangle: Rounded Corners 24">
            <a:extLst>
              <a:ext uri="{FF2B5EF4-FFF2-40B4-BE49-F238E27FC236}">
                <a16:creationId xmlns:a16="http://schemas.microsoft.com/office/drawing/2014/main" id="{DAB8F4B4-EDF8-4F5E-A888-3AFEFFAC5566}"/>
              </a:ext>
            </a:extLst>
          </p:cNvPr>
          <p:cNvSpPr/>
          <p:nvPr/>
        </p:nvSpPr>
        <p:spPr>
          <a:xfrm>
            <a:off x="1373223" y="2887076"/>
            <a:ext cx="10682768" cy="1116844"/>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Oval 25">
            <a:extLst>
              <a:ext uri="{FF2B5EF4-FFF2-40B4-BE49-F238E27FC236}">
                <a16:creationId xmlns:a16="http://schemas.microsoft.com/office/drawing/2014/main" id="{799D97F1-747D-4F97-9365-DADD1366014B}"/>
              </a:ext>
            </a:extLst>
          </p:cNvPr>
          <p:cNvSpPr/>
          <p:nvPr/>
        </p:nvSpPr>
        <p:spPr>
          <a:xfrm>
            <a:off x="1311643" y="2887076"/>
            <a:ext cx="1254642" cy="1116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TextBox 27">
            <a:extLst>
              <a:ext uri="{FF2B5EF4-FFF2-40B4-BE49-F238E27FC236}">
                <a16:creationId xmlns:a16="http://schemas.microsoft.com/office/drawing/2014/main" id="{58729F15-D73A-4454-96BC-DDBC0DD8AF6D}"/>
              </a:ext>
            </a:extLst>
          </p:cNvPr>
          <p:cNvSpPr txBox="1"/>
          <p:nvPr/>
        </p:nvSpPr>
        <p:spPr>
          <a:xfrm>
            <a:off x="2636050" y="3104448"/>
            <a:ext cx="8552650" cy="646331"/>
          </a:xfrm>
          <a:prstGeom prst="rect">
            <a:avLst/>
          </a:prstGeom>
          <a:noFill/>
        </p:spPr>
        <p:txBody>
          <a:bodyPr wrap="square" rtlCol="0">
            <a:spAutoFit/>
          </a:bodyPr>
          <a:lstStyle/>
          <a:p>
            <a:r>
              <a:rPr lang="en-US" sz="3600" b="1" dirty="0"/>
              <a:t>UNISA IMPLEMENTATION</a:t>
            </a:r>
            <a:endParaRPr lang="en-ZA" sz="3600" b="1" dirty="0"/>
          </a:p>
        </p:txBody>
      </p:sp>
      <p:sp>
        <p:nvSpPr>
          <p:cNvPr id="29" name="Rectangle: Rounded Corners 28">
            <a:extLst>
              <a:ext uri="{FF2B5EF4-FFF2-40B4-BE49-F238E27FC236}">
                <a16:creationId xmlns:a16="http://schemas.microsoft.com/office/drawing/2014/main" id="{28173B34-AEF9-43E4-8F83-E47916C2CB62}"/>
              </a:ext>
            </a:extLst>
          </p:cNvPr>
          <p:cNvSpPr/>
          <p:nvPr/>
        </p:nvSpPr>
        <p:spPr>
          <a:xfrm>
            <a:off x="1373223" y="4211467"/>
            <a:ext cx="10682768" cy="1116844"/>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Oval 29">
            <a:extLst>
              <a:ext uri="{FF2B5EF4-FFF2-40B4-BE49-F238E27FC236}">
                <a16:creationId xmlns:a16="http://schemas.microsoft.com/office/drawing/2014/main" id="{86583E48-877F-4597-8B20-C947888A1584}"/>
              </a:ext>
            </a:extLst>
          </p:cNvPr>
          <p:cNvSpPr/>
          <p:nvPr/>
        </p:nvSpPr>
        <p:spPr>
          <a:xfrm>
            <a:off x="1311643" y="4211467"/>
            <a:ext cx="1254642" cy="1116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TextBox 31">
            <a:extLst>
              <a:ext uri="{FF2B5EF4-FFF2-40B4-BE49-F238E27FC236}">
                <a16:creationId xmlns:a16="http://schemas.microsoft.com/office/drawing/2014/main" id="{7E65C75A-93C1-49BE-9EF5-37F48142EF15}"/>
              </a:ext>
            </a:extLst>
          </p:cNvPr>
          <p:cNvSpPr txBox="1"/>
          <p:nvPr/>
        </p:nvSpPr>
        <p:spPr>
          <a:xfrm>
            <a:off x="2636050" y="4428839"/>
            <a:ext cx="8498307" cy="646331"/>
          </a:xfrm>
          <a:prstGeom prst="rect">
            <a:avLst/>
          </a:prstGeom>
          <a:noFill/>
        </p:spPr>
        <p:txBody>
          <a:bodyPr wrap="square" rtlCol="0">
            <a:spAutoFit/>
          </a:bodyPr>
          <a:lstStyle/>
          <a:p>
            <a:r>
              <a:rPr lang="en-US" sz="3600" b="1" dirty="0"/>
              <a:t>OUTPUT</a:t>
            </a:r>
            <a:endParaRPr lang="en-ZA" sz="3600" b="1" dirty="0"/>
          </a:p>
        </p:txBody>
      </p:sp>
      <p:pic>
        <p:nvPicPr>
          <p:cNvPr id="33" name="Graphic 32" descr="Cloud">
            <a:extLst>
              <a:ext uri="{FF2B5EF4-FFF2-40B4-BE49-F238E27FC236}">
                <a16:creationId xmlns:a16="http://schemas.microsoft.com/office/drawing/2014/main" id="{00D0FC69-FDAF-4A88-B349-A5DD479A51E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496385" y="1615964"/>
            <a:ext cx="914400" cy="914400"/>
          </a:xfrm>
          <a:prstGeom prst="rect">
            <a:avLst/>
          </a:prstGeom>
        </p:spPr>
      </p:pic>
      <p:pic>
        <p:nvPicPr>
          <p:cNvPr id="34" name="Graphic 33" descr="Workflow RTL">
            <a:extLst>
              <a:ext uri="{FF2B5EF4-FFF2-40B4-BE49-F238E27FC236}">
                <a16:creationId xmlns:a16="http://schemas.microsoft.com/office/drawing/2014/main" id="{7ACD18B5-ECC3-46BF-BF93-03556847F53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96385" y="2988298"/>
            <a:ext cx="914400" cy="914400"/>
          </a:xfrm>
          <a:prstGeom prst="rect">
            <a:avLst/>
          </a:prstGeom>
        </p:spPr>
      </p:pic>
      <p:sp>
        <p:nvSpPr>
          <p:cNvPr id="35" name="Rectangle: Rounded Corners 34">
            <a:extLst>
              <a:ext uri="{FF2B5EF4-FFF2-40B4-BE49-F238E27FC236}">
                <a16:creationId xmlns:a16="http://schemas.microsoft.com/office/drawing/2014/main" id="{CA637A7E-776D-464D-9606-971D4D136E85}"/>
              </a:ext>
            </a:extLst>
          </p:cNvPr>
          <p:cNvSpPr/>
          <p:nvPr/>
        </p:nvSpPr>
        <p:spPr>
          <a:xfrm>
            <a:off x="1412189" y="5570472"/>
            <a:ext cx="10643802" cy="1116844"/>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Oval 35">
            <a:extLst>
              <a:ext uri="{FF2B5EF4-FFF2-40B4-BE49-F238E27FC236}">
                <a16:creationId xmlns:a16="http://schemas.microsoft.com/office/drawing/2014/main" id="{98E0F386-A7FD-483F-9C10-F87D864FCD57}"/>
              </a:ext>
            </a:extLst>
          </p:cNvPr>
          <p:cNvSpPr/>
          <p:nvPr/>
        </p:nvSpPr>
        <p:spPr>
          <a:xfrm>
            <a:off x="1350610" y="5570472"/>
            <a:ext cx="1254642" cy="1116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TextBox 37">
            <a:extLst>
              <a:ext uri="{FF2B5EF4-FFF2-40B4-BE49-F238E27FC236}">
                <a16:creationId xmlns:a16="http://schemas.microsoft.com/office/drawing/2014/main" id="{5F33CEFF-6F17-4F36-851F-3051B0C4C434}"/>
              </a:ext>
            </a:extLst>
          </p:cNvPr>
          <p:cNvSpPr txBox="1"/>
          <p:nvPr/>
        </p:nvSpPr>
        <p:spPr>
          <a:xfrm>
            <a:off x="2675017" y="5787844"/>
            <a:ext cx="8459340" cy="646331"/>
          </a:xfrm>
          <a:prstGeom prst="rect">
            <a:avLst/>
          </a:prstGeom>
          <a:noFill/>
        </p:spPr>
        <p:txBody>
          <a:bodyPr wrap="square" rtlCol="0">
            <a:spAutoFit/>
          </a:bodyPr>
          <a:lstStyle/>
          <a:p>
            <a:r>
              <a:rPr lang="en-US" sz="3600" b="1" dirty="0"/>
              <a:t>ACKNOWLEDGEMENTS</a:t>
            </a:r>
            <a:endParaRPr lang="en-ZA" sz="3600" b="1" dirty="0"/>
          </a:p>
        </p:txBody>
      </p:sp>
      <p:pic>
        <p:nvPicPr>
          <p:cNvPr id="9" name="Graphic 8" descr="Clapping hands">
            <a:extLst>
              <a:ext uri="{FF2B5EF4-FFF2-40B4-BE49-F238E27FC236}">
                <a16:creationId xmlns:a16="http://schemas.microsoft.com/office/drawing/2014/main" id="{6585B5E4-FD82-4C1F-BD4A-5611D1ACD16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8929" y="5671694"/>
            <a:ext cx="914400" cy="914400"/>
          </a:xfrm>
          <a:prstGeom prst="rect">
            <a:avLst/>
          </a:prstGeom>
        </p:spPr>
      </p:pic>
      <p:pic>
        <p:nvPicPr>
          <p:cNvPr id="39" name="Graphic 38" descr="Clapping hands">
            <a:extLst>
              <a:ext uri="{FF2B5EF4-FFF2-40B4-BE49-F238E27FC236}">
                <a16:creationId xmlns:a16="http://schemas.microsoft.com/office/drawing/2014/main" id="{B09F1FD6-5B77-404C-AAEB-2591E03EB5D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512989" y="5653809"/>
            <a:ext cx="914400" cy="914400"/>
          </a:xfrm>
          <a:prstGeom prst="rect">
            <a:avLst/>
          </a:prstGeom>
        </p:spPr>
      </p:pic>
      <p:pic>
        <p:nvPicPr>
          <p:cNvPr id="12" name="Graphic 11" descr="Checkmark">
            <a:extLst>
              <a:ext uri="{FF2B5EF4-FFF2-40B4-BE49-F238E27FC236}">
                <a16:creationId xmlns:a16="http://schemas.microsoft.com/office/drawing/2014/main" id="{FEA4838B-6FCA-43BA-B805-95DAAC5098C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8929" y="4321053"/>
            <a:ext cx="914400" cy="914400"/>
          </a:xfrm>
          <a:prstGeom prst="rect">
            <a:avLst/>
          </a:prstGeom>
        </p:spPr>
      </p:pic>
      <p:pic>
        <p:nvPicPr>
          <p:cNvPr id="40" name="Graphic 39" descr="Checkmark">
            <a:extLst>
              <a:ext uri="{FF2B5EF4-FFF2-40B4-BE49-F238E27FC236}">
                <a16:creationId xmlns:a16="http://schemas.microsoft.com/office/drawing/2014/main" id="{EC4C5965-528E-4899-B716-E1594B6854C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496385" y="4329996"/>
            <a:ext cx="914400" cy="914400"/>
          </a:xfrm>
          <a:prstGeom prst="rect">
            <a:avLst/>
          </a:prstGeom>
        </p:spPr>
      </p:pic>
      <p:sp>
        <p:nvSpPr>
          <p:cNvPr id="41" name="TextBox 40">
            <a:extLst>
              <a:ext uri="{FF2B5EF4-FFF2-40B4-BE49-F238E27FC236}">
                <a16:creationId xmlns:a16="http://schemas.microsoft.com/office/drawing/2014/main" id="{AD1F5851-1CF0-4598-B45D-E1BB8D21348F}"/>
              </a:ext>
            </a:extLst>
          </p:cNvPr>
          <p:cNvSpPr txBox="1"/>
          <p:nvPr/>
        </p:nvSpPr>
        <p:spPr>
          <a:xfrm>
            <a:off x="11297683" y="362270"/>
            <a:ext cx="469900" cy="707886"/>
          </a:xfrm>
          <a:prstGeom prst="rect">
            <a:avLst/>
          </a:prstGeom>
          <a:noFill/>
        </p:spPr>
        <p:txBody>
          <a:bodyPr wrap="square" rtlCol="0">
            <a:spAutoFit/>
          </a:bodyPr>
          <a:lstStyle/>
          <a:p>
            <a:pPr algn="ctr"/>
            <a:r>
              <a:rPr lang="en-US" sz="4000" b="1" dirty="0"/>
              <a:t>1</a:t>
            </a:r>
            <a:endParaRPr lang="en-ZA" sz="4000" b="1" dirty="0"/>
          </a:p>
        </p:txBody>
      </p:sp>
      <p:sp>
        <p:nvSpPr>
          <p:cNvPr id="42" name="TextBox 41">
            <a:extLst>
              <a:ext uri="{FF2B5EF4-FFF2-40B4-BE49-F238E27FC236}">
                <a16:creationId xmlns:a16="http://schemas.microsoft.com/office/drawing/2014/main" id="{2CDC4AEF-C60E-4DE7-875B-66A1C974AE79}"/>
              </a:ext>
            </a:extLst>
          </p:cNvPr>
          <p:cNvSpPr txBox="1"/>
          <p:nvPr/>
        </p:nvSpPr>
        <p:spPr>
          <a:xfrm>
            <a:off x="11293253" y="1749999"/>
            <a:ext cx="469900" cy="707886"/>
          </a:xfrm>
          <a:prstGeom prst="rect">
            <a:avLst/>
          </a:prstGeom>
          <a:noFill/>
        </p:spPr>
        <p:txBody>
          <a:bodyPr wrap="square" rtlCol="0">
            <a:spAutoFit/>
          </a:bodyPr>
          <a:lstStyle/>
          <a:p>
            <a:pPr algn="ctr"/>
            <a:r>
              <a:rPr lang="en-US" sz="4000" b="1" dirty="0"/>
              <a:t>2</a:t>
            </a:r>
            <a:endParaRPr lang="en-ZA" sz="4000" b="1" dirty="0"/>
          </a:p>
        </p:txBody>
      </p:sp>
      <p:sp>
        <p:nvSpPr>
          <p:cNvPr id="43" name="TextBox 42">
            <a:extLst>
              <a:ext uri="{FF2B5EF4-FFF2-40B4-BE49-F238E27FC236}">
                <a16:creationId xmlns:a16="http://schemas.microsoft.com/office/drawing/2014/main" id="{FB8FFB7C-3FE7-4C3F-B93D-A4435247F682}"/>
              </a:ext>
            </a:extLst>
          </p:cNvPr>
          <p:cNvSpPr txBox="1"/>
          <p:nvPr/>
        </p:nvSpPr>
        <p:spPr>
          <a:xfrm>
            <a:off x="11288823" y="3073670"/>
            <a:ext cx="469900" cy="707886"/>
          </a:xfrm>
          <a:prstGeom prst="rect">
            <a:avLst/>
          </a:prstGeom>
          <a:noFill/>
        </p:spPr>
        <p:txBody>
          <a:bodyPr wrap="square" rtlCol="0">
            <a:spAutoFit/>
          </a:bodyPr>
          <a:lstStyle/>
          <a:p>
            <a:pPr algn="ctr"/>
            <a:r>
              <a:rPr lang="en-US" sz="4000" b="1" dirty="0"/>
              <a:t>3</a:t>
            </a:r>
            <a:endParaRPr lang="en-ZA" sz="4000" b="1" dirty="0"/>
          </a:p>
        </p:txBody>
      </p:sp>
      <p:sp>
        <p:nvSpPr>
          <p:cNvPr id="44" name="TextBox 43">
            <a:extLst>
              <a:ext uri="{FF2B5EF4-FFF2-40B4-BE49-F238E27FC236}">
                <a16:creationId xmlns:a16="http://schemas.microsoft.com/office/drawing/2014/main" id="{D4E20388-5901-4682-A6FD-E19C15656FF8}"/>
              </a:ext>
            </a:extLst>
          </p:cNvPr>
          <p:cNvSpPr txBox="1"/>
          <p:nvPr/>
        </p:nvSpPr>
        <p:spPr>
          <a:xfrm>
            <a:off x="11288823" y="4415946"/>
            <a:ext cx="469900" cy="707886"/>
          </a:xfrm>
          <a:prstGeom prst="rect">
            <a:avLst/>
          </a:prstGeom>
          <a:noFill/>
        </p:spPr>
        <p:txBody>
          <a:bodyPr wrap="square" rtlCol="0">
            <a:spAutoFit/>
          </a:bodyPr>
          <a:lstStyle/>
          <a:p>
            <a:pPr algn="ctr"/>
            <a:r>
              <a:rPr lang="en-US" sz="4000" b="1" dirty="0"/>
              <a:t>4</a:t>
            </a:r>
            <a:endParaRPr lang="en-ZA" sz="4000" b="1" dirty="0"/>
          </a:p>
        </p:txBody>
      </p:sp>
      <p:sp>
        <p:nvSpPr>
          <p:cNvPr id="45" name="TextBox 44">
            <a:extLst>
              <a:ext uri="{FF2B5EF4-FFF2-40B4-BE49-F238E27FC236}">
                <a16:creationId xmlns:a16="http://schemas.microsoft.com/office/drawing/2014/main" id="{967D297E-C42D-4F0C-92BB-95DF1782F61C}"/>
              </a:ext>
            </a:extLst>
          </p:cNvPr>
          <p:cNvSpPr txBox="1"/>
          <p:nvPr/>
        </p:nvSpPr>
        <p:spPr>
          <a:xfrm>
            <a:off x="11297683" y="5757066"/>
            <a:ext cx="469900" cy="707886"/>
          </a:xfrm>
          <a:prstGeom prst="rect">
            <a:avLst/>
          </a:prstGeom>
          <a:noFill/>
        </p:spPr>
        <p:txBody>
          <a:bodyPr wrap="square" rtlCol="0">
            <a:spAutoFit/>
          </a:bodyPr>
          <a:lstStyle/>
          <a:p>
            <a:pPr algn="ctr"/>
            <a:r>
              <a:rPr lang="en-US" sz="4000" b="1" dirty="0"/>
              <a:t>5</a:t>
            </a:r>
            <a:endParaRPr lang="en-ZA" sz="4000" b="1" dirty="0"/>
          </a:p>
        </p:txBody>
      </p:sp>
    </p:spTree>
    <p:extLst>
      <p:ext uri="{BB962C8B-B14F-4D97-AF65-F5344CB8AC3E}">
        <p14:creationId xmlns:p14="http://schemas.microsoft.com/office/powerpoint/2010/main" val="3039192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331E6-0C61-45A9-BC66-21BD0340C488}"/>
              </a:ext>
            </a:extLst>
          </p:cNvPr>
          <p:cNvSpPr txBox="1">
            <a:spLocks/>
          </p:cNvSpPr>
          <p:nvPr/>
        </p:nvSpPr>
        <p:spPr>
          <a:xfrm>
            <a:off x="576264" y="89856"/>
            <a:ext cx="10801350" cy="53975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accent2">
                    <a:lumMod val="50000"/>
                  </a:schemeClr>
                </a:solidFill>
                <a:effectLst/>
                <a:uLnTx/>
                <a:uFillTx/>
                <a:latin typeface="Calibri" panose="020F0502020204030204"/>
                <a:ea typeface="+mj-ea"/>
                <a:cs typeface="+mj-cs"/>
              </a:rPr>
              <a:t>KEY ENABLEMENT ARCHIEVEMENTS</a:t>
            </a:r>
            <a:endParaRPr kumimoji="0" lang="en-ZA" sz="2400" b="1" i="0" u="none" strike="noStrike" kern="1200" cap="none" spc="0" normalizeH="0" baseline="0" noProof="0" dirty="0">
              <a:ln>
                <a:noFill/>
              </a:ln>
              <a:solidFill>
                <a:schemeClr val="accent2">
                  <a:lumMod val="50000"/>
                </a:schemeClr>
              </a:solidFill>
              <a:effectLst/>
              <a:uLnTx/>
              <a:uFillTx/>
              <a:latin typeface="Calibri" panose="020F0502020204030204"/>
              <a:ea typeface="+mj-ea"/>
              <a:cs typeface="+mj-cs"/>
            </a:endParaRPr>
          </a:p>
        </p:txBody>
      </p:sp>
      <p:grpSp>
        <p:nvGrpSpPr>
          <p:cNvPr id="3" name="Group 43">
            <a:extLst>
              <a:ext uri="{FF2B5EF4-FFF2-40B4-BE49-F238E27FC236}">
                <a16:creationId xmlns:a16="http://schemas.microsoft.com/office/drawing/2014/main" id="{A3902D6D-CBBD-48DB-8E38-236933BE19AC}"/>
              </a:ext>
            </a:extLst>
          </p:cNvPr>
          <p:cNvGrpSpPr>
            <a:grpSpLocks/>
          </p:cNvGrpSpPr>
          <p:nvPr/>
        </p:nvGrpSpPr>
        <p:grpSpPr bwMode="auto">
          <a:xfrm>
            <a:off x="161926" y="0"/>
            <a:ext cx="414338" cy="772319"/>
            <a:chOff x="431006" y="3275991"/>
            <a:chExt cx="765432" cy="1634472"/>
          </a:xfrm>
        </p:grpSpPr>
        <p:sp>
          <p:nvSpPr>
            <p:cNvPr id="4" name="Isosceles Triangle 3">
              <a:extLst>
                <a:ext uri="{FF2B5EF4-FFF2-40B4-BE49-F238E27FC236}">
                  <a16:creationId xmlns:a16="http://schemas.microsoft.com/office/drawing/2014/main" id="{ADD30F0C-FD86-4020-B627-3E2AA493D5A7}"/>
                </a:ext>
              </a:extLst>
            </p:cNvPr>
            <p:cNvSpPr/>
            <p:nvPr/>
          </p:nvSpPr>
          <p:spPr>
            <a:xfrm rot="5400000">
              <a:off x="89077" y="3691239"/>
              <a:ext cx="1522607" cy="692114"/>
            </a:xfrm>
            <a:prstGeom prst="triangle">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Parallelogram 4">
              <a:extLst>
                <a:ext uri="{FF2B5EF4-FFF2-40B4-BE49-F238E27FC236}">
                  <a16:creationId xmlns:a16="http://schemas.microsoft.com/office/drawing/2014/main" id="{5A3BFE85-2041-40C6-B8FD-D8F54A06A174}"/>
                </a:ext>
              </a:extLst>
            </p:cNvPr>
            <p:cNvSpPr/>
            <p:nvPr/>
          </p:nvSpPr>
          <p:spPr>
            <a:xfrm rot="5400000" flipV="1">
              <a:off x="-348018" y="4058123"/>
              <a:ext cx="1631364" cy="73318"/>
            </a:xfrm>
            <a:prstGeom prst="parallelogram">
              <a:avLst>
                <a:gd name="adj" fmla="val 15614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aphicFrame>
        <p:nvGraphicFramePr>
          <p:cNvPr id="8" name="Diagram 7">
            <a:extLst>
              <a:ext uri="{FF2B5EF4-FFF2-40B4-BE49-F238E27FC236}">
                <a16:creationId xmlns:a16="http://schemas.microsoft.com/office/drawing/2014/main" id="{CB1032EB-59F3-414D-B345-767160DD515F}"/>
              </a:ext>
            </a:extLst>
          </p:cNvPr>
          <p:cNvGraphicFramePr/>
          <p:nvPr>
            <p:extLst>
              <p:ext uri="{D42A27DB-BD31-4B8C-83A1-F6EECF244321}">
                <p14:modId xmlns:p14="http://schemas.microsoft.com/office/powerpoint/2010/main" val="2508682419"/>
              </p:ext>
            </p:extLst>
          </p:nvPr>
        </p:nvGraphicFramePr>
        <p:xfrm>
          <a:off x="1912938" y="873902"/>
          <a:ext cx="964375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2" name="Picture 41">
            <a:extLst>
              <a:ext uri="{FF2B5EF4-FFF2-40B4-BE49-F238E27FC236}">
                <a16:creationId xmlns:a16="http://schemas.microsoft.com/office/drawing/2014/main" id="{FC34A118-D9DC-4191-9129-87AA79963A5E}"/>
              </a:ext>
            </a:extLst>
          </p:cNvPr>
          <p:cNvPicPr>
            <a:picLocks noChangeAspect="1"/>
          </p:cNvPicPr>
          <p:nvPr/>
        </p:nvPicPr>
        <p:blipFill>
          <a:blip r:embed="rId7"/>
          <a:stretch>
            <a:fillRect/>
          </a:stretch>
        </p:blipFill>
        <p:spPr>
          <a:xfrm>
            <a:off x="10073991" y="108087"/>
            <a:ext cx="2026355" cy="445586"/>
          </a:xfrm>
          <a:prstGeom prst="rect">
            <a:avLst/>
          </a:prstGeom>
        </p:spPr>
      </p:pic>
    </p:spTree>
    <p:extLst>
      <p:ext uri="{BB962C8B-B14F-4D97-AF65-F5344CB8AC3E}">
        <p14:creationId xmlns:p14="http://schemas.microsoft.com/office/powerpoint/2010/main" val="2878261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C4E442-2EC7-4B5E-80D8-4204875D4C6D}"/>
              </a:ext>
            </a:extLst>
          </p:cNvPr>
          <p:cNvSpPr/>
          <p:nvPr/>
        </p:nvSpPr>
        <p:spPr>
          <a:xfrm>
            <a:off x="1" y="0"/>
            <a:ext cx="1167366" cy="6858000"/>
          </a:xfrm>
          <a:prstGeom prst="rect">
            <a:avLst/>
          </a:prstGeom>
          <a:solidFill>
            <a:schemeClr val="tx1">
              <a:lumMod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ZA"/>
          </a:p>
        </p:txBody>
      </p:sp>
      <p:pic>
        <p:nvPicPr>
          <p:cNvPr id="10" name="Graphic 9" descr="Cloud">
            <a:extLst>
              <a:ext uri="{FF2B5EF4-FFF2-40B4-BE49-F238E27FC236}">
                <a16:creationId xmlns:a16="http://schemas.microsoft.com/office/drawing/2014/main" id="{4B7B0C2A-8A77-4E8D-981D-58EE5F239E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060" y="1669450"/>
            <a:ext cx="914400" cy="914400"/>
          </a:xfrm>
          <a:prstGeom prst="rect">
            <a:avLst/>
          </a:prstGeom>
        </p:spPr>
      </p:pic>
      <p:pic>
        <p:nvPicPr>
          <p:cNvPr id="14" name="Graphic 13" descr="Workflow RTL">
            <a:extLst>
              <a:ext uri="{FF2B5EF4-FFF2-40B4-BE49-F238E27FC236}">
                <a16:creationId xmlns:a16="http://schemas.microsoft.com/office/drawing/2014/main" id="{C26F47DF-E438-4D20-84CF-E1853499E1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929" y="2970413"/>
            <a:ext cx="914400" cy="914400"/>
          </a:xfrm>
          <a:prstGeom prst="rect">
            <a:avLst/>
          </a:prstGeom>
        </p:spPr>
      </p:pic>
      <p:pic>
        <p:nvPicPr>
          <p:cNvPr id="17" name="Graphic 16" descr="Network diagram">
            <a:extLst>
              <a:ext uri="{FF2B5EF4-FFF2-40B4-BE49-F238E27FC236}">
                <a16:creationId xmlns:a16="http://schemas.microsoft.com/office/drawing/2014/main" id="{E2C1FD1B-8A4E-4039-8999-CB66A35ABB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6008" y="307675"/>
            <a:ext cx="914400" cy="914400"/>
          </a:xfrm>
          <a:prstGeom prst="rect">
            <a:avLst/>
          </a:prstGeom>
        </p:spPr>
      </p:pic>
      <p:sp>
        <p:nvSpPr>
          <p:cNvPr id="35" name="Rectangle: Rounded Corners 34">
            <a:extLst>
              <a:ext uri="{FF2B5EF4-FFF2-40B4-BE49-F238E27FC236}">
                <a16:creationId xmlns:a16="http://schemas.microsoft.com/office/drawing/2014/main" id="{CA637A7E-776D-464D-9606-971D4D136E85}"/>
              </a:ext>
            </a:extLst>
          </p:cNvPr>
          <p:cNvSpPr/>
          <p:nvPr/>
        </p:nvSpPr>
        <p:spPr>
          <a:xfrm>
            <a:off x="1412189" y="5570472"/>
            <a:ext cx="9967011" cy="1116844"/>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Oval 35">
            <a:extLst>
              <a:ext uri="{FF2B5EF4-FFF2-40B4-BE49-F238E27FC236}">
                <a16:creationId xmlns:a16="http://schemas.microsoft.com/office/drawing/2014/main" id="{98E0F386-A7FD-483F-9C10-F87D864FCD57}"/>
              </a:ext>
            </a:extLst>
          </p:cNvPr>
          <p:cNvSpPr/>
          <p:nvPr/>
        </p:nvSpPr>
        <p:spPr>
          <a:xfrm>
            <a:off x="1350610" y="5570472"/>
            <a:ext cx="1254642" cy="1116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TextBox 37">
            <a:extLst>
              <a:ext uri="{FF2B5EF4-FFF2-40B4-BE49-F238E27FC236}">
                <a16:creationId xmlns:a16="http://schemas.microsoft.com/office/drawing/2014/main" id="{5F33CEFF-6F17-4F36-851F-3051B0C4C434}"/>
              </a:ext>
            </a:extLst>
          </p:cNvPr>
          <p:cNvSpPr txBox="1"/>
          <p:nvPr/>
        </p:nvSpPr>
        <p:spPr>
          <a:xfrm>
            <a:off x="2675017" y="5787844"/>
            <a:ext cx="8459340" cy="646331"/>
          </a:xfrm>
          <a:prstGeom prst="rect">
            <a:avLst/>
          </a:prstGeom>
          <a:noFill/>
        </p:spPr>
        <p:txBody>
          <a:bodyPr wrap="square" rtlCol="0">
            <a:spAutoFit/>
          </a:bodyPr>
          <a:lstStyle/>
          <a:p>
            <a:r>
              <a:rPr lang="en-US" sz="3600" b="1" dirty="0"/>
              <a:t>ACKNOWLEDGEMENTS</a:t>
            </a:r>
            <a:endParaRPr lang="en-ZA" sz="3600" b="1" dirty="0"/>
          </a:p>
        </p:txBody>
      </p:sp>
      <p:pic>
        <p:nvPicPr>
          <p:cNvPr id="9" name="Graphic 8" descr="Clapping hands">
            <a:extLst>
              <a:ext uri="{FF2B5EF4-FFF2-40B4-BE49-F238E27FC236}">
                <a16:creationId xmlns:a16="http://schemas.microsoft.com/office/drawing/2014/main" id="{6585B5E4-FD82-4C1F-BD4A-5611D1ACD16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929" y="5671694"/>
            <a:ext cx="914400" cy="914400"/>
          </a:xfrm>
          <a:prstGeom prst="rect">
            <a:avLst/>
          </a:prstGeom>
        </p:spPr>
      </p:pic>
      <p:pic>
        <p:nvPicPr>
          <p:cNvPr id="39" name="Graphic 38" descr="Clapping hands">
            <a:extLst>
              <a:ext uri="{FF2B5EF4-FFF2-40B4-BE49-F238E27FC236}">
                <a16:creationId xmlns:a16="http://schemas.microsoft.com/office/drawing/2014/main" id="{B09F1FD6-5B77-404C-AAEB-2591E03EB5D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12989" y="5653809"/>
            <a:ext cx="914400" cy="914400"/>
          </a:xfrm>
          <a:prstGeom prst="rect">
            <a:avLst/>
          </a:prstGeom>
        </p:spPr>
      </p:pic>
      <p:pic>
        <p:nvPicPr>
          <p:cNvPr id="12" name="Graphic 11" descr="Checkmark">
            <a:extLst>
              <a:ext uri="{FF2B5EF4-FFF2-40B4-BE49-F238E27FC236}">
                <a16:creationId xmlns:a16="http://schemas.microsoft.com/office/drawing/2014/main" id="{FEA4838B-6FCA-43BA-B805-95DAAC5098C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8929" y="4321053"/>
            <a:ext cx="914400" cy="914400"/>
          </a:xfrm>
          <a:prstGeom prst="rect">
            <a:avLst/>
          </a:prstGeom>
        </p:spPr>
      </p:pic>
    </p:spTree>
    <p:extLst>
      <p:ext uri="{BB962C8B-B14F-4D97-AF65-F5344CB8AC3E}">
        <p14:creationId xmlns:p14="http://schemas.microsoft.com/office/powerpoint/2010/main" val="2305986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B146-1C3D-4BCE-A5AC-9F1DDE073251}"/>
              </a:ext>
            </a:extLst>
          </p:cNvPr>
          <p:cNvSpPr txBox="1">
            <a:spLocks/>
          </p:cNvSpPr>
          <p:nvPr/>
        </p:nvSpPr>
        <p:spPr>
          <a:xfrm>
            <a:off x="615952" y="108087"/>
            <a:ext cx="10801350" cy="53975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sz="2400" b="1" dirty="0">
                <a:solidFill>
                  <a:schemeClr val="accent2">
                    <a:lumMod val="50000"/>
                  </a:schemeClr>
                </a:solidFill>
                <a:latin typeface="Calibri" panose="020F0502020204030204"/>
              </a:rPr>
              <a:t>ACKNOWLEDGEMENTS</a:t>
            </a:r>
            <a:endParaRPr kumimoji="0" lang="en-ZA" sz="2400" b="1" i="0" u="none" strike="noStrike" kern="1200" cap="none" spc="0" normalizeH="0" baseline="0" noProof="0" dirty="0">
              <a:ln>
                <a:noFill/>
              </a:ln>
              <a:solidFill>
                <a:schemeClr val="accent2">
                  <a:lumMod val="50000"/>
                </a:schemeClr>
              </a:solidFill>
              <a:effectLst/>
              <a:uLnTx/>
              <a:uFillTx/>
              <a:latin typeface="Calibri" panose="020F0502020204030204"/>
              <a:ea typeface="+mj-ea"/>
              <a:cs typeface="+mj-cs"/>
            </a:endParaRPr>
          </a:p>
        </p:txBody>
      </p:sp>
      <p:grpSp>
        <p:nvGrpSpPr>
          <p:cNvPr id="3" name="Group 43">
            <a:extLst>
              <a:ext uri="{FF2B5EF4-FFF2-40B4-BE49-F238E27FC236}">
                <a16:creationId xmlns:a16="http://schemas.microsoft.com/office/drawing/2014/main" id="{6D1E792D-98BD-4F12-8D3B-AFA7340C93D6}"/>
              </a:ext>
            </a:extLst>
          </p:cNvPr>
          <p:cNvGrpSpPr>
            <a:grpSpLocks/>
          </p:cNvGrpSpPr>
          <p:nvPr/>
        </p:nvGrpSpPr>
        <p:grpSpPr bwMode="auto">
          <a:xfrm>
            <a:off x="168335" y="42814"/>
            <a:ext cx="414338" cy="772319"/>
            <a:chOff x="431006" y="3275991"/>
            <a:chExt cx="765432" cy="1634472"/>
          </a:xfrm>
        </p:grpSpPr>
        <p:sp>
          <p:nvSpPr>
            <p:cNvPr id="4" name="Isosceles Triangle 3">
              <a:extLst>
                <a:ext uri="{FF2B5EF4-FFF2-40B4-BE49-F238E27FC236}">
                  <a16:creationId xmlns:a16="http://schemas.microsoft.com/office/drawing/2014/main" id="{F21B5C5F-FCFE-42C8-9F2F-D0C56CA13359}"/>
                </a:ext>
              </a:extLst>
            </p:cNvPr>
            <p:cNvSpPr/>
            <p:nvPr/>
          </p:nvSpPr>
          <p:spPr>
            <a:xfrm rot="5400000">
              <a:off x="89077" y="3691239"/>
              <a:ext cx="1522607" cy="692114"/>
            </a:xfrm>
            <a:prstGeom prst="triangle">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Parallelogram 4">
              <a:extLst>
                <a:ext uri="{FF2B5EF4-FFF2-40B4-BE49-F238E27FC236}">
                  <a16:creationId xmlns:a16="http://schemas.microsoft.com/office/drawing/2014/main" id="{BC72C221-16BD-45A7-9034-C3D845977274}"/>
                </a:ext>
              </a:extLst>
            </p:cNvPr>
            <p:cNvSpPr/>
            <p:nvPr/>
          </p:nvSpPr>
          <p:spPr>
            <a:xfrm rot="5400000" flipV="1">
              <a:off x="-348018" y="4058123"/>
              <a:ext cx="1631364" cy="73318"/>
            </a:xfrm>
            <a:prstGeom prst="parallelogram">
              <a:avLst>
                <a:gd name="adj" fmla="val 15614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9" name="Freeform 208">
            <a:extLst>
              <a:ext uri="{FF2B5EF4-FFF2-40B4-BE49-F238E27FC236}">
                <a16:creationId xmlns:a16="http://schemas.microsoft.com/office/drawing/2014/main" id="{8AE5B2DF-D0A0-434A-9C33-264600EC048C}"/>
              </a:ext>
            </a:extLst>
          </p:cNvPr>
          <p:cNvSpPr>
            <a:spLocks/>
          </p:cNvSpPr>
          <p:nvPr/>
        </p:nvSpPr>
        <p:spPr bwMode="auto">
          <a:xfrm>
            <a:off x="8788086" y="1073483"/>
            <a:ext cx="2610048" cy="1104900"/>
          </a:xfrm>
          <a:custGeom>
            <a:avLst/>
            <a:gdLst>
              <a:gd name="T0" fmla="*/ 637 w 901"/>
              <a:gd name="T1" fmla="*/ 534 h 534"/>
              <a:gd name="T2" fmla="*/ 828 w 901"/>
              <a:gd name="T3" fmla="*/ 351 h 534"/>
              <a:gd name="T4" fmla="*/ 883 w 901"/>
              <a:gd name="T5" fmla="*/ 298 h 534"/>
              <a:gd name="T6" fmla="*/ 883 w 901"/>
              <a:gd name="T7" fmla="*/ 237 h 534"/>
              <a:gd name="T8" fmla="*/ 828 w 901"/>
              <a:gd name="T9" fmla="*/ 184 h 534"/>
              <a:gd name="T10" fmla="*/ 635 w 901"/>
              <a:gd name="T11" fmla="*/ 0 h 534"/>
              <a:gd name="T12" fmla="*/ 635 w 901"/>
              <a:gd name="T13" fmla="*/ 0 h 534"/>
              <a:gd name="T14" fmla="*/ 635 w 901"/>
              <a:gd name="T15" fmla="*/ 0 h 534"/>
              <a:gd name="T16" fmla="*/ 177 w 901"/>
              <a:gd name="T17" fmla="*/ 0 h 534"/>
              <a:gd name="T18" fmla="*/ 0 w 901"/>
              <a:gd name="T19" fmla="*/ 534 h 534"/>
              <a:gd name="T20" fmla="*/ 635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8" y="351"/>
                  <a:pt x="828" y="351"/>
                  <a:pt x="828" y="351"/>
                </a:cubicBezTo>
                <a:cubicBezTo>
                  <a:pt x="883" y="298"/>
                  <a:pt x="883" y="298"/>
                  <a:pt x="883" y="298"/>
                </a:cubicBezTo>
                <a:cubicBezTo>
                  <a:pt x="901" y="282"/>
                  <a:pt x="901" y="254"/>
                  <a:pt x="883" y="237"/>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chemeClr val="accent1">
              <a:alpha val="80000"/>
            </a:schemeClr>
          </a:solidFill>
          <a:ln>
            <a:noFill/>
          </a:ln>
          <a:effectLst/>
          <a:extLst/>
        </p:spPr>
        <p:txBody>
          <a:bodyPr lIns="91416" tIns="45708" rIns="91416" bIns="45708"/>
          <a:lstStyle/>
          <a:p>
            <a:pPr>
              <a:defRPr/>
            </a:pPr>
            <a:endParaRPr lang="en-US" sz="3599" dirty="0">
              <a:latin typeface="Lato Light" panose="020F0502020204030203" pitchFamily="34" charset="0"/>
            </a:endParaRPr>
          </a:p>
        </p:txBody>
      </p:sp>
      <p:sp>
        <p:nvSpPr>
          <p:cNvPr id="30" name="Freeform 47">
            <a:extLst>
              <a:ext uri="{FF2B5EF4-FFF2-40B4-BE49-F238E27FC236}">
                <a16:creationId xmlns:a16="http://schemas.microsoft.com/office/drawing/2014/main" id="{1C3F3EBD-EDE6-4E0A-BDF0-10A6E69C2CA0}"/>
              </a:ext>
            </a:extLst>
          </p:cNvPr>
          <p:cNvSpPr>
            <a:spLocks/>
          </p:cNvSpPr>
          <p:nvPr/>
        </p:nvSpPr>
        <p:spPr bwMode="auto">
          <a:xfrm>
            <a:off x="615951" y="2179491"/>
            <a:ext cx="9023967" cy="1101725"/>
          </a:xfrm>
          <a:custGeom>
            <a:avLst/>
            <a:gdLst>
              <a:gd name="connsiteX0" fmla="*/ 0 w 10788489"/>
              <a:gd name="connsiteY0" fmla="*/ 0 h 1967470"/>
              <a:gd name="connsiteX1" fmla="*/ 3767592 w 10788489"/>
              <a:gd name="connsiteY1" fmla="*/ 0 h 1967470"/>
              <a:gd name="connsiteX2" fmla="*/ 3767592 w 10788489"/>
              <a:gd name="connsiteY2" fmla="*/ 16 h 1967470"/>
              <a:gd name="connsiteX3" fmla="*/ 10788489 w 10788489"/>
              <a:gd name="connsiteY3" fmla="*/ 16 h 1967470"/>
              <a:gd name="connsiteX4" fmla="*/ 10084164 w 10788489"/>
              <a:gd name="connsiteY4" fmla="*/ 1967470 h 1967470"/>
              <a:gd name="connsiteX5" fmla="*/ 3767592 w 10788489"/>
              <a:gd name="connsiteY5" fmla="*/ 1967470 h 1967470"/>
              <a:gd name="connsiteX6" fmla="*/ 3767592 w 10788489"/>
              <a:gd name="connsiteY6" fmla="*/ 1963298 h 1967470"/>
              <a:gd name="connsiteX7" fmla="*/ 0 w 10788489"/>
              <a:gd name="connsiteY7" fmla="*/ 1963298 h 196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8489" h="1967470">
                <a:moveTo>
                  <a:pt x="0" y="0"/>
                </a:moveTo>
                <a:lnTo>
                  <a:pt x="3767592" y="0"/>
                </a:lnTo>
                <a:lnTo>
                  <a:pt x="3767592" y="16"/>
                </a:lnTo>
                <a:lnTo>
                  <a:pt x="10788489" y="16"/>
                </a:lnTo>
                <a:lnTo>
                  <a:pt x="10084164" y="1967470"/>
                </a:lnTo>
                <a:lnTo>
                  <a:pt x="3767592" y="1967470"/>
                </a:lnTo>
                <a:lnTo>
                  <a:pt x="3767592" y="1963298"/>
                </a:lnTo>
                <a:lnTo>
                  <a:pt x="0" y="196329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16" tIns="45708" rIns="91416" bIns="45708"/>
          <a:lstStyle/>
          <a:p>
            <a:pPr>
              <a:defRPr/>
            </a:pPr>
            <a:endParaRPr lang="en-US" sz="3599" dirty="0">
              <a:latin typeface="Lato Light" panose="020F0502020204030203" pitchFamily="34" charset="0"/>
            </a:endParaRPr>
          </a:p>
        </p:txBody>
      </p:sp>
      <p:sp>
        <p:nvSpPr>
          <p:cNvPr id="31" name="Freeform 207">
            <a:extLst>
              <a:ext uri="{FF2B5EF4-FFF2-40B4-BE49-F238E27FC236}">
                <a16:creationId xmlns:a16="http://schemas.microsoft.com/office/drawing/2014/main" id="{89D6D8E7-ADE7-4E7B-A0ED-5C2291F6778E}"/>
              </a:ext>
            </a:extLst>
          </p:cNvPr>
          <p:cNvSpPr>
            <a:spLocks/>
          </p:cNvSpPr>
          <p:nvPr/>
        </p:nvSpPr>
        <p:spPr bwMode="auto">
          <a:xfrm>
            <a:off x="8920267" y="2181078"/>
            <a:ext cx="2612145" cy="1101725"/>
          </a:xfrm>
          <a:custGeom>
            <a:avLst/>
            <a:gdLst>
              <a:gd name="T0" fmla="*/ 637 w 901"/>
              <a:gd name="T1" fmla="*/ 533 h 533"/>
              <a:gd name="T2" fmla="*/ 828 w 901"/>
              <a:gd name="T3" fmla="*/ 351 h 533"/>
              <a:gd name="T4" fmla="*/ 883 w 901"/>
              <a:gd name="T5" fmla="*/ 298 h 533"/>
              <a:gd name="T6" fmla="*/ 883 w 901"/>
              <a:gd name="T7" fmla="*/ 236 h 533"/>
              <a:gd name="T8" fmla="*/ 828 w 901"/>
              <a:gd name="T9" fmla="*/ 183 h 533"/>
              <a:gd name="T10" fmla="*/ 635 w 901"/>
              <a:gd name="T11" fmla="*/ 0 h 533"/>
              <a:gd name="T12" fmla="*/ 635 w 901"/>
              <a:gd name="T13" fmla="*/ 0 h 533"/>
              <a:gd name="T14" fmla="*/ 635 w 901"/>
              <a:gd name="T15" fmla="*/ 0 h 533"/>
              <a:gd name="T16" fmla="*/ 178 w 901"/>
              <a:gd name="T17" fmla="*/ 0 h 533"/>
              <a:gd name="T18" fmla="*/ 0 w 901"/>
              <a:gd name="T19" fmla="*/ 533 h 533"/>
              <a:gd name="T20" fmla="*/ 635 w 901"/>
              <a:gd name="T21" fmla="*/ 53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3">
                <a:moveTo>
                  <a:pt x="637" y="533"/>
                </a:moveTo>
                <a:cubicBezTo>
                  <a:pt x="828" y="351"/>
                  <a:pt x="828" y="351"/>
                  <a:pt x="828" y="351"/>
                </a:cubicBezTo>
                <a:cubicBezTo>
                  <a:pt x="883" y="298"/>
                  <a:pt x="883" y="298"/>
                  <a:pt x="883" y="298"/>
                </a:cubicBezTo>
                <a:cubicBezTo>
                  <a:pt x="901" y="281"/>
                  <a:pt x="901" y="253"/>
                  <a:pt x="883" y="236"/>
                </a:cubicBezTo>
                <a:cubicBezTo>
                  <a:pt x="828" y="183"/>
                  <a:pt x="828" y="183"/>
                  <a:pt x="828" y="183"/>
                </a:cubicBezTo>
                <a:cubicBezTo>
                  <a:pt x="635" y="0"/>
                  <a:pt x="635" y="0"/>
                  <a:pt x="635" y="0"/>
                </a:cubicBezTo>
                <a:cubicBezTo>
                  <a:pt x="635" y="0"/>
                  <a:pt x="635" y="0"/>
                  <a:pt x="635" y="0"/>
                </a:cubicBezTo>
                <a:cubicBezTo>
                  <a:pt x="635" y="0"/>
                  <a:pt x="635" y="0"/>
                  <a:pt x="635" y="0"/>
                </a:cubicBezTo>
                <a:cubicBezTo>
                  <a:pt x="178" y="0"/>
                  <a:pt x="178" y="0"/>
                  <a:pt x="178" y="0"/>
                </a:cubicBezTo>
                <a:cubicBezTo>
                  <a:pt x="0" y="533"/>
                  <a:pt x="0" y="533"/>
                  <a:pt x="0" y="533"/>
                </a:cubicBezTo>
                <a:cubicBezTo>
                  <a:pt x="635" y="533"/>
                  <a:pt x="635" y="533"/>
                  <a:pt x="635" y="533"/>
                </a:cubicBezTo>
              </a:path>
            </a:pathLst>
          </a:custGeom>
          <a:solidFill>
            <a:schemeClr val="accent2">
              <a:alpha val="80000"/>
            </a:schemeClr>
          </a:solidFill>
          <a:ln>
            <a:noFill/>
          </a:ln>
          <a:extLst/>
        </p:spPr>
        <p:txBody>
          <a:bodyPr lIns="91416" tIns="45708" rIns="91416" bIns="45708"/>
          <a:lstStyle/>
          <a:p>
            <a:pPr>
              <a:defRPr/>
            </a:pPr>
            <a:endParaRPr lang="en-US" sz="3599" dirty="0">
              <a:latin typeface="Lato Light" panose="020F0502020204030203" pitchFamily="34" charset="0"/>
            </a:endParaRPr>
          </a:p>
        </p:txBody>
      </p:sp>
      <p:sp>
        <p:nvSpPr>
          <p:cNvPr id="32" name="Freeform 206">
            <a:extLst>
              <a:ext uri="{FF2B5EF4-FFF2-40B4-BE49-F238E27FC236}">
                <a16:creationId xmlns:a16="http://schemas.microsoft.com/office/drawing/2014/main" id="{88613574-28D9-4203-9789-19FD4E16BD23}"/>
              </a:ext>
            </a:extLst>
          </p:cNvPr>
          <p:cNvSpPr>
            <a:spLocks/>
          </p:cNvSpPr>
          <p:nvPr/>
        </p:nvSpPr>
        <p:spPr bwMode="auto">
          <a:xfrm>
            <a:off x="8943346" y="3280587"/>
            <a:ext cx="2610048" cy="1103313"/>
          </a:xfrm>
          <a:custGeom>
            <a:avLst/>
            <a:gdLst>
              <a:gd name="T0" fmla="*/ 637 w 901"/>
              <a:gd name="T1" fmla="*/ 533 h 533"/>
              <a:gd name="T2" fmla="*/ 828 w 901"/>
              <a:gd name="T3" fmla="*/ 351 h 533"/>
              <a:gd name="T4" fmla="*/ 883 w 901"/>
              <a:gd name="T5" fmla="*/ 299 h 533"/>
              <a:gd name="T6" fmla="*/ 883 w 901"/>
              <a:gd name="T7" fmla="*/ 236 h 533"/>
              <a:gd name="T8" fmla="*/ 828 w 901"/>
              <a:gd name="T9" fmla="*/ 184 h 533"/>
              <a:gd name="T10" fmla="*/ 636 w 901"/>
              <a:gd name="T11" fmla="*/ 0 h 533"/>
              <a:gd name="T12" fmla="*/ 636 w 901"/>
              <a:gd name="T13" fmla="*/ 0 h 533"/>
              <a:gd name="T14" fmla="*/ 636 w 901"/>
              <a:gd name="T15" fmla="*/ 0 h 533"/>
              <a:gd name="T16" fmla="*/ 178 w 901"/>
              <a:gd name="T17" fmla="*/ 0 h 533"/>
              <a:gd name="T18" fmla="*/ 0 w 901"/>
              <a:gd name="T19" fmla="*/ 533 h 533"/>
              <a:gd name="T20" fmla="*/ 636 w 901"/>
              <a:gd name="T21" fmla="*/ 53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3">
                <a:moveTo>
                  <a:pt x="637" y="533"/>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3"/>
                  <a:pt x="0" y="533"/>
                  <a:pt x="0" y="533"/>
                </a:cubicBezTo>
                <a:cubicBezTo>
                  <a:pt x="636" y="533"/>
                  <a:pt x="636" y="533"/>
                  <a:pt x="636" y="533"/>
                </a:cubicBezTo>
              </a:path>
            </a:pathLst>
          </a:custGeom>
          <a:solidFill>
            <a:schemeClr val="accent3">
              <a:alpha val="80000"/>
            </a:schemeClr>
          </a:solidFill>
          <a:ln>
            <a:noFill/>
          </a:ln>
          <a:extLst/>
        </p:spPr>
        <p:txBody>
          <a:bodyPr lIns="91416" tIns="45708" rIns="91416" bIns="45708"/>
          <a:lstStyle/>
          <a:p>
            <a:pPr>
              <a:defRPr/>
            </a:pPr>
            <a:endParaRPr lang="en-US" sz="3599" dirty="0">
              <a:latin typeface="Lato Light" panose="020F0502020204030203" pitchFamily="34" charset="0"/>
            </a:endParaRPr>
          </a:p>
        </p:txBody>
      </p:sp>
      <p:sp>
        <p:nvSpPr>
          <p:cNvPr id="33" name="Freeform 200">
            <a:extLst>
              <a:ext uri="{FF2B5EF4-FFF2-40B4-BE49-F238E27FC236}">
                <a16:creationId xmlns:a16="http://schemas.microsoft.com/office/drawing/2014/main" id="{ABCE6A63-B8E4-47FC-96DA-1C9089427C42}"/>
              </a:ext>
            </a:extLst>
          </p:cNvPr>
          <p:cNvSpPr>
            <a:spLocks/>
          </p:cNvSpPr>
          <p:nvPr/>
        </p:nvSpPr>
        <p:spPr bwMode="auto">
          <a:xfrm>
            <a:off x="3381259" y="4384528"/>
            <a:ext cx="6462176" cy="1106488"/>
          </a:xfrm>
          <a:custGeom>
            <a:avLst/>
            <a:gdLst>
              <a:gd name="T0" fmla="*/ 1506 w 1506"/>
              <a:gd name="T1" fmla="*/ 0 h 561"/>
              <a:gd name="T2" fmla="*/ 0 w 1506"/>
              <a:gd name="T3" fmla="*/ 0 h 561"/>
              <a:gd name="T4" fmla="*/ 0 w 1506"/>
              <a:gd name="T5" fmla="*/ 561 h 561"/>
              <a:gd name="T6" fmla="*/ 1318 w 1506"/>
              <a:gd name="T7" fmla="*/ 561 h 561"/>
              <a:gd name="T8" fmla="*/ 1506 w 1506"/>
              <a:gd name="T9" fmla="*/ 0 h 561"/>
            </a:gdLst>
            <a:ahLst/>
            <a:cxnLst>
              <a:cxn ang="0">
                <a:pos x="T0" y="T1"/>
              </a:cxn>
              <a:cxn ang="0">
                <a:pos x="T2" y="T3"/>
              </a:cxn>
              <a:cxn ang="0">
                <a:pos x="T4" y="T5"/>
              </a:cxn>
              <a:cxn ang="0">
                <a:pos x="T6" y="T7"/>
              </a:cxn>
              <a:cxn ang="0">
                <a:pos x="T8" y="T9"/>
              </a:cxn>
            </a:cxnLst>
            <a:rect l="0" t="0" r="r" b="b"/>
            <a:pathLst>
              <a:path w="1506" h="561">
                <a:moveTo>
                  <a:pt x="1506" y="0"/>
                </a:moveTo>
                <a:lnTo>
                  <a:pt x="0" y="0"/>
                </a:lnTo>
                <a:lnTo>
                  <a:pt x="0" y="561"/>
                </a:lnTo>
                <a:lnTo>
                  <a:pt x="1318" y="561"/>
                </a:lnTo>
                <a:lnTo>
                  <a:pt x="1506"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lIns="91416" tIns="45708" rIns="91416" bIns="45708"/>
          <a:lstStyle/>
          <a:p>
            <a:pPr>
              <a:defRPr/>
            </a:pPr>
            <a:endParaRPr lang="en-US" sz="3599" dirty="0">
              <a:latin typeface="Lato Light" panose="020F0502020204030203" pitchFamily="34" charset="0"/>
            </a:endParaRPr>
          </a:p>
        </p:txBody>
      </p:sp>
      <p:sp>
        <p:nvSpPr>
          <p:cNvPr id="34" name="Freeform 205">
            <a:extLst>
              <a:ext uri="{FF2B5EF4-FFF2-40B4-BE49-F238E27FC236}">
                <a16:creationId xmlns:a16="http://schemas.microsoft.com/office/drawing/2014/main" id="{28A2F900-354A-4C0D-9956-7F970B229F73}"/>
              </a:ext>
            </a:extLst>
          </p:cNvPr>
          <p:cNvSpPr>
            <a:spLocks/>
          </p:cNvSpPr>
          <p:nvPr/>
        </p:nvSpPr>
        <p:spPr bwMode="auto">
          <a:xfrm>
            <a:off x="8943346" y="4380725"/>
            <a:ext cx="2614244" cy="1110291"/>
          </a:xfrm>
          <a:custGeom>
            <a:avLst/>
            <a:gdLst>
              <a:gd name="T0" fmla="*/ 637 w 901"/>
              <a:gd name="T1" fmla="*/ 534 h 534"/>
              <a:gd name="T2" fmla="*/ 829 w 901"/>
              <a:gd name="T3" fmla="*/ 351 h 534"/>
              <a:gd name="T4" fmla="*/ 883 w 901"/>
              <a:gd name="T5" fmla="*/ 299 h 534"/>
              <a:gd name="T6" fmla="*/ 883 w 901"/>
              <a:gd name="T7" fmla="*/ 236 h 534"/>
              <a:gd name="T8" fmla="*/ 829 w 901"/>
              <a:gd name="T9" fmla="*/ 184 h 534"/>
              <a:gd name="T10" fmla="*/ 636 w 901"/>
              <a:gd name="T11" fmla="*/ 0 h 534"/>
              <a:gd name="T12" fmla="*/ 636 w 901"/>
              <a:gd name="T13" fmla="*/ 0 h 534"/>
              <a:gd name="T14" fmla="*/ 636 w 901"/>
              <a:gd name="T15" fmla="*/ 0 h 534"/>
              <a:gd name="T16" fmla="*/ 178 w 901"/>
              <a:gd name="T17" fmla="*/ 0 h 534"/>
              <a:gd name="T18" fmla="*/ 0 w 901"/>
              <a:gd name="T19" fmla="*/ 534 h 534"/>
              <a:gd name="T20" fmla="*/ 636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9" y="351"/>
                  <a:pt x="829" y="351"/>
                  <a:pt x="829" y="351"/>
                </a:cubicBezTo>
                <a:cubicBezTo>
                  <a:pt x="883" y="299"/>
                  <a:pt x="883" y="299"/>
                  <a:pt x="883" y="299"/>
                </a:cubicBezTo>
                <a:cubicBezTo>
                  <a:pt x="901" y="282"/>
                  <a:pt x="901" y="253"/>
                  <a:pt x="883" y="236"/>
                </a:cubicBezTo>
                <a:cubicBezTo>
                  <a:pt x="829" y="184"/>
                  <a:pt x="829" y="184"/>
                  <a:pt x="829"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4"/>
                  <a:pt x="0" y="534"/>
                  <a:pt x="0" y="534"/>
                </a:cubicBezTo>
                <a:cubicBezTo>
                  <a:pt x="636" y="534"/>
                  <a:pt x="636" y="534"/>
                  <a:pt x="636" y="534"/>
                </a:cubicBezTo>
              </a:path>
            </a:pathLst>
          </a:custGeom>
          <a:solidFill>
            <a:schemeClr val="accent4">
              <a:alpha val="80000"/>
            </a:schemeClr>
          </a:solidFill>
          <a:ln>
            <a:noFill/>
          </a:ln>
          <a:extLst/>
        </p:spPr>
        <p:txBody>
          <a:bodyPr lIns="91416" tIns="45708" rIns="91416" bIns="45708"/>
          <a:lstStyle/>
          <a:p>
            <a:pPr>
              <a:defRPr/>
            </a:pPr>
            <a:endParaRPr lang="en-US" sz="3599" dirty="0">
              <a:latin typeface="Lato Light" panose="020F0502020204030203" pitchFamily="34" charset="0"/>
            </a:endParaRPr>
          </a:p>
        </p:txBody>
      </p:sp>
      <p:sp>
        <p:nvSpPr>
          <p:cNvPr id="35" name="Freeform 43">
            <a:extLst>
              <a:ext uri="{FF2B5EF4-FFF2-40B4-BE49-F238E27FC236}">
                <a16:creationId xmlns:a16="http://schemas.microsoft.com/office/drawing/2014/main" id="{FC9CE715-223C-4866-A5F4-6C08A4C1F4A8}"/>
              </a:ext>
            </a:extLst>
          </p:cNvPr>
          <p:cNvSpPr>
            <a:spLocks/>
          </p:cNvSpPr>
          <p:nvPr/>
        </p:nvSpPr>
        <p:spPr bwMode="auto">
          <a:xfrm>
            <a:off x="615951" y="5487841"/>
            <a:ext cx="9023967" cy="1092200"/>
          </a:xfrm>
          <a:custGeom>
            <a:avLst/>
            <a:gdLst>
              <a:gd name="connsiteX0" fmla="*/ 0 w 8679240"/>
              <a:gd name="connsiteY0" fmla="*/ 0 h 1949145"/>
              <a:gd name="connsiteX1" fmla="*/ 3767592 w 8679240"/>
              <a:gd name="connsiteY1" fmla="*/ 0 h 1949145"/>
              <a:gd name="connsiteX2" fmla="*/ 3767592 w 8679240"/>
              <a:gd name="connsiteY2" fmla="*/ 1758 h 1949145"/>
              <a:gd name="connsiteX3" fmla="*/ 8679240 w 8679240"/>
              <a:gd name="connsiteY3" fmla="*/ 1758 h 1949145"/>
              <a:gd name="connsiteX4" fmla="*/ 7978641 w 8679240"/>
              <a:gd name="connsiteY4" fmla="*/ 1944625 h 1949145"/>
              <a:gd name="connsiteX5" fmla="*/ 3767592 w 8679240"/>
              <a:gd name="connsiteY5" fmla="*/ 1944625 h 1949145"/>
              <a:gd name="connsiteX6" fmla="*/ 3767592 w 8679240"/>
              <a:gd name="connsiteY6" fmla="*/ 1949145 h 1949145"/>
              <a:gd name="connsiteX7" fmla="*/ 0 w 8679240"/>
              <a:gd name="connsiteY7" fmla="*/ 1949145 h 194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79240" h="1949145">
                <a:moveTo>
                  <a:pt x="0" y="0"/>
                </a:moveTo>
                <a:lnTo>
                  <a:pt x="3767592" y="0"/>
                </a:lnTo>
                <a:lnTo>
                  <a:pt x="3767592" y="1758"/>
                </a:lnTo>
                <a:lnTo>
                  <a:pt x="8679240" y="1758"/>
                </a:lnTo>
                <a:lnTo>
                  <a:pt x="7978641" y="1944625"/>
                </a:lnTo>
                <a:lnTo>
                  <a:pt x="3767592" y="1944625"/>
                </a:lnTo>
                <a:lnTo>
                  <a:pt x="3767592" y="1949145"/>
                </a:lnTo>
                <a:lnTo>
                  <a:pt x="0" y="1949145"/>
                </a:lnTo>
                <a:close/>
              </a:path>
            </a:pathLst>
          </a:custGeom>
          <a:solidFill>
            <a:schemeClr val="accent5"/>
          </a:solidFill>
          <a:ln>
            <a:noFill/>
          </a:ln>
          <a:extLst/>
        </p:spPr>
        <p:txBody>
          <a:bodyPr lIns="91416" tIns="45708" rIns="91416" bIns="45708"/>
          <a:lstStyle/>
          <a:p>
            <a:pPr>
              <a:defRPr/>
            </a:pPr>
            <a:endParaRPr lang="en-US" sz="3599" dirty="0">
              <a:latin typeface="Lato Light" panose="020F0502020204030203" pitchFamily="34" charset="0"/>
            </a:endParaRPr>
          </a:p>
        </p:txBody>
      </p:sp>
      <p:sp>
        <p:nvSpPr>
          <p:cNvPr id="36" name="Freeform 204">
            <a:extLst>
              <a:ext uri="{FF2B5EF4-FFF2-40B4-BE49-F238E27FC236}">
                <a16:creationId xmlns:a16="http://schemas.microsoft.com/office/drawing/2014/main" id="{AC7694EF-6ADD-4B86-8234-C390A5980448}"/>
              </a:ext>
            </a:extLst>
          </p:cNvPr>
          <p:cNvSpPr>
            <a:spLocks/>
          </p:cNvSpPr>
          <p:nvPr/>
        </p:nvSpPr>
        <p:spPr bwMode="auto">
          <a:xfrm>
            <a:off x="8869913" y="5485625"/>
            <a:ext cx="2612145" cy="1088066"/>
          </a:xfrm>
          <a:custGeom>
            <a:avLst/>
            <a:gdLst>
              <a:gd name="T0" fmla="*/ 637 w 901"/>
              <a:gd name="T1" fmla="*/ 534 h 534"/>
              <a:gd name="T2" fmla="*/ 828 w 901"/>
              <a:gd name="T3" fmla="*/ 351 h 534"/>
              <a:gd name="T4" fmla="*/ 883 w 901"/>
              <a:gd name="T5" fmla="*/ 299 h 534"/>
              <a:gd name="T6" fmla="*/ 883 w 901"/>
              <a:gd name="T7" fmla="*/ 236 h 534"/>
              <a:gd name="T8" fmla="*/ 828 w 901"/>
              <a:gd name="T9" fmla="*/ 184 h 534"/>
              <a:gd name="T10" fmla="*/ 635 w 901"/>
              <a:gd name="T11" fmla="*/ 0 h 534"/>
              <a:gd name="T12" fmla="*/ 635 w 901"/>
              <a:gd name="T13" fmla="*/ 0 h 534"/>
              <a:gd name="T14" fmla="*/ 635 w 901"/>
              <a:gd name="T15" fmla="*/ 0 h 534"/>
              <a:gd name="T16" fmla="*/ 177 w 901"/>
              <a:gd name="T17" fmla="*/ 0 h 534"/>
              <a:gd name="T18" fmla="*/ 0 w 901"/>
              <a:gd name="T19" fmla="*/ 534 h 534"/>
              <a:gd name="T20" fmla="*/ 635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chemeClr val="accent5">
              <a:alpha val="80000"/>
            </a:schemeClr>
          </a:solidFill>
          <a:ln>
            <a:noFill/>
          </a:ln>
          <a:extLst/>
        </p:spPr>
        <p:txBody>
          <a:bodyPr lIns="91416" tIns="45708" rIns="91416" bIns="45708"/>
          <a:lstStyle/>
          <a:p>
            <a:pPr>
              <a:defRPr/>
            </a:pPr>
            <a:endParaRPr lang="en-US" sz="3599" dirty="0">
              <a:latin typeface="Lato Light" panose="020F0502020204030203" pitchFamily="34" charset="0"/>
            </a:endParaRPr>
          </a:p>
        </p:txBody>
      </p:sp>
      <p:sp>
        <p:nvSpPr>
          <p:cNvPr id="37" name="Freeform 45">
            <a:extLst>
              <a:ext uri="{FF2B5EF4-FFF2-40B4-BE49-F238E27FC236}">
                <a16:creationId xmlns:a16="http://schemas.microsoft.com/office/drawing/2014/main" id="{F1FF3DA9-2CC6-496E-AB3F-470EF9C337AD}"/>
              </a:ext>
            </a:extLst>
          </p:cNvPr>
          <p:cNvSpPr/>
          <p:nvPr/>
        </p:nvSpPr>
        <p:spPr>
          <a:xfrm>
            <a:off x="615951" y="1074591"/>
            <a:ext cx="8910669" cy="1104900"/>
          </a:xfrm>
          <a:custGeom>
            <a:avLst/>
            <a:gdLst>
              <a:gd name="connsiteX0" fmla="*/ 0 w 11489088"/>
              <a:gd name="connsiteY0" fmla="*/ 0 h 1974496"/>
              <a:gd name="connsiteX1" fmla="*/ 3767592 w 11489088"/>
              <a:gd name="connsiteY1" fmla="*/ 0 h 1974496"/>
              <a:gd name="connsiteX2" fmla="*/ 3767592 w 11489088"/>
              <a:gd name="connsiteY2" fmla="*/ 16 h 1974496"/>
              <a:gd name="connsiteX3" fmla="*/ 11489088 w 11489088"/>
              <a:gd name="connsiteY3" fmla="*/ 16 h 1974496"/>
              <a:gd name="connsiteX4" fmla="*/ 10788489 w 11489088"/>
              <a:gd name="connsiteY4" fmla="*/ 1974496 h 1974496"/>
              <a:gd name="connsiteX5" fmla="*/ 3767592 w 11489088"/>
              <a:gd name="connsiteY5" fmla="*/ 1974496 h 1974496"/>
              <a:gd name="connsiteX6" fmla="*/ 3767592 w 11489088"/>
              <a:gd name="connsiteY6" fmla="*/ 1974480 h 1974496"/>
              <a:gd name="connsiteX7" fmla="*/ 0 w 11489088"/>
              <a:gd name="connsiteY7" fmla="*/ 1974480 h 197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89088" h="1974496">
                <a:moveTo>
                  <a:pt x="0" y="0"/>
                </a:moveTo>
                <a:lnTo>
                  <a:pt x="3767592" y="0"/>
                </a:lnTo>
                <a:lnTo>
                  <a:pt x="3767592" y="16"/>
                </a:lnTo>
                <a:lnTo>
                  <a:pt x="11489088" y="16"/>
                </a:lnTo>
                <a:lnTo>
                  <a:pt x="10788489" y="1974496"/>
                </a:lnTo>
                <a:lnTo>
                  <a:pt x="3767592" y="1974496"/>
                </a:lnTo>
                <a:lnTo>
                  <a:pt x="3767592" y="1974480"/>
                </a:lnTo>
                <a:lnTo>
                  <a:pt x="0" y="19744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Lato Light" panose="020F0502020204030203" pitchFamily="34" charset="0"/>
            </a:endParaRPr>
          </a:p>
        </p:txBody>
      </p:sp>
      <p:sp>
        <p:nvSpPr>
          <p:cNvPr id="38" name="Freeform 48">
            <a:extLst>
              <a:ext uri="{FF2B5EF4-FFF2-40B4-BE49-F238E27FC236}">
                <a16:creationId xmlns:a16="http://schemas.microsoft.com/office/drawing/2014/main" id="{03390356-B186-40D1-8A23-193F45F9CD5C}"/>
              </a:ext>
            </a:extLst>
          </p:cNvPr>
          <p:cNvSpPr/>
          <p:nvPr/>
        </p:nvSpPr>
        <p:spPr>
          <a:xfrm>
            <a:off x="615951" y="3279628"/>
            <a:ext cx="9082714" cy="1106488"/>
          </a:xfrm>
          <a:custGeom>
            <a:avLst/>
            <a:gdLst>
              <a:gd name="connsiteX0" fmla="*/ 0 w 10084163"/>
              <a:gd name="connsiteY0" fmla="*/ 0 h 1974480"/>
              <a:gd name="connsiteX1" fmla="*/ 3767592 w 10084163"/>
              <a:gd name="connsiteY1" fmla="*/ 0 h 1974480"/>
              <a:gd name="connsiteX2" fmla="*/ 3767592 w 10084163"/>
              <a:gd name="connsiteY2" fmla="*/ 1757 h 1974480"/>
              <a:gd name="connsiteX3" fmla="*/ 10084163 w 10084163"/>
              <a:gd name="connsiteY3" fmla="*/ 1757 h 1974480"/>
              <a:gd name="connsiteX4" fmla="*/ 9379838 w 10084163"/>
              <a:gd name="connsiteY4" fmla="*/ 1972722 h 1974480"/>
              <a:gd name="connsiteX5" fmla="*/ 3767592 w 10084163"/>
              <a:gd name="connsiteY5" fmla="*/ 1972722 h 1974480"/>
              <a:gd name="connsiteX6" fmla="*/ 3767592 w 10084163"/>
              <a:gd name="connsiteY6" fmla="*/ 1974480 h 1974480"/>
              <a:gd name="connsiteX7" fmla="*/ 0 w 10084163"/>
              <a:gd name="connsiteY7" fmla="*/ 1974480 h 197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84163" h="1974480">
                <a:moveTo>
                  <a:pt x="0" y="0"/>
                </a:moveTo>
                <a:lnTo>
                  <a:pt x="3767592" y="0"/>
                </a:lnTo>
                <a:lnTo>
                  <a:pt x="3767592" y="1757"/>
                </a:lnTo>
                <a:lnTo>
                  <a:pt x="10084163" y="1757"/>
                </a:lnTo>
                <a:lnTo>
                  <a:pt x="9379838" y="1972722"/>
                </a:lnTo>
                <a:lnTo>
                  <a:pt x="3767592" y="1972722"/>
                </a:lnTo>
                <a:lnTo>
                  <a:pt x="3767592" y="1974480"/>
                </a:lnTo>
                <a:lnTo>
                  <a:pt x="0" y="197448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Lato Light" panose="020F0502020204030203" pitchFamily="34" charset="0"/>
            </a:endParaRPr>
          </a:p>
        </p:txBody>
      </p:sp>
      <p:sp>
        <p:nvSpPr>
          <p:cNvPr id="39" name="Rectangle 38">
            <a:extLst>
              <a:ext uri="{FF2B5EF4-FFF2-40B4-BE49-F238E27FC236}">
                <a16:creationId xmlns:a16="http://schemas.microsoft.com/office/drawing/2014/main" id="{216E2234-CEA4-4E01-8391-51CFC17831A9}"/>
              </a:ext>
            </a:extLst>
          </p:cNvPr>
          <p:cNvSpPr/>
          <p:nvPr/>
        </p:nvSpPr>
        <p:spPr>
          <a:xfrm>
            <a:off x="615951" y="4386116"/>
            <a:ext cx="2765308" cy="11033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solidFill>
                <a:schemeClr val="tx1"/>
              </a:solidFill>
              <a:latin typeface="Lato Light" panose="020F0502020204030203" pitchFamily="34" charset="0"/>
            </a:endParaRPr>
          </a:p>
        </p:txBody>
      </p:sp>
      <p:sp>
        <p:nvSpPr>
          <p:cNvPr id="40" name="TextBox 39">
            <a:extLst>
              <a:ext uri="{FF2B5EF4-FFF2-40B4-BE49-F238E27FC236}">
                <a16:creationId xmlns:a16="http://schemas.microsoft.com/office/drawing/2014/main" id="{3F05CD29-8D14-4B79-99C1-B55E0F4A735F}"/>
              </a:ext>
            </a:extLst>
          </p:cNvPr>
          <p:cNvSpPr txBox="1"/>
          <p:nvPr/>
        </p:nvSpPr>
        <p:spPr>
          <a:xfrm>
            <a:off x="9813503" y="5619058"/>
            <a:ext cx="722866" cy="769441"/>
          </a:xfrm>
          <a:prstGeom prst="rect">
            <a:avLst/>
          </a:prstGeom>
          <a:noFill/>
        </p:spPr>
        <p:txBody>
          <a:bodyPr wrap="none" anchor="ctr">
            <a:spAutoFit/>
          </a:bodyPr>
          <a:lstStyle/>
          <a:p>
            <a:pPr algn="ctr">
              <a:defRPr/>
            </a:pPr>
            <a:r>
              <a:rPr lang="en-US" sz="4400" b="1" spc="600" dirty="0">
                <a:latin typeface="Bebas Neue" pitchFamily="2" charset="0"/>
              </a:rPr>
              <a:t>5</a:t>
            </a:r>
          </a:p>
        </p:txBody>
      </p:sp>
      <p:sp>
        <p:nvSpPr>
          <p:cNvPr id="41" name="TextBox 40">
            <a:extLst>
              <a:ext uri="{FF2B5EF4-FFF2-40B4-BE49-F238E27FC236}">
                <a16:creationId xmlns:a16="http://schemas.microsoft.com/office/drawing/2014/main" id="{F6490BE0-87B7-44D2-A56C-7B263D97256B}"/>
              </a:ext>
            </a:extLst>
          </p:cNvPr>
          <p:cNvSpPr txBox="1"/>
          <p:nvPr/>
        </p:nvSpPr>
        <p:spPr>
          <a:xfrm>
            <a:off x="9680273" y="1241526"/>
            <a:ext cx="722866" cy="769441"/>
          </a:xfrm>
          <a:prstGeom prst="rect">
            <a:avLst/>
          </a:prstGeom>
          <a:noFill/>
        </p:spPr>
        <p:txBody>
          <a:bodyPr wrap="none" anchor="ctr">
            <a:spAutoFit/>
          </a:bodyPr>
          <a:lstStyle/>
          <a:p>
            <a:pPr algn="ctr">
              <a:defRPr/>
            </a:pPr>
            <a:r>
              <a:rPr lang="en-US" sz="4400" b="1" spc="600" dirty="0">
                <a:latin typeface="Bebas Neue" pitchFamily="2" charset="0"/>
              </a:rPr>
              <a:t>1</a:t>
            </a:r>
          </a:p>
        </p:txBody>
      </p:sp>
      <p:sp>
        <p:nvSpPr>
          <p:cNvPr id="42" name="TextBox 41">
            <a:extLst>
              <a:ext uri="{FF2B5EF4-FFF2-40B4-BE49-F238E27FC236}">
                <a16:creationId xmlns:a16="http://schemas.microsoft.com/office/drawing/2014/main" id="{86F431E4-2471-4B6B-8142-1D061F7BA81D}"/>
              </a:ext>
            </a:extLst>
          </p:cNvPr>
          <p:cNvSpPr txBox="1"/>
          <p:nvPr/>
        </p:nvSpPr>
        <p:spPr>
          <a:xfrm>
            <a:off x="9650900" y="2321026"/>
            <a:ext cx="722866" cy="769441"/>
          </a:xfrm>
          <a:prstGeom prst="rect">
            <a:avLst/>
          </a:prstGeom>
          <a:noFill/>
        </p:spPr>
        <p:txBody>
          <a:bodyPr wrap="none" anchor="ctr">
            <a:spAutoFit/>
          </a:bodyPr>
          <a:lstStyle/>
          <a:p>
            <a:pPr algn="ctr">
              <a:defRPr/>
            </a:pPr>
            <a:r>
              <a:rPr lang="en-US" sz="4400" b="1" spc="600" dirty="0">
                <a:latin typeface="Bebas Neue" pitchFamily="2" charset="0"/>
              </a:rPr>
              <a:t>2</a:t>
            </a:r>
          </a:p>
        </p:txBody>
      </p:sp>
      <p:sp>
        <p:nvSpPr>
          <p:cNvPr id="43" name="TextBox 42">
            <a:extLst>
              <a:ext uri="{FF2B5EF4-FFF2-40B4-BE49-F238E27FC236}">
                <a16:creationId xmlns:a16="http://schemas.microsoft.com/office/drawing/2014/main" id="{C12E147D-8BA4-415E-ABA3-4218444C11F0}"/>
              </a:ext>
            </a:extLst>
          </p:cNvPr>
          <p:cNvSpPr txBox="1"/>
          <p:nvPr/>
        </p:nvSpPr>
        <p:spPr>
          <a:xfrm>
            <a:off x="9704401" y="3400526"/>
            <a:ext cx="722866" cy="769441"/>
          </a:xfrm>
          <a:prstGeom prst="rect">
            <a:avLst/>
          </a:prstGeom>
          <a:noFill/>
        </p:spPr>
        <p:txBody>
          <a:bodyPr wrap="none" anchor="ctr">
            <a:spAutoFit/>
          </a:bodyPr>
          <a:lstStyle/>
          <a:p>
            <a:pPr algn="ctr">
              <a:defRPr/>
            </a:pPr>
            <a:r>
              <a:rPr lang="en-US" sz="4400" b="1" spc="600" dirty="0">
                <a:latin typeface="Bebas Neue" pitchFamily="2" charset="0"/>
              </a:rPr>
              <a:t>3</a:t>
            </a:r>
          </a:p>
        </p:txBody>
      </p:sp>
      <p:sp>
        <p:nvSpPr>
          <p:cNvPr id="44" name="TextBox 43">
            <a:extLst>
              <a:ext uri="{FF2B5EF4-FFF2-40B4-BE49-F238E27FC236}">
                <a16:creationId xmlns:a16="http://schemas.microsoft.com/office/drawing/2014/main" id="{B256E490-7016-4566-8617-B8617605EADC}"/>
              </a:ext>
            </a:extLst>
          </p:cNvPr>
          <p:cNvSpPr txBox="1"/>
          <p:nvPr/>
        </p:nvSpPr>
        <p:spPr>
          <a:xfrm>
            <a:off x="9704401" y="4546701"/>
            <a:ext cx="722866" cy="769441"/>
          </a:xfrm>
          <a:prstGeom prst="rect">
            <a:avLst/>
          </a:prstGeom>
          <a:noFill/>
        </p:spPr>
        <p:txBody>
          <a:bodyPr wrap="none" anchor="ctr">
            <a:spAutoFit/>
          </a:bodyPr>
          <a:lstStyle/>
          <a:p>
            <a:pPr algn="ctr">
              <a:defRPr/>
            </a:pPr>
            <a:r>
              <a:rPr lang="en-US" sz="4400" b="1" spc="600" dirty="0">
                <a:latin typeface="Bebas Neue" pitchFamily="2" charset="0"/>
              </a:rPr>
              <a:t>4</a:t>
            </a:r>
          </a:p>
        </p:txBody>
      </p:sp>
      <p:sp>
        <p:nvSpPr>
          <p:cNvPr id="45" name="Subtitle 2">
            <a:extLst>
              <a:ext uri="{FF2B5EF4-FFF2-40B4-BE49-F238E27FC236}">
                <a16:creationId xmlns:a16="http://schemas.microsoft.com/office/drawing/2014/main" id="{247AD75D-CC4D-4DCF-AF2D-3D867263ABEC}"/>
              </a:ext>
            </a:extLst>
          </p:cNvPr>
          <p:cNvSpPr txBox="1">
            <a:spLocks noChangeArrowheads="1"/>
          </p:cNvSpPr>
          <p:nvPr/>
        </p:nvSpPr>
        <p:spPr bwMode="auto">
          <a:xfrm>
            <a:off x="683090" y="1329862"/>
            <a:ext cx="4374558" cy="61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45" tIns="54373" rIns="108745" bIns="54373">
            <a:spAutoFit/>
          </a:bodyPr>
          <a:lstStyle>
            <a:lvl1pPr defTabSz="1087438">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1087438" indent="-182563" defTabSz="1087438">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2174875" indent="-182563" defTabSz="1087438">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3262313" indent="-182563" defTabSz="1087438">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4349750" indent="-182563" defTabSz="1087438">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4806950" indent="-182563" defTabSz="1087438"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5264150" indent="-182563" defTabSz="1087438"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5721350" indent="-182563" defTabSz="1087438"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6178550" indent="-182563" defTabSz="1087438"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just" eaLnBrk="1" hangingPunct="1">
              <a:lnSpc>
                <a:spcPts val="1850"/>
              </a:lnSpc>
              <a:spcBef>
                <a:spcPct val="20000"/>
              </a:spcBef>
              <a:spcAft>
                <a:spcPct val="0"/>
              </a:spcAft>
              <a:buClrTx/>
              <a:buSzTx/>
              <a:buFont typeface="Arial" panose="020B0604020202020204" pitchFamily="34" charset="0"/>
              <a:buNone/>
            </a:pPr>
            <a:r>
              <a:rPr lang="en-US" altLang="en-US" sz="1400" b="1" dirty="0">
                <a:solidFill>
                  <a:schemeClr val="tx1"/>
                </a:solidFill>
                <a:latin typeface="Lato Light"/>
                <a:ea typeface="Lato Light"/>
                <a:cs typeface="Mukta ExtraLight"/>
              </a:rPr>
              <a:t>VP: Strategy, Risk and Advisory Services</a:t>
            </a:r>
          </a:p>
          <a:p>
            <a:pPr algn="just" eaLnBrk="1" hangingPunct="1">
              <a:lnSpc>
                <a:spcPts val="1850"/>
              </a:lnSpc>
              <a:spcBef>
                <a:spcPct val="20000"/>
              </a:spcBef>
              <a:spcAft>
                <a:spcPct val="0"/>
              </a:spcAft>
              <a:buClrTx/>
              <a:buSzTx/>
              <a:buFont typeface="Arial" panose="020B0604020202020204" pitchFamily="34" charset="0"/>
              <a:buNone/>
            </a:pPr>
            <a:r>
              <a:rPr lang="en-US" altLang="en-US" sz="1400" b="1" dirty="0">
                <a:solidFill>
                  <a:schemeClr val="tx1"/>
                </a:solidFill>
                <a:latin typeface="Lato Light"/>
                <a:ea typeface="Lato Light"/>
                <a:cs typeface="Mukta ExtraLight"/>
              </a:rPr>
              <a:t>Prof SK Ndlovu</a:t>
            </a:r>
          </a:p>
        </p:txBody>
      </p:sp>
      <p:sp>
        <p:nvSpPr>
          <p:cNvPr id="46" name="Subtitle 2">
            <a:extLst>
              <a:ext uri="{FF2B5EF4-FFF2-40B4-BE49-F238E27FC236}">
                <a16:creationId xmlns:a16="http://schemas.microsoft.com/office/drawing/2014/main" id="{7329FC9E-897D-428F-B72A-C11F8AAAE2A3}"/>
              </a:ext>
            </a:extLst>
          </p:cNvPr>
          <p:cNvSpPr txBox="1">
            <a:spLocks noChangeArrowheads="1"/>
          </p:cNvSpPr>
          <p:nvPr/>
        </p:nvSpPr>
        <p:spPr bwMode="auto">
          <a:xfrm>
            <a:off x="659588" y="2401422"/>
            <a:ext cx="4374558" cy="61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45" tIns="54373" rIns="108745" bIns="54373">
            <a:spAutoFit/>
          </a:bodyPr>
          <a:lstStyle>
            <a:lvl1pPr defTabSz="1087438">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1087438" indent="-182563" defTabSz="1087438">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2174875" indent="-182563" defTabSz="1087438">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3262313" indent="-182563" defTabSz="1087438">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4349750" indent="-182563" defTabSz="1087438">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4806950" indent="-182563" defTabSz="1087438"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5264150" indent="-182563" defTabSz="1087438"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5721350" indent="-182563" defTabSz="1087438"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6178550" indent="-182563" defTabSz="1087438"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just" eaLnBrk="1" hangingPunct="1">
              <a:lnSpc>
                <a:spcPts val="1850"/>
              </a:lnSpc>
              <a:spcBef>
                <a:spcPct val="20000"/>
              </a:spcBef>
              <a:spcAft>
                <a:spcPct val="0"/>
              </a:spcAft>
              <a:buClrTx/>
              <a:buSzTx/>
              <a:buFont typeface="Arial" panose="020B0604020202020204" pitchFamily="34" charset="0"/>
              <a:buNone/>
            </a:pPr>
            <a:r>
              <a:rPr lang="en-US" altLang="en-US" sz="1400" b="1" dirty="0">
                <a:solidFill>
                  <a:schemeClr val="tx1"/>
                </a:solidFill>
                <a:latin typeface="Lato Light"/>
                <a:ea typeface="Lato Light"/>
                <a:cs typeface="Mukta ExtraLight"/>
              </a:rPr>
              <a:t>Executive Director: Institutional Intelligence</a:t>
            </a:r>
          </a:p>
          <a:p>
            <a:pPr algn="just" eaLnBrk="1" hangingPunct="1">
              <a:lnSpc>
                <a:spcPts val="1850"/>
              </a:lnSpc>
              <a:spcBef>
                <a:spcPct val="20000"/>
              </a:spcBef>
              <a:spcAft>
                <a:spcPct val="0"/>
              </a:spcAft>
              <a:buClrTx/>
              <a:buSzTx/>
              <a:buFont typeface="Arial" panose="020B0604020202020204" pitchFamily="34" charset="0"/>
              <a:buNone/>
            </a:pPr>
            <a:r>
              <a:rPr lang="en-US" altLang="en-US" sz="1400" b="1" dirty="0">
                <a:solidFill>
                  <a:schemeClr val="tx1"/>
                </a:solidFill>
                <a:latin typeface="Lato Light"/>
                <a:ea typeface="Lato Light"/>
                <a:cs typeface="Mukta ExtraLight"/>
              </a:rPr>
              <a:t>Dr MP Molapo</a:t>
            </a:r>
          </a:p>
        </p:txBody>
      </p:sp>
      <p:sp>
        <p:nvSpPr>
          <p:cNvPr id="47" name="Subtitle 2">
            <a:extLst>
              <a:ext uri="{FF2B5EF4-FFF2-40B4-BE49-F238E27FC236}">
                <a16:creationId xmlns:a16="http://schemas.microsoft.com/office/drawing/2014/main" id="{9DDD3830-2B16-4BD9-8772-FEC7F4E5A86F}"/>
              </a:ext>
            </a:extLst>
          </p:cNvPr>
          <p:cNvSpPr txBox="1">
            <a:spLocks noChangeArrowheads="1"/>
          </p:cNvSpPr>
          <p:nvPr/>
        </p:nvSpPr>
        <p:spPr bwMode="auto">
          <a:xfrm>
            <a:off x="683090" y="3685003"/>
            <a:ext cx="4374558" cy="33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45" tIns="54373" rIns="108745" bIns="54373">
            <a:spAutoFit/>
          </a:bodyPr>
          <a:lstStyle>
            <a:lvl1pPr defTabSz="1087438">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1087438" indent="-182563" defTabSz="1087438">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2174875" indent="-182563" defTabSz="1087438">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3262313" indent="-182563" defTabSz="1087438">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4349750" indent="-182563" defTabSz="1087438">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4806950" indent="-182563" defTabSz="1087438"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5264150" indent="-182563" defTabSz="1087438"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5721350" indent="-182563" defTabSz="1087438"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6178550" indent="-182563" defTabSz="1087438"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just" eaLnBrk="1" hangingPunct="1">
              <a:lnSpc>
                <a:spcPts val="1850"/>
              </a:lnSpc>
              <a:spcBef>
                <a:spcPct val="20000"/>
              </a:spcBef>
              <a:spcAft>
                <a:spcPct val="0"/>
              </a:spcAft>
              <a:buClrTx/>
              <a:buSzTx/>
              <a:buFont typeface="Arial" panose="020B0604020202020204" pitchFamily="34" charset="0"/>
              <a:buNone/>
            </a:pPr>
            <a:r>
              <a:rPr lang="en-US" altLang="en-US" sz="1400" b="1" dirty="0">
                <a:solidFill>
                  <a:schemeClr val="tx1"/>
                </a:solidFill>
                <a:latin typeface="Lato Light"/>
                <a:ea typeface="Lato Light"/>
                <a:cs typeface="Mukta ExtraLight"/>
              </a:rPr>
              <a:t>Directorate Business Intelligence</a:t>
            </a:r>
          </a:p>
        </p:txBody>
      </p:sp>
      <p:sp>
        <p:nvSpPr>
          <p:cNvPr id="48" name="Subtitle 2">
            <a:extLst>
              <a:ext uri="{FF2B5EF4-FFF2-40B4-BE49-F238E27FC236}">
                <a16:creationId xmlns:a16="http://schemas.microsoft.com/office/drawing/2014/main" id="{6429C19B-9BDD-4A1D-8690-DBE4FE693AE2}"/>
              </a:ext>
            </a:extLst>
          </p:cNvPr>
          <p:cNvSpPr txBox="1">
            <a:spLocks noChangeArrowheads="1"/>
          </p:cNvSpPr>
          <p:nvPr/>
        </p:nvSpPr>
        <p:spPr bwMode="auto">
          <a:xfrm>
            <a:off x="727150" y="4776863"/>
            <a:ext cx="4330498" cy="33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45" tIns="54373" rIns="108745" bIns="54373">
            <a:spAutoFit/>
          </a:bodyPr>
          <a:lstStyle>
            <a:lvl1pPr defTabSz="1087438">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1087438" indent="-182563" defTabSz="1087438">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2174875" indent="-182563" defTabSz="1087438">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3262313" indent="-182563" defTabSz="1087438">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4349750" indent="-182563" defTabSz="1087438">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4806950" indent="-182563" defTabSz="1087438"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5264150" indent="-182563" defTabSz="1087438"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5721350" indent="-182563" defTabSz="1087438"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6178550" indent="-182563" defTabSz="1087438"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just" eaLnBrk="1" hangingPunct="1">
              <a:lnSpc>
                <a:spcPts val="1850"/>
              </a:lnSpc>
              <a:spcBef>
                <a:spcPct val="20000"/>
              </a:spcBef>
              <a:spcAft>
                <a:spcPct val="0"/>
              </a:spcAft>
              <a:buClrTx/>
              <a:buSzTx/>
              <a:buFont typeface="Arial" panose="020B0604020202020204" pitchFamily="34" charset="0"/>
              <a:buNone/>
            </a:pPr>
            <a:r>
              <a:rPr lang="en-US" altLang="en-US" sz="1400" b="1" dirty="0">
                <a:solidFill>
                  <a:schemeClr val="tx1"/>
                </a:solidFill>
                <a:latin typeface="Lato Light"/>
                <a:ea typeface="Lato Light"/>
                <a:cs typeface="Mukta ExtraLight"/>
              </a:rPr>
              <a:t>ICT</a:t>
            </a:r>
          </a:p>
        </p:txBody>
      </p:sp>
      <p:sp>
        <p:nvSpPr>
          <p:cNvPr id="49" name="Subtitle 2">
            <a:extLst>
              <a:ext uri="{FF2B5EF4-FFF2-40B4-BE49-F238E27FC236}">
                <a16:creationId xmlns:a16="http://schemas.microsoft.com/office/drawing/2014/main" id="{8019E701-A0F3-46B1-A139-435C876037F6}"/>
              </a:ext>
            </a:extLst>
          </p:cNvPr>
          <p:cNvSpPr txBox="1">
            <a:spLocks noChangeArrowheads="1"/>
          </p:cNvSpPr>
          <p:nvPr/>
        </p:nvSpPr>
        <p:spPr bwMode="auto">
          <a:xfrm>
            <a:off x="683090" y="5838619"/>
            <a:ext cx="4374558" cy="33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45" tIns="54373" rIns="108745" bIns="54373">
            <a:spAutoFit/>
          </a:bodyPr>
          <a:lstStyle>
            <a:lvl1pPr defTabSz="1087438">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1087438" indent="-182563" defTabSz="1087438">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2174875" indent="-182563" defTabSz="1087438">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3262313" indent="-182563" defTabSz="1087438">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4349750" indent="-182563" defTabSz="1087438">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4806950" indent="-182563" defTabSz="1087438"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5264150" indent="-182563" defTabSz="1087438"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5721350" indent="-182563" defTabSz="1087438"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6178550" indent="-182563" defTabSz="1087438"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just" eaLnBrk="1" hangingPunct="1">
              <a:lnSpc>
                <a:spcPts val="1850"/>
              </a:lnSpc>
              <a:spcBef>
                <a:spcPct val="20000"/>
              </a:spcBef>
              <a:spcAft>
                <a:spcPct val="0"/>
              </a:spcAft>
              <a:buClrTx/>
              <a:buSzTx/>
              <a:buFont typeface="Arial" panose="020B0604020202020204" pitchFamily="34" charset="0"/>
              <a:buNone/>
            </a:pPr>
            <a:r>
              <a:rPr lang="en-US" altLang="en-US" sz="1400" b="1" dirty="0">
                <a:solidFill>
                  <a:schemeClr val="tx1"/>
                </a:solidFill>
                <a:latin typeface="Lato Light"/>
                <a:ea typeface="Lato Light"/>
                <a:cs typeface="Mukta ExtraLight"/>
              </a:rPr>
              <a:t>Collaborators</a:t>
            </a:r>
          </a:p>
        </p:txBody>
      </p:sp>
      <p:sp>
        <p:nvSpPr>
          <p:cNvPr id="50" name="TextBox 2">
            <a:extLst>
              <a:ext uri="{FF2B5EF4-FFF2-40B4-BE49-F238E27FC236}">
                <a16:creationId xmlns:a16="http://schemas.microsoft.com/office/drawing/2014/main" id="{98E44E1C-C114-42D4-8281-CD32CC33BDF1}"/>
              </a:ext>
            </a:extLst>
          </p:cNvPr>
          <p:cNvSpPr txBox="1">
            <a:spLocks noChangeArrowheads="1"/>
          </p:cNvSpPr>
          <p:nvPr/>
        </p:nvSpPr>
        <p:spPr bwMode="auto">
          <a:xfrm>
            <a:off x="5066040" y="1465116"/>
            <a:ext cx="34346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b="1" dirty="0"/>
              <a:t>(Executive Support &amp; Leadership)</a:t>
            </a:r>
            <a:endParaRPr lang="en-ZA" altLang="en-US" sz="1400" b="1" dirty="0"/>
          </a:p>
        </p:txBody>
      </p:sp>
      <p:sp>
        <p:nvSpPr>
          <p:cNvPr id="51" name="TextBox 81">
            <a:extLst>
              <a:ext uri="{FF2B5EF4-FFF2-40B4-BE49-F238E27FC236}">
                <a16:creationId xmlns:a16="http://schemas.microsoft.com/office/drawing/2014/main" id="{E88662AB-91B9-4A4E-BEEE-C8264CB821DA}"/>
              </a:ext>
            </a:extLst>
          </p:cNvPr>
          <p:cNvSpPr txBox="1">
            <a:spLocks noChangeArrowheads="1"/>
          </p:cNvSpPr>
          <p:nvPr/>
        </p:nvSpPr>
        <p:spPr bwMode="auto">
          <a:xfrm>
            <a:off x="5057648" y="2563666"/>
            <a:ext cx="47794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b="1" dirty="0"/>
              <a:t>(Senior Management Support &amp; Leadership)</a:t>
            </a:r>
            <a:endParaRPr lang="en-ZA" altLang="en-US" sz="1400" b="1" dirty="0"/>
          </a:p>
        </p:txBody>
      </p:sp>
      <p:sp>
        <p:nvSpPr>
          <p:cNvPr id="52" name="TextBox 82">
            <a:extLst>
              <a:ext uri="{FF2B5EF4-FFF2-40B4-BE49-F238E27FC236}">
                <a16:creationId xmlns:a16="http://schemas.microsoft.com/office/drawing/2014/main" id="{3E7F542E-6E2E-4F75-88A3-AC26EABCEC85}"/>
              </a:ext>
            </a:extLst>
          </p:cNvPr>
          <p:cNvSpPr txBox="1">
            <a:spLocks noChangeArrowheads="1"/>
          </p:cNvSpPr>
          <p:nvPr/>
        </p:nvSpPr>
        <p:spPr bwMode="auto">
          <a:xfrm>
            <a:off x="5066040" y="3627291"/>
            <a:ext cx="40850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b="1" dirty="0"/>
              <a:t>(Capacity and development Support)</a:t>
            </a:r>
            <a:endParaRPr lang="en-ZA" altLang="en-US" sz="1400" b="1" dirty="0"/>
          </a:p>
        </p:txBody>
      </p:sp>
      <p:sp>
        <p:nvSpPr>
          <p:cNvPr id="53" name="TextBox 83">
            <a:extLst>
              <a:ext uri="{FF2B5EF4-FFF2-40B4-BE49-F238E27FC236}">
                <a16:creationId xmlns:a16="http://schemas.microsoft.com/office/drawing/2014/main" id="{4591B210-0D7C-4E61-AC27-848B08077DBB}"/>
              </a:ext>
            </a:extLst>
          </p:cNvPr>
          <p:cNvSpPr txBox="1">
            <a:spLocks noChangeArrowheads="1"/>
          </p:cNvSpPr>
          <p:nvPr/>
        </p:nvSpPr>
        <p:spPr bwMode="auto">
          <a:xfrm>
            <a:off x="5066040" y="4765528"/>
            <a:ext cx="42906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b="1" dirty="0"/>
              <a:t>(Operational Support)</a:t>
            </a:r>
            <a:endParaRPr lang="en-ZA" altLang="en-US" sz="1400" b="1" dirty="0"/>
          </a:p>
        </p:txBody>
      </p:sp>
      <p:sp>
        <p:nvSpPr>
          <p:cNvPr id="54" name="TextBox 84">
            <a:extLst>
              <a:ext uri="{FF2B5EF4-FFF2-40B4-BE49-F238E27FC236}">
                <a16:creationId xmlns:a16="http://schemas.microsoft.com/office/drawing/2014/main" id="{80FB81C7-64B9-4E0D-870E-0E0D07888ACD}"/>
              </a:ext>
            </a:extLst>
          </p:cNvPr>
          <p:cNvSpPr txBox="1">
            <a:spLocks noChangeArrowheads="1"/>
          </p:cNvSpPr>
          <p:nvPr/>
        </p:nvSpPr>
        <p:spPr bwMode="auto">
          <a:xfrm>
            <a:off x="5066040" y="5849791"/>
            <a:ext cx="28807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b="1" dirty="0"/>
              <a:t>(Contribution Support)</a:t>
            </a:r>
            <a:endParaRPr lang="en-ZA" altLang="en-US" sz="1400" b="1" dirty="0"/>
          </a:p>
        </p:txBody>
      </p:sp>
      <p:pic>
        <p:nvPicPr>
          <p:cNvPr id="56" name="Picture 55">
            <a:extLst>
              <a:ext uri="{FF2B5EF4-FFF2-40B4-BE49-F238E27FC236}">
                <a16:creationId xmlns:a16="http://schemas.microsoft.com/office/drawing/2014/main" id="{E2176B08-FB5E-466E-8E70-7C19EFE46B50}"/>
              </a:ext>
            </a:extLst>
          </p:cNvPr>
          <p:cNvPicPr>
            <a:picLocks noChangeAspect="1"/>
          </p:cNvPicPr>
          <p:nvPr/>
        </p:nvPicPr>
        <p:blipFill>
          <a:blip r:embed="rId2"/>
          <a:stretch>
            <a:fillRect/>
          </a:stretch>
        </p:blipFill>
        <p:spPr>
          <a:xfrm>
            <a:off x="10073991" y="108087"/>
            <a:ext cx="2026355" cy="445586"/>
          </a:xfrm>
          <a:prstGeom prst="rect">
            <a:avLst/>
          </a:prstGeom>
        </p:spPr>
      </p:pic>
    </p:spTree>
    <p:extLst>
      <p:ext uri="{BB962C8B-B14F-4D97-AF65-F5344CB8AC3E}">
        <p14:creationId xmlns:p14="http://schemas.microsoft.com/office/powerpoint/2010/main" val="2438159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331E6-0C61-45A9-BC66-21BD0340C488}"/>
              </a:ext>
            </a:extLst>
          </p:cNvPr>
          <p:cNvSpPr txBox="1">
            <a:spLocks/>
          </p:cNvSpPr>
          <p:nvPr/>
        </p:nvSpPr>
        <p:spPr>
          <a:xfrm>
            <a:off x="576264" y="89856"/>
            <a:ext cx="10801350" cy="53975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accent2">
                    <a:lumMod val="50000"/>
                  </a:schemeClr>
                </a:solidFill>
                <a:effectLst/>
                <a:uLnTx/>
                <a:uFillTx/>
                <a:latin typeface="Calibri" panose="020F0502020204030204"/>
                <a:ea typeface="+mj-ea"/>
                <a:cs typeface="+mj-cs"/>
              </a:rPr>
              <a:t>REFERENCE</a:t>
            </a:r>
            <a:r>
              <a:rPr lang="en-US" sz="2400" b="1" dirty="0">
                <a:solidFill>
                  <a:schemeClr val="accent2">
                    <a:lumMod val="50000"/>
                  </a:schemeClr>
                </a:solidFill>
                <a:latin typeface="Calibri" panose="020F0502020204030204"/>
              </a:rPr>
              <a:t>S</a:t>
            </a:r>
            <a:endParaRPr kumimoji="0" lang="en-ZA" sz="2400" b="1" i="0" u="none" strike="noStrike" kern="1200" cap="none" spc="0" normalizeH="0" baseline="0" noProof="0" dirty="0">
              <a:ln>
                <a:noFill/>
              </a:ln>
              <a:solidFill>
                <a:schemeClr val="accent2">
                  <a:lumMod val="50000"/>
                </a:schemeClr>
              </a:solidFill>
              <a:effectLst/>
              <a:uLnTx/>
              <a:uFillTx/>
              <a:latin typeface="Calibri" panose="020F0502020204030204"/>
              <a:ea typeface="+mj-ea"/>
              <a:cs typeface="+mj-cs"/>
            </a:endParaRPr>
          </a:p>
        </p:txBody>
      </p:sp>
      <p:grpSp>
        <p:nvGrpSpPr>
          <p:cNvPr id="3" name="Group 43">
            <a:extLst>
              <a:ext uri="{FF2B5EF4-FFF2-40B4-BE49-F238E27FC236}">
                <a16:creationId xmlns:a16="http://schemas.microsoft.com/office/drawing/2014/main" id="{A3902D6D-CBBD-48DB-8E38-236933BE19AC}"/>
              </a:ext>
            </a:extLst>
          </p:cNvPr>
          <p:cNvGrpSpPr>
            <a:grpSpLocks/>
          </p:cNvGrpSpPr>
          <p:nvPr/>
        </p:nvGrpSpPr>
        <p:grpSpPr bwMode="auto">
          <a:xfrm>
            <a:off x="161926" y="0"/>
            <a:ext cx="414338" cy="772319"/>
            <a:chOff x="431006" y="3275991"/>
            <a:chExt cx="765432" cy="1634472"/>
          </a:xfrm>
        </p:grpSpPr>
        <p:sp>
          <p:nvSpPr>
            <p:cNvPr id="4" name="Isosceles Triangle 3">
              <a:extLst>
                <a:ext uri="{FF2B5EF4-FFF2-40B4-BE49-F238E27FC236}">
                  <a16:creationId xmlns:a16="http://schemas.microsoft.com/office/drawing/2014/main" id="{ADD30F0C-FD86-4020-B627-3E2AA493D5A7}"/>
                </a:ext>
              </a:extLst>
            </p:cNvPr>
            <p:cNvSpPr/>
            <p:nvPr/>
          </p:nvSpPr>
          <p:spPr>
            <a:xfrm rot="5400000">
              <a:off x="89077" y="3691239"/>
              <a:ext cx="1522607" cy="692114"/>
            </a:xfrm>
            <a:prstGeom prst="triangle">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Parallelogram 4">
              <a:extLst>
                <a:ext uri="{FF2B5EF4-FFF2-40B4-BE49-F238E27FC236}">
                  <a16:creationId xmlns:a16="http://schemas.microsoft.com/office/drawing/2014/main" id="{5A3BFE85-2041-40C6-B8FD-D8F54A06A174}"/>
                </a:ext>
              </a:extLst>
            </p:cNvPr>
            <p:cNvSpPr/>
            <p:nvPr/>
          </p:nvSpPr>
          <p:spPr>
            <a:xfrm rot="5400000" flipV="1">
              <a:off x="-348018" y="4058123"/>
              <a:ext cx="1631364" cy="73318"/>
            </a:xfrm>
            <a:prstGeom prst="parallelogram">
              <a:avLst>
                <a:gd name="adj" fmla="val 15614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 name="Rectangle 5">
            <a:extLst>
              <a:ext uri="{FF2B5EF4-FFF2-40B4-BE49-F238E27FC236}">
                <a16:creationId xmlns:a16="http://schemas.microsoft.com/office/drawing/2014/main" id="{EF2218E7-4BA0-4F6E-B51A-EFDC343994DB}"/>
              </a:ext>
            </a:extLst>
          </p:cNvPr>
          <p:cNvSpPr/>
          <p:nvPr/>
        </p:nvSpPr>
        <p:spPr>
          <a:xfrm>
            <a:off x="102396" y="772319"/>
            <a:ext cx="11749086" cy="6134115"/>
          </a:xfrm>
          <a:prstGeom prst="rect">
            <a:avLst/>
          </a:prstGeom>
        </p:spPr>
        <p:txBody>
          <a:bodyPr wrap="square">
            <a:spAutoFit/>
          </a:bodyPr>
          <a:lstStyle/>
          <a:p>
            <a:pPr>
              <a:lnSpc>
                <a:spcPct val="107000"/>
              </a:lnSpc>
              <a:spcAft>
                <a:spcPts val="800"/>
              </a:spcAft>
            </a:pP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Guzmán-Valenzuela, C. </a:t>
            </a:r>
            <a:r>
              <a:rPr lang="en-ZA" sz="1300" i="1"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et al.</a:t>
            </a: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(2021) ‘Learning analytics in higher education: a preponderance of analytics but very little learning?’, </a:t>
            </a:r>
            <a:r>
              <a:rPr lang="en-ZA" sz="1300" i="1"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International Journal of Educational Technology in Higher Education</a:t>
            </a: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ZA" sz="1300" kern="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doi</a:t>
            </a: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10.1186/s41239-021-00258-x.</a:t>
            </a:r>
            <a:endParaRPr lang="en-ZA" sz="1300" kern="1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Han, J. </a:t>
            </a:r>
            <a:r>
              <a:rPr lang="en-ZA" sz="1300" i="1"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et al.</a:t>
            </a: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(2021) ‘Learning analytics dashboards for adaptive support in face-to-face collaborative argumentation’, </a:t>
            </a:r>
            <a:r>
              <a:rPr lang="en-ZA" sz="1300" i="1"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Computers and Education</a:t>
            </a: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163. </a:t>
            </a:r>
            <a:r>
              <a:rPr lang="en-ZA" sz="1300" kern="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doi</a:t>
            </a: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10.1016/j.compedu.2020.104041.</a:t>
            </a:r>
            <a:endParaRPr lang="en-ZA" sz="1300" kern="1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Hasnain, A. </a:t>
            </a:r>
            <a:r>
              <a:rPr lang="en-ZA" sz="1300" i="1"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et al.</a:t>
            </a: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(2017) ‘</a:t>
            </a:r>
            <a:r>
              <a:rPr lang="en-ZA" sz="1300" kern="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BioFed</a:t>
            </a: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Federated query processing over life sciences linked open data’, </a:t>
            </a:r>
            <a:r>
              <a:rPr lang="en-ZA" sz="1300" i="1"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Journal of Biomedical Semantics</a:t>
            </a: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8(1), pp. 1–20. </a:t>
            </a:r>
            <a:r>
              <a:rPr lang="en-ZA" sz="1300" kern="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doi</a:t>
            </a: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10.1186/s13326-017-0118-0.</a:t>
            </a:r>
            <a:endParaRPr lang="en-ZA" sz="1300" kern="1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Hernández-de-Menéndez, M. </a:t>
            </a:r>
            <a:r>
              <a:rPr lang="en-ZA" sz="1300" i="1"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et al.</a:t>
            </a: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(2022) ‘Learning analytics: state of the art’, </a:t>
            </a:r>
            <a:r>
              <a:rPr lang="en-ZA" sz="1300" i="1"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International Journal on Interactive Design and Manufacturing</a:t>
            </a: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16(3). </a:t>
            </a:r>
            <a:r>
              <a:rPr lang="en-ZA" sz="1300" kern="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doi</a:t>
            </a: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10.1007/s12008-022-00930-0.</a:t>
            </a:r>
            <a:endParaRPr lang="en-ZA" sz="1300" kern="1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ZA" sz="1300" kern="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Kahu</a:t>
            </a: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E. R. and Nelson, K. (2018) ‘Student engagement in the educational interface: understanding the mechanisms of student success’, </a:t>
            </a:r>
            <a:r>
              <a:rPr lang="en-ZA" sz="1300" i="1"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Higher Education Research and Development</a:t>
            </a: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37(1). </a:t>
            </a:r>
            <a:r>
              <a:rPr lang="en-ZA" sz="1300" kern="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doi</a:t>
            </a: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10.1080/07294360.2017.1344197.</a:t>
            </a:r>
            <a:endParaRPr lang="en-ZA" sz="1300" kern="1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Khalil, M., Prinsloo, P. and Slade, S. (2022) ‘The use and application of learning theory in learning analytics: a scoping review’, </a:t>
            </a:r>
            <a:r>
              <a:rPr lang="en-ZA" sz="1300" i="1"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Journal of Computing in Higher Education</a:t>
            </a: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ZA" sz="1300" kern="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doi</a:t>
            </a: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10.1007/s12528-022-09340-3.</a:t>
            </a:r>
            <a:endParaRPr lang="en-ZA" sz="1300" kern="1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ZA" sz="1300" kern="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Kleimola</a:t>
            </a: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R. and </a:t>
            </a:r>
            <a:r>
              <a:rPr lang="en-ZA" sz="1300" kern="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Leppisaari</a:t>
            </a: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I. (2022) ‘Learning analytics to develop future competences in higher education: a case study’, </a:t>
            </a:r>
            <a:r>
              <a:rPr lang="en-ZA" sz="1300" i="1"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International Journal of Educational Technology in Higher Education</a:t>
            </a: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19(1). </a:t>
            </a:r>
            <a:r>
              <a:rPr lang="en-ZA" sz="1300" kern="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doi</a:t>
            </a: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10.1186/s41239-022-00318-w.</a:t>
            </a:r>
            <a:endParaRPr lang="en-ZA" sz="1300" kern="1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ZA" sz="1300" kern="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Marbouti</a:t>
            </a: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F., </a:t>
            </a:r>
            <a:r>
              <a:rPr lang="en-ZA" sz="1300" kern="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Ulas</a:t>
            </a: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J. and Wang, C. H. (2021) ‘Academic and Demographic Cluster Analysis of Engineering Student Success’, </a:t>
            </a:r>
            <a:r>
              <a:rPr lang="en-ZA" sz="1300" i="1"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IEEE Transactions on Education</a:t>
            </a: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64(3). </a:t>
            </a:r>
            <a:r>
              <a:rPr lang="en-ZA" sz="1300" kern="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doi</a:t>
            </a: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10.1109/TE.2020.3036824.</a:t>
            </a:r>
            <a:endParaRPr lang="en-ZA" sz="1300" kern="1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ZA" sz="1300" kern="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Maseleno</a:t>
            </a: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 </a:t>
            </a:r>
            <a:r>
              <a:rPr lang="en-ZA" sz="1300" i="1"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et al.</a:t>
            </a: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(2018) ‘Demystifying learning analytics in personalised </a:t>
            </a:r>
            <a:r>
              <a:rPr lang="en-ZA" sz="1300" kern="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learnin</a:t>
            </a: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ZA" sz="1300" i="1"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International Journal of Engineering and Technology(UAE)</a:t>
            </a: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7(3). </a:t>
            </a:r>
            <a:r>
              <a:rPr lang="en-ZA" sz="1300" kern="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doi</a:t>
            </a: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10.14419/ijet.v7i3.9789.</a:t>
            </a:r>
            <a:endParaRPr lang="en-ZA" sz="1300" kern="1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McIntosh, E. and Nutt, D. (2022) ‘The Impact of the Integrated Practitioner: Perspectives on Integrated Practice to Enhance Student Success*’, </a:t>
            </a:r>
            <a:r>
              <a:rPr lang="en-ZA" sz="1300" i="1"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Student Success</a:t>
            </a: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13(2). </a:t>
            </a:r>
            <a:r>
              <a:rPr lang="en-ZA" sz="1300" kern="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doi</a:t>
            </a: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10.5204/ssj.2430.</a:t>
            </a:r>
            <a:endParaRPr lang="en-ZA" sz="1300" kern="1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ZA" sz="1300" kern="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Viberg</a:t>
            </a: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O. </a:t>
            </a:r>
            <a:r>
              <a:rPr lang="en-ZA" sz="1300" i="1"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et al.</a:t>
            </a: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(2018) ‘The current landscape of learning analytics in higher education’, </a:t>
            </a:r>
            <a:r>
              <a:rPr lang="en-ZA" sz="1300" i="1"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Computers in Human </a:t>
            </a:r>
            <a:r>
              <a:rPr lang="en-ZA" sz="1300" i="1" kern="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Behavior</a:t>
            </a: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ZA" sz="1300" kern="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doi</a:t>
            </a: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10.1016/j.chb.2018.07.027.</a:t>
            </a:r>
            <a:endParaRPr lang="en-ZA" sz="1300" kern="1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van Wyk, M. </a:t>
            </a:r>
            <a:r>
              <a:rPr lang="en-ZA" sz="1300" i="1"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et al.</a:t>
            </a: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(2022) ‘The relationship between resilience and student success among a sample of South African engineering students’, </a:t>
            </a:r>
            <a:r>
              <a:rPr lang="en-ZA" sz="1300" i="1"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Cogent Psychology</a:t>
            </a: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9(1). </a:t>
            </a:r>
            <a:r>
              <a:rPr lang="en-ZA" sz="1300" kern="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doi</a:t>
            </a:r>
            <a:r>
              <a:rPr lang="en-ZA" sz="1300" kern="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10.1080/23311908.2022.2057660.</a:t>
            </a:r>
            <a:endParaRPr lang="en-ZA" sz="1300" kern="1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67E5FF41-EFEA-43D2-9526-F7806447191C}"/>
              </a:ext>
            </a:extLst>
          </p:cNvPr>
          <p:cNvPicPr>
            <a:picLocks noChangeAspect="1"/>
          </p:cNvPicPr>
          <p:nvPr/>
        </p:nvPicPr>
        <p:blipFill>
          <a:blip r:embed="rId2"/>
          <a:stretch>
            <a:fillRect/>
          </a:stretch>
        </p:blipFill>
        <p:spPr>
          <a:xfrm>
            <a:off x="10073991" y="108087"/>
            <a:ext cx="2026355" cy="445586"/>
          </a:xfrm>
          <a:prstGeom prst="rect">
            <a:avLst/>
          </a:prstGeom>
        </p:spPr>
      </p:pic>
    </p:spTree>
    <p:extLst>
      <p:ext uri="{BB962C8B-B14F-4D97-AF65-F5344CB8AC3E}">
        <p14:creationId xmlns:p14="http://schemas.microsoft.com/office/powerpoint/2010/main" val="1042392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331E6-0C61-45A9-BC66-21BD0340C488}"/>
              </a:ext>
            </a:extLst>
          </p:cNvPr>
          <p:cNvSpPr txBox="1">
            <a:spLocks/>
          </p:cNvSpPr>
          <p:nvPr/>
        </p:nvSpPr>
        <p:spPr>
          <a:xfrm>
            <a:off x="1161142" y="2554513"/>
            <a:ext cx="10054545" cy="118171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sz="9600" b="1" dirty="0">
                <a:solidFill>
                  <a:schemeClr val="accent2">
                    <a:lumMod val="50000"/>
                  </a:schemeClr>
                </a:solidFill>
                <a:latin typeface="Calibri" panose="020F0502020204030204"/>
              </a:rPr>
              <a:t>THANK YOU</a:t>
            </a:r>
            <a:endParaRPr kumimoji="0" lang="en-ZA" sz="9600" b="1" i="0" u="none" strike="noStrike" kern="1200" cap="none" spc="0" normalizeH="0" baseline="0" noProof="0" dirty="0">
              <a:ln>
                <a:noFill/>
              </a:ln>
              <a:solidFill>
                <a:schemeClr val="accent2">
                  <a:lumMod val="50000"/>
                </a:schemeClr>
              </a:solidFill>
              <a:effectLst/>
              <a:uLnTx/>
              <a:uFillTx/>
              <a:latin typeface="Calibri" panose="020F0502020204030204"/>
              <a:ea typeface="+mj-ea"/>
              <a:cs typeface="+mj-cs"/>
            </a:endParaRPr>
          </a:p>
        </p:txBody>
      </p:sp>
      <p:grpSp>
        <p:nvGrpSpPr>
          <p:cNvPr id="3" name="Group 43">
            <a:extLst>
              <a:ext uri="{FF2B5EF4-FFF2-40B4-BE49-F238E27FC236}">
                <a16:creationId xmlns:a16="http://schemas.microsoft.com/office/drawing/2014/main" id="{A3902D6D-CBBD-48DB-8E38-236933BE19AC}"/>
              </a:ext>
            </a:extLst>
          </p:cNvPr>
          <p:cNvGrpSpPr>
            <a:grpSpLocks/>
          </p:cNvGrpSpPr>
          <p:nvPr/>
        </p:nvGrpSpPr>
        <p:grpSpPr bwMode="auto">
          <a:xfrm>
            <a:off x="0" y="2554513"/>
            <a:ext cx="976313" cy="1324429"/>
            <a:chOff x="431006" y="3275991"/>
            <a:chExt cx="765432" cy="1634472"/>
          </a:xfrm>
        </p:grpSpPr>
        <p:sp>
          <p:nvSpPr>
            <p:cNvPr id="4" name="Isosceles Triangle 3">
              <a:extLst>
                <a:ext uri="{FF2B5EF4-FFF2-40B4-BE49-F238E27FC236}">
                  <a16:creationId xmlns:a16="http://schemas.microsoft.com/office/drawing/2014/main" id="{ADD30F0C-FD86-4020-B627-3E2AA493D5A7}"/>
                </a:ext>
              </a:extLst>
            </p:cNvPr>
            <p:cNvSpPr/>
            <p:nvPr/>
          </p:nvSpPr>
          <p:spPr>
            <a:xfrm rot="5400000">
              <a:off x="89077" y="3691239"/>
              <a:ext cx="1522607" cy="692114"/>
            </a:xfrm>
            <a:prstGeom prst="triangle">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Parallelogram 4">
              <a:extLst>
                <a:ext uri="{FF2B5EF4-FFF2-40B4-BE49-F238E27FC236}">
                  <a16:creationId xmlns:a16="http://schemas.microsoft.com/office/drawing/2014/main" id="{5A3BFE85-2041-40C6-B8FD-D8F54A06A174}"/>
                </a:ext>
              </a:extLst>
            </p:cNvPr>
            <p:cNvSpPr/>
            <p:nvPr/>
          </p:nvSpPr>
          <p:spPr>
            <a:xfrm rot="5400000" flipV="1">
              <a:off x="-348018" y="4058123"/>
              <a:ext cx="1631364" cy="73318"/>
            </a:xfrm>
            <a:prstGeom prst="parallelogram">
              <a:avLst>
                <a:gd name="adj" fmla="val 15614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2628865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C4E442-2EC7-4B5E-80D8-4204875D4C6D}"/>
              </a:ext>
            </a:extLst>
          </p:cNvPr>
          <p:cNvSpPr/>
          <p:nvPr/>
        </p:nvSpPr>
        <p:spPr>
          <a:xfrm>
            <a:off x="1" y="0"/>
            <a:ext cx="1167366" cy="6858000"/>
          </a:xfrm>
          <a:prstGeom prst="rect">
            <a:avLst/>
          </a:prstGeom>
          <a:solidFill>
            <a:schemeClr val="tx1">
              <a:lumMod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ZA"/>
          </a:p>
        </p:txBody>
      </p:sp>
      <p:pic>
        <p:nvPicPr>
          <p:cNvPr id="10" name="Graphic 9" descr="Cloud">
            <a:extLst>
              <a:ext uri="{FF2B5EF4-FFF2-40B4-BE49-F238E27FC236}">
                <a16:creationId xmlns:a16="http://schemas.microsoft.com/office/drawing/2014/main" id="{4B7B0C2A-8A77-4E8D-981D-58EE5F239E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060" y="1669450"/>
            <a:ext cx="914400" cy="914400"/>
          </a:xfrm>
          <a:prstGeom prst="rect">
            <a:avLst/>
          </a:prstGeom>
        </p:spPr>
      </p:pic>
      <p:pic>
        <p:nvPicPr>
          <p:cNvPr id="14" name="Graphic 13" descr="Workflow RTL">
            <a:extLst>
              <a:ext uri="{FF2B5EF4-FFF2-40B4-BE49-F238E27FC236}">
                <a16:creationId xmlns:a16="http://schemas.microsoft.com/office/drawing/2014/main" id="{C26F47DF-E438-4D20-84CF-E1853499E1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929" y="2970413"/>
            <a:ext cx="914400" cy="914400"/>
          </a:xfrm>
          <a:prstGeom prst="rect">
            <a:avLst/>
          </a:prstGeom>
        </p:spPr>
      </p:pic>
      <p:sp>
        <p:nvSpPr>
          <p:cNvPr id="4" name="Rectangle: Rounded Corners 3">
            <a:extLst>
              <a:ext uri="{FF2B5EF4-FFF2-40B4-BE49-F238E27FC236}">
                <a16:creationId xmlns:a16="http://schemas.microsoft.com/office/drawing/2014/main" id="{6B4B3403-70B6-43C5-BC54-6590AF32D1F9}"/>
              </a:ext>
            </a:extLst>
          </p:cNvPr>
          <p:cNvSpPr/>
          <p:nvPr/>
        </p:nvSpPr>
        <p:spPr>
          <a:xfrm>
            <a:off x="1349743" y="206453"/>
            <a:ext cx="10029457" cy="1116844"/>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Oval 12">
            <a:extLst>
              <a:ext uri="{FF2B5EF4-FFF2-40B4-BE49-F238E27FC236}">
                <a16:creationId xmlns:a16="http://schemas.microsoft.com/office/drawing/2014/main" id="{783BDC11-6F16-48A8-B571-E46AEDC7468D}"/>
              </a:ext>
            </a:extLst>
          </p:cNvPr>
          <p:cNvSpPr/>
          <p:nvPr/>
        </p:nvSpPr>
        <p:spPr>
          <a:xfrm>
            <a:off x="1288164" y="206453"/>
            <a:ext cx="1254642" cy="1116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5" name="Graphic 14" descr="Network diagram">
            <a:extLst>
              <a:ext uri="{FF2B5EF4-FFF2-40B4-BE49-F238E27FC236}">
                <a16:creationId xmlns:a16="http://schemas.microsoft.com/office/drawing/2014/main" id="{E9C57797-A700-4947-8948-15307FCF91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04950" y="307675"/>
            <a:ext cx="914400" cy="914400"/>
          </a:xfrm>
          <a:prstGeom prst="rect">
            <a:avLst/>
          </a:prstGeom>
        </p:spPr>
      </p:pic>
      <p:sp>
        <p:nvSpPr>
          <p:cNvPr id="5" name="TextBox 4">
            <a:extLst>
              <a:ext uri="{FF2B5EF4-FFF2-40B4-BE49-F238E27FC236}">
                <a16:creationId xmlns:a16="http://schemas.microsoft.com/office/drawing/2014/main" id="{CE7F71BD-F396-41D0-AD3C-A1E2A5E27E0D}"/>
              </a:ext>
            </a:extLst>
          </p:cNvPr>
          <p:cNvSpPr txBox="1"/>
          <p:nvPr/>
        </p:nvSpPr>
        <p:spPr>
          <a:xfrm>
            <a:off x="2612571" y="423825"/>
            <a:ext cx="8328479" cy="646331"/>
          </a:xfrm>
          <a:prstGeom prst="rect">
            <a:avLst/>
          </a:prstGeom>
          <a:noFill/>
        </p:spPr>
        <p:txBody>
          <a:bodyPr wrap="square" rtlCol="0">
            <a:spAutoFit/>
          </a:bodyPr>
          <a:lstStyle/>
          <a:p>
            <a:r>
              <a:rPr lang="en-US" sz="3600" b="1" dirty="0"/>
              <a:t>INTRODUCTION</a:t>
            </a:r>
            <a:endParaRPr lang="en-ZA" sz="3600" b="1" dirty="0"/>
          </a:p>
        </p:txBody>
      </p:sp>
      <p:pic>
        <p:nvPicPr>
          <p:cNvPr id="17" name="Graphic 16" descr="Network diagram">
            <a:extLst>
              <a:ext uri="{FF2B5EF4-FFF2-40B4-BE49-F238E27FC236}">
                <a16:creationId xmlns:a16="http://schemas.microsoft.com/office/drawing/2014/main" id="{E2C1FD1B-8A4E-4039-8999-CB66A35ABBB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6008" y="307675"/>
            <a:ext cx="914400" cy="914400"/>
          </a:xfrm>
          <a:prstGeom prst="rect">
            <a:avLst/>
          </a:prstGeom>
        </p:spPr>
      </p:pic>
      <p:pic>
        <p:nvPicPr>
          <p:cNvPr id="9" name="Graphic 8" descr="Clapping hands">
            <a:extLst>
              <a:ext uri="{FF2B5EF4-FFF2-40B4-BE49-F238E27FC236}">
                <a16:creationId xmlns:a16="http://schemas.microsoft.com/office/drawing/2014/main" id="{6585B5E4-FD82-4C1F-BD4A-5611D1ACD1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8929" y="5671694"/>
            <a:ext cx="914400" cy="914400"/>
          </a:xfrm>
          <a:prstGeom prst="rect">
            <a:avLst/>
          </a:prstGeom>
        </p:spPr>
      </p:pic>
      <p:pic>
        <p:nvPicPr>
          <p:cNvPr id="12" name="Graphic 11" descr="Checkmark">
            <a:extLst>
              <a:ext uri="{FF2B5EF4-FFF2-40B4-BE49-F238E27FC236}">
                <a16:creationId xmlns:a16="http://schemas.microsoft.com/office/drawing/2014/main" id="{FEA4838B-6FCA-43BA-B805-95DAAC5098C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8929" y="4321053"/>
            <a:ext cx="914400" cy="914400"/>
          </a:xfrm>
          <a:prstGeom prst="rect">
            <a:avLst/>
          </a:prstGeom>
        </p:spPr>
      </p:pic>
    </p:spTree>
    <p:extLst>
      <p:ext uri="{BB962C8B-B14F-4D97-AF65-F5344CB8AC3E}">
        <p14:creationId xmlns:p14="http://schemas.microsoft.com/office/powerpoint/2010/main" val="2957889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B146-1C3D-4BCE-A5AC-9F1DDE073251}"/>
              </a:ext>
            </a:extLst>
          </p:cNvPr>
          <p:cNvSpPr txBox="1">
            <a:spLocks/>
          </p:cNvSpPr>
          <p:nvPr/>
        </p:nvSpPr>
        <p:spPr>
          <a:xfrm>
            <a:off x="615952" y="108087"/>
            <a:ext cx="10801350" cy="53975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accent2">
                    <a:lumMod val="50000"/>
                  </a:schemeClr>
                </a:solidFill>
                <a:effectLst/>
                <a:uLnTx/>
                <a:uFillTx/>
                <a:latin typeface="Calibri" panose="020F0502020204030204"/>
                <a:ea typeface="+mj-ea"/>
                <a:cs typeface="+mj-cs"/>
              </a:rPr>
              <a:t>CONT</a:t>
            </a:r>
            <a:r>
              <a:rPr lang="en-US" sz="2400" b="1" dirty="0">
                <a:solidFill>
                  <a:schemeClr val="accent2">
                    <a:lumMod val="50000"/>
                  </a:schemeClr>
                </a:solidFill>
                <a:latin typeface="Calibri" panose="020F0502020204030204"/>
              </a:rPr>
              <a:t>EXT</a:t>
            </a:r>
            <a:endParaRPr kumimoji="0" lang="en-ZA" sz="2400" b="1" i="0" u="none" strike="noStrike" kern="1200" cap="none" spc="0" normalizeH="0" baseline="0" noProof="0" dirty="0">
              <a:ln>
                <a:noFill/>
              </a:ln>
              <a:solidFill>
                <a:schemeClr val="accent2">
                  <a:lumMod val="50000"/>
                </a:schemeClr>
              </a:solidFill>
              <a:effectLst/>
              <a:uLnTx/>
              <a:uFillTx/>
              <a:latin typeface="Calibri" panose="020F0502020204030204"/>
              <a:ea typeface="+mj-ea"/>
              <a:cs typeface="+mj-cs"/>
            </a:endParaRPr>
          </a:p>
        </p:txBody>
      </p:sp>
      <p:grpSp>
        <p:nvGrpSpPr>
          <p:cNvPr id="3" name="Group 43">
            <a:extLst>
              <a:ext uri="{FF2B5EF4-FFF2-40B4-BE49-F238E27FC236}">
                <a16:creationId xmlns:a16="http://schemas.microsoft.com/office/drawing/2014/main" id="{6D1E792D-98BD-4F12-8D3B-AFA7340C93D6}"/>
              </a:ext>
            </a:extLst>
          </p:cNvPr>
          <p:cNvGrpSpPr>
            <a:grpSpLocks/>
          </p:cNvGrpSpPr>
          <p:nvPr/>
        </p:nvGrpSpPr>
        <p:grpSpPr bwMode="auto">
          <a:xfrm>
            <a:off x="168335" y="42814"/>
            <a:ext cx="414338" cy="772319"/>
            <a:chOff x="431006" y="3275991"/>
            <a:chExt cx="765432" cy="1634472"/>
          </a:xfrm>
        </p:grpSpPr>
        <p:sp>
          <p:nvSpPr>
            <p:cNvPr id="4" name="Isosceles Triangle 3">
              <a:extLst>
                <a:ext uri="{FF2B5EF4-FFF2-40B4-BE49-F238E27FC236}">
                  <a16:creationId xmlns:a16="http://schemas.microsoft.com/office/drawing/2014/main" id="{F21B5C5F-FCFE-42C8-9F2F-D0C56CA13359}"/>
                </a:ext>
              </a:extLst>
            </p:cNvPr>
            <p:cNvSpPr/>
            <p:nvPr/>
          </p:nvSpPr>
          <p:spPr>
            <a:xfrm rot="5400000">
              <a:off x="89077" y="3691239"/>
              <a:ext cx="1522607" cy="692114"/>
            </a:xfrm>
            <a:prstGeom prst="triangle">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Parallelogram 4">
              <a:extLst>
                <a:ext uri="{FF2B5EF4-FFF2-40B4-BE49-F238E27FC236}">
                  <a16:creationId xmlns:a16="http://schemas.microsoft.com/office/drawing/2014/main" id="{BC72C221-16BD-45A7-9034-C3D845977274}"/>
                </a:ext>
              </a:extLst>
            </p:cNvPr>
            <p:cNvSpPr/>
            <p:nvPr/>
          </p:nvSpPr>
          <p:spPr>
            <a:xfrm rot="5400000" flipV="1">
              <a:off x="-348018" y="4058123"/>
              <a:ext cx="1631364" cy="73318"/>
            </a:xfrm>
            <a:prstGeom prst="parallelogram">
              <a:avLst>
                <a:gd name="adj" fmla="val 15614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 name="TextBox 5">
            <a:extLst>
              <a:ext uri="{FF2B5EF4-FFF2-40B4-BE49-F238E27FC236}">
                <a16:creationId xmlns:a16="http://schemas.microsoft.com/office/drawing/2014/main" id="{33829CCF-CAD1-4E8E-B69E-147BBE53211A}"/>
              </a:ext>
            </a:extLst>
          </p:cNvPr>
          <p:cNvSpPr txBox="1"/>
          <p:nvPr/>
        </p:nvSpPr>
        <p:spPr>
          <a:xfrm>
            <a:off x="615952" y="715472"/>
            <a:ext cx="10962904" cy="707886"/>
          </a:xfrm>
          <a:prstGeom prst="rect">
            <a:avLst/>
          </a:prstGeom>
          <a:noFill/>
        </p:spPr>
        <p:txBody>
          <a:bodyPr wrap="square" rtlCol="0">
            <a:spAutoFit/>
          </a:bodyPr>
          <a:lstStyle/>
          <a:p>
            <a:pPr algn="ctr"/>
            <a:r>
              <a:rPr lang="en-US" sz="2000">
                <a:solidFill>
                  <a:schemeClr val="bg1">
                    <a:lumMod val="85000"/>
                    <a:lumOff val="15000"/>
                  </a:schemeClr>
                </a:solidFill>
              </a:rPr>
              <a:t>Use of </a:t>
            </a:r>
            <a:r>
              <a:rPr lang="en-US" sz="2000" dirty="0">
                <a:solidFill>
                  <a:schemeClr val="bg1">
                    <a:lumMod val="85000"/>
                    <a:lumOff val="15000"/>
                  </a:schemeClr>
                </a:solidFill>
              </a:rPr>
              <a:t>Analytics for Student Success</a:t>
            </a:r>
          </a:p>
          <a:p>
            <a:pPr algn="ctr"/>
            <a:r>
              <a:rPr lang="en-US" sz="2000" b="1" dirty="0">
                <a:solidFill>
                  <a:schemeClr val="bg1">
                    <a:lumMod val="85000"/>
                    <a:lumOff val="15000"/>
                  </a:schemeClr>
                </a:solidFill>
              </a:rPr>
              <a:t>A paradox of an ideal target and vision confused by complexities of practice</a:t>
            </a:r>
            <a:endParaRPr lang="en-ZA" sz="2000" b="1" dirty="0">
              <a:solidFill>
                <a:schemeClr val="bg1">
                  <a:lumMod val="85000"/>
                  <a:lumOff val="15000"/>
                </a:schemeClr>
              </a:solidFill>
            </a:endParaRPr>
          </a:p>
        </p:txBody>
      </p:sp>
      <p:sp>
        <p:nvSpPr>
          <p:cNvPr id="9" name="TextBox 8">
            <a:extLst>
              <a:ext uri="{FF2B5EF4-FFF2-40B4-BE49-F238E27FC236}">
                <a16:creationId xmlns:a16="http://schemas.microsoft.com/office/drawing/2014/main" id="{38A2D3F1-A2B8-4216-AC71-9C730732A4F3}"/>
              </a:ext>
            </a:extLst>
          </p:cNvPr>
          <p:cNvSpPr txBox="1"/>
          <p:nvPr/>
        </p:nvSpPr>
        <p:spPr>
          <a:xfrm>
            <a:off x="3766507" y="3436267"/>
            <a:ext cx="2537442" cy="1754326"/>
          </a:xfrm>
          <a:prstGeom prst="rect">
            <a:avLst/>
          </a:prstGeom>
          <a:noFill/>
        </p:spPr>
        <p:txBody>
          <a:bodyPr wrap="square" rtlCol="0">
            <a:spAutoFit/>
          </a:bodyPr>
          <a:lstStyle/>
          <a:p>
            <a:pPr algn="ctr"/>
            <a:r>
              <a:rPr lang="en-US" b="1" dirty="0">
                <a:solidFill>
                  <a:schemeClr val="bg1">
                    <a:lumMod val="85000"/>
                    <a:lumOff val="15000"/>
                  </a:schemeClr>
                </a:solidFill>
              </a:rPr>
              <a:t>The purpose of this presentation is to share ideas at high-level on how to create an enablement of analytics for student success.</a:t>
            </a:r>
          </a:p>
        </p:txBody>
      </p:sp>
      <p:pic>
        <p:nvPicPr>
          <p:cNvPr id="10" name="Picture 9">
            <a:extLst>
              <a:ext uri="{FF2B5EF4-FFF2-40B4-BE49-F238E27FC236}">
                <a16:creationId xmlns:a16="http://schemas.microsoft.com/office/drawing/2014/main" id="{23C627A3-E474-4A17-A8A7-26A202C6BB56}"/>
              </a:ext>
            </a:extLst>
          </p:cNvPr>
          <p:cNvPicPr>
            <a:picLocks noChangeAspect="1"/>
          </p:cNvPicPr>
          <p:nvPr/>
        </p:nvPicPr>
        <p:blipFill>
          <a:blip r:embed="rId2"/>
          <a:stretch>
            <a:fillRect/>
          </a:stretch>
        </p:blipFill>
        <p:spPr>
          <a:xfrm>
            <a:off x="10073991" y="108087"/>
            <a:ext cx="2026355" cy="445586"/>
          </a:xfrm>
          <a:prstGeom prst="rect">
            <a:avLst/>
          </a:prstGeom>
        </p:spPr>
      </p:pic>
      <p:grpSp>
        <p:nvGrpSpPr>
          <p:cNvPr id="44" name="Group 43">
            <a:extLst>
              <a:ext uri="{FF2B5EF4-FFF2-40B4-BE49-F238E27FC236}">
                <a16:creationId xmlns:a16="http://schemas.microsoft.com/office/drawing/2014/main" id="{355F873E-D46A-4E4A-8A9C-428681885CEF}"/>
              </a:ext>
            </a:extLst>
          </p:cNvPr>
          <p:cNvGrpSpPr/>
          <p:nvPr/>
        </p:nvGrpSpPr>
        <p:grpSpPr>
          <a:xfrm>
            <a:off x="3271941" y="1823269"/>
            <a:ext cx="8555110" cy="4894568"/>
            <a:chOff x="4625148" y="1884011"/>
            <a:chExt cx="6037245" cy="3232552"/>
          </a:xfrm>
        </p:grpSpPr>
        <p:grpSp>
          <p:nvGrpSpPr>
            <p:cNvPr id="8" name="Group 7">
              <a:extLst>
                <a:ext uri="{FF2B5EF4-FFF2-40B4-BE49-F238E27FC236}">
                  <a16:creationId xmlns:a16="http://schemas.microsoft.com/office/drawing/2014/main" id="{D092338F-0EA8-4F24-955F-173996B298F8}"/>
                </a:ext>
              </a:extLst>
            </p:cNvPr>
            <p:cNvGrpSpPr/>
            <p:nvPr/>
          </p:nvGrpSpPr>
          <p:grpSpPr>
            <a:xfrm>
              <a:off x="4625148" y="1884011"/>
              <a:ext cx="6037245" cy="3232552"/>
              <a:chOff x="4499529" y="1144588"/>
              <a:chExt cx="7128748" cy="4570413"/>
            </a:xfrm>
          </p:grpSpPr>
          <p:grpSp>
            <p:nvGrpSpPr>
              <p:cNvPr id="11" name="Group 10">
                <a:extLst>
                  <a:ext uri="{FF2B5EF4-FFF2-40B4-BE49-F238E27FC236}">
                    <a16:creationId xmlns:a16="http://schemas.microsoft.com/office/drawing/2014/main" id="{3F639287-45C9-4677-841F-448A890F48AB}"/>
                  </a:ext>
                </a:extLst>
              </p:cNvPr>
              <p:cNvGrpSpPr/>
              <p:nvPr/>
            </p:nvGrpSpPr>
            <p:grpSpPr>
              <a:xfrm>
                <a:off x="4499529" y="1144588"/>
                <a:ext cx="3615499" cy="4570413"/>
                <a:chOff x="4499529" y="1144588"/>
                <a:chExt cx="3615499" cy="4570413"/>
              </a:xfrm>
            </p:grpSpPr>
            <p:sp>
              <p:nvSpPr>
                <p:cNvPr id="12" name="Freeform: Shape 11">
                  <a:extLst>
                    <a:ext uri="{FF2B5EF4-FFF2-40B4-BE49-F238E27FC236}">
                      <a16:creationId xmlns:a16="http://schemas.microsoft.com/office/drawing/2014/main" id="{7370FFBA-E926-439D-80A9-A57B41E64AAD}"/>
                    </a:ext>
                  </a:extLst>
                </p:cNvPr>
                <p:cNvSpPr/>
                <p:nvPr/>
              </p:nvSpPr>
              <p:spPr>
                <a:xfrm>
                  <a:off x="4499529" y="2150136"/>
                  <a:ext cx="1279171" cy="2559317"/>
                </a:xfrm>
                <a:custGeom>
                  <a:avLst/>
                  <a:gdLst>
                    <a:gd name="connsiteX0" fmla="*/ 1279171 w 1279171"/>
                    <a:gd name="connsiteY0" fmla="*/ 0 h 2559317"/>
                    <a:gd name="connsiteX1" fmla="*/ 1279171 w 1279171"/>
                    <a:gd name="connsiteY1" fmla="*/ 282062 h 2559317"/>
                    <a:gd name="connsiteX2" fmla="*/ 282368 w 1279171"/>
                    <a:gd name="connsiteY2" fmla="*/ 1278865 h 2559317"/>
                    <a:gd name="connsiteX3" fmla="*/ 1279171 w 1279171"/>
                    <a:gd name="connsiteY3" fmla="*/ 2275668 h 2559317"/>
                    <a:gd name="connsiteX4" fmla="*/ 1279171 w 1279171"/>
                    <a:gd name="connsiteY4" fmla="*/ 2559317 h 2559317"/>
                    <a:gd name="connsiteX5" fmla="*/ 1021407 w 1279171"/>
                    <a:gd name="connsiteY5" fmla="*/ 2533316 h 2559317"/>
                    <a:gd name="connsiteX6" fmla="*/ 0 w 1279171"/>
                    <a:gd name="connsiteY6" fmla="*/ 1279563 h 2559317"/>
                    <a:gd name="connsiteX7" fmla="*/ 1021407 w 1279171"/>
                    <a:gd name="connsiteY7" fmla="*/ 25993 h 255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171" h="2559317">
                      <a:moveTo>
                        <a:pt x="1279171" y="0"/>
                      </a:moveTo>
                      <a:lnTo>
                        <a:pt x="1279171" y="282062"/>
                      </a:lnTo>
                      <a:cubicBezTo>
                        <a:pt x="728652" y="282062"/>
                        <a:pt x="282368" y="728346"/>
                        <a:pt x="282368" y="1278865"/>
                      </a:cubicBezTo>
                      <a:cubicBezTo>
                        <a:pt x="282368" y="1829384"/>
                        <a:pt x="728652" y="2275668"/>
                        <a:pt x="1279171" y="2275668"/>
                      </a:cubicBezTo>
                      <a:lnTo>
                        <a:pt x="1279171" y="2559317"/>
                      </a:lnTo>
                      <a:lnTo>
                        <a:pt x="1021407" y="2533316"/>
                      </a:lnTo>
                      <a:cubicBezTo>
                        <a:pt x="438564" y="2413979"/>
                        <a:pt x="0" y="1897979"/>
                        <a:pt x="0" y="1279563"/>
                      </a:cubicBezTo>
                      <a:cubicBezTo>
                        <a:pt x="0" y="661147"/>
                        <a:pt x="438564" y="145294"/>
                        <a:pt x="1021407" y="25993"/>
                      </a:cubicBezTo>
                      <a:close/>
                    </a:path>
                  </a:pathLst>
                </a:custGeom>
                <a:gradFill>
                  <a:gsLst>
                    <a:gs pos="49000">
                      <a:schemeClr val="accent3">
                        <a:lumMod val="60000"/>
                        <a:lumOff val="40000"/>
                      </a:schemeClr>
                    </a:gs>
                    <a:gs pos="100000">
                      <a:schemeClr val="accent1">
                        <a:lumMod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dirty="0">
                    <a:solidFill>
                      <a:schemeClr val="bg1"/>
                    </a:solidFill>
                  </a:endParaRPr>
                </a:p>
              </p:txBody>
            </p:sp>
            <p:sp>
              <p:nvSpPr>
                <p:cNvPr id="13" name="Freeform 5">
                  <a:extLst>
                    <a:ext uri="{FF2B5EF4-FFF2-40B4-BE49-F238E27FC236}">
                      <a16:creationId xmlns:a16="http://schemas.microsoft.com/office/drawing/2014/main" id="{ED522E51-1E08-4555-9BD8-4BC2381C99DF}"/>
                    </a:ext>
                  </a:extLst>
                </p:cNvPr>
                <p:cNvSpPr>
                  <a:spLocks/>
                </p:cNvSpPr>
                <p:nvPr/>
              </p:nvSpPr>
              <p:spPr bwMode="auto">
                <a:xfrm>
                  <a:off x="5792516" y="1144588"/>
                  <a:ext cx="1343025" cy="1249363"/>
                </a:xfrm>
                <a:custGeom>
                  <a:avLst/>
                  <a:gdLst>
                    <a:gd name="T0" fmla="*/ 0 w 7049"/>
                    <a:gd name="T1" fmla="*/ 0 h 6559"/>
                    <a:gd name="T2" fmla="*/ 7049 w 7049"/>
                    <a:gd name="T3" fmla="*/ 2290 h 6559"/>
                    <a:gd name="T4" fmla="*/ 3948 w 7049"/>
                    <a:gd name="T5" fmla="*/ 6559 h 6559"/>
                    <a:gd name="T6" fmla="*/ 0 w 7049"/>
                    <a:gd name="T7" fmla="*/ 5277 h 6559"/>
                    <a:gd name="T8" fmla="*/ 0 w 7049"/>
                    <a:gd name="T9" fmla="*/ 0 h 6559"/>
                  </a:gdLst>
                  <a:ahLst/>
                  <a:cxnLst>
                    <a:cxn ang="0">
                      <a:pos x="T0" y="T1"/>
                    </a:cxn>
                    <a:cxn ang="0">
                      <a:pos x="T2" y="T3"/>
                    </a:cxn>
                    <a:cxn ang="0">
                      <a:pos x="T4" y="T5"/>
                    </a:cxn>
                    <a:cxn ang="0">
                      <a:pos x="T6" y="T7"/>
                    </a:cxn>
                    <a:cxn ang="0">
                      <a:pos x="T8" y="T9"/>
                    </a:cxn>
                  </a:cxnLst>
                  <a:rect l="0" t="0" r="r" b="b"/>
                  <a:pathLst>
                    <a:path w="7049" h="6559">
                      <a:moveTo>
                        <a:pt x="0" y="0"/>
                      </a:moveTo>
                      <a:cubicBezTo>
                        <a:pt x="2533" y="0"/>
                        <a:pt x="5000" y="802"/>
                        <a:pt x="7049" y="2290"/>
                      </a:cubicBezTo>
                      <a:lnTo>
                        <a:pt x="3948" y="6559"/>
                      </a:lnTo>
                      <a:cubicBezTo>
                        <a:pt x="2800" y="5726"/>
                        <a:pt x="1419" y="5277"/>
                        <a:pt x="0" y="5277"/>
                      </a:cubicBez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400" dirty="0">
                    <a:solidFill>
                      <a:schemeClr val="bg1"/>
                    </a:solidFill>
                  </a:endParaRPr>
                </a:p>
              </p:txBody>
            </p:sp>
            <p:sp>
              <p:nvSpPr>
                <p:cNvPr id="14" name="Freeform 6">
                  <a:extLst>
                    <a:ext uri="{FF2B5EF4-FFF2-40B4-BE49-F238E27FC236}">
                      <a16:creationId xmlns:a16="http://schemas.microsoft.com/office/drawing/2014/main" id="{9AF5CCD0-3056-4FF3-9E05-384BBC390A6B}"/>
                    </a:ext>
                  </a:extLst>
                </p:cNvPr>
                <p:cNvSpPr>
                  <a:spLocks/>
                </p:cNvSpPr>
                <p:nvPr/>
              </p:nvSpPr>
              <p:spPr bwMode="auto">
                <a:xfrm>
                  <a:off x="6544991" y="1581151"/>
                  <a:ext cx="1420813" cy="1452563"/>
                </a:xfrm>
                <a:custGeom>
                  <a:avLst/>
                  <a:gdLst>
                    <a:gd name="T0" fmla="*/ 3101 w 7458"/>
                    <a:gd name="T1" fmla="*/ 0 h 7627"/>
                    <a:gd name="T2" fmla="*/ 7458 w 7458"/>
                    <a:gd name="T3" fmla="*/ 5997 h 7627"/>
                    <a:gd name="T4" fmla="*/ 2439 w 7458"/>
                    <a:gd name="T5" fmla="*/ 7627 h 7627"/>
                    <a:gd name="T6" fmla="*/ 0 w 7458"/>
                    <a:gd name="T7" fmla="*/ 4269 h 7627"/>
                    <a:gd name="T8" fmla="*/ 3101 w 7458"/>
                    <a:gd name="T9" fmla="*/ 0 h 7627"/>
                  </a:gdLst>
                  <a:ahLst/>
                  <a:cxnLst>
                    <a:cxn ang="0">
                      <a:pos x="T0" y="T1"/>
                    </a:cxn>
                    <a:cxn ang="0">
                      <a:pos x="T2" y="T3"/>
                    </a:cxn>
                    <a:cxn ang="0">
                      <a:pos x="T4" y="T5"/>
                    </a:cxn>
                    <a:cxn ang="0">
                      <a:pos x="T6" y="T7"/>
                    </a:cxn>
                    <a:cxn ang="0">
                      <a:pos x="T8" y="T9"/>
                    </a:cxn>
                  </a:cxnLst>
                  <a:rect l="0" t="0" r="r" b="b"/>
                  <a:pathLst>
                    <a:path w="7458" h="7627">
                      <a:moveTo>
                        <a:pt x="3101" y="0"/>
                      </a:moveTo>
                      <a:cubicBezTo>
                        <a:pt x="5150" y="1489"/>
                        <a:pt x="6675" y="3588"/>
                        <a:pt x="7458" y="5997"/>
                      </a:cubicBezTo>
                      <a:lnTo>
                        <a:pt x="2439" y="7627"/>
                      </a:lnTo>
                      <a:cubicBezTo>
                        <a:pt x="2001" y="6278"/>
                        <a:pt x="1147" y="5103"/>
                        <a:pt x="0" y="4269"/>
                      </a:cubicBezTo>
                      <a:lnTo>
                        <a:pt x="3101"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400">
                    <a:solidFill>
                      <a:schemeClr val="bg1"/>
                    </a:solidFill>
                  </a:endParaRPr>
                </a:p>
              </p:txBody>
            </p:sp>
            <p:sp>
              <p:nvSpPr>
                <p:cNvPr id="15" name="Freeform 7">
                  <a:extLst>
                    <a:ext uri="{FF2B5EF4-FFF2-40B4-BE49-F238E27FC236}">
                      <a16:creationId xmlns:a16="http://schemas.microsoft.com/office/drawing/2014/main" id="{C3521CD3-1976-499F-935F-BF4B1C6D2CF4}"/>
                    </a:ext>
                  </a:extLst>
                </p:cNvPr>
                <p:cNvSpPr>
                  <a:spLocks/>
                </p:cNvSpPr>
                <p:nvPr/>
              </p:nvSpPr>
              <p:spPr bwMode="auto">
                <a:xfrm>
                  <a:off x="7010128" y="2724151"/>
                  <a:ext cx="1104900" cy="1411288"/>
                </a:xfrm>
                <a:custGeom>
                  <a:avLst/>
                  <a:gdLst>
                    <a:gd name="T0" fmla="*/ 5019 w 5801"/>
                    <a:gd name="T1" fmla="*/ 0 h 7411"/>
                    <a:gd name="T2" fmla="*/ 5019 w 5801"/>
                    <a:gd name="T3" fmla="*/ 7411 h 7411"/>
                    <a:gd name="T4" fmla="*/ 0 w 5801"/>
                    <a:gd name="T5" fmla="*/ 5781 h 7411"/>
                    <a:gd name="T6" fmla="*/ 0 w 5801"/>
                    <a:gd name="T7" fmla="*/ 1630 h 7411"/>
                    <a:gd name="T8" fmla="*/ 5019 w 5801"/>
                    <a:gd name="T9" fmla="*/ 0 h 7411"/>
                  </a:gdLst>
                  <a:ahLst/>
                  <a:cxnLst>
                    <a:cxn ang="0">
                      <a:pos x="T0" y="T1"/>
                    </a:cxn>
                    <a:cxn ang="0">
                      <a:pos x="T2" y="T3"/>
                    </a:cxn>
                    <a:cxn ang="0">
                      <a:pos x="T4" y="T5"/>
                    </a:cxn>
                    <a:cxn ang="0">
                      <a:pos x="T6" y="T7"/>
                    </a:cxn>
                    <a:cxn ang="0">
                      <a:pos x="T8" y="T9"/>
                    </a:cxn>
                  </a:cxnLst>
                  <a:rect l="0" t="0" r="r" b="b"/>
                  <a:pathLst>
                    <a:path w="5801" h="7411">
                      <a:moveTo>
                        <a:pt x="5019" y="0"/>
                      </a:moveTo>
                      <a:cubicBezTo>
                        <a:pt x="5801" y="2408"/>
                        <a:pt x="5801" y="5003"/>
                        <a:pt x="5019" y="7411"/>
                      </a:cubicBezTo>
                      <a:lnTo>
                        <a:pt x="0" y="5781"/>
                      </a:lnTo>
                      <a:cubicBezTo>
                        <a:pt x="439" y="4432"/>
                        <a:pt x="439" y="2979"/>
                        <a:pt x="0" y="1630"/>
                      </a:cubicBezTo>
                      <a:lnTo>
                        <a:pt x="5019"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400">
                    <a:solidFill>
                      <a:schemeClr val="bg1"/>
                    </a:solidFill>
                  </a:endParaRPr>
                </a:p>
              </p:txBody>
            </p:sp>
            <p:sp>
              <p:nvSpPr>
                <p:cNvPr id="16" name="Freeform 8">
                  <a:extLst>
                    <a:ext uri="{FF2B5EF4-FFF2-40B4-BE49-F238E27FC236}">
                      <a16:creationId xmlns:a16="http://schemas.microsoft.com/office/drawing/2014/main" id="{300E3EF1-2B39-483E-BB15-7E8BFD957AAB}"/>
                    </a:ext>
                  </a:extLst>
                </p:cNvPr>
                <p:cNvSpPr>
                  <a:spLocks/>
                </p:cNvSpPr>
                <p:nvPr/>
              </p:nvSpPr>
              <p:spPr bwMode="auto">
                <a:xfrm>
                  <a:off x="6544991" y="3824288"/>
                  <a:ext cx="1420813" cy="1454150"/>
                </a:xfrm>
                <a:custGeom>
                  <a:avLst/>
                  <a:gdLst>
                    <a:gd name="T0" fmla="*/ 7458 w 7458"/>
                    <a:gd name="T1" fmla="*/ 1630 h 7626"/>
                    <a:gd name="T2" fmla="*/ 3101 w 7458"/>
                    <a:gd name="T3" fmla="*/ 7626 h 7626"/>
                    <a:gd name="T4" fmla="*/ 0 w 7458"/>
                    <a:gd name="T5" fmla="*/ 3357 h 7626"/>
                    <a:gd name="T6" fmla="*/ 2439 w 7458"/>
                    <a:gd name="T7" fmla="*/ 0 h 7626"/>
                    <a:gd name="T8" fmla="*/ 7458 w 7458"/>
                    <a:gd name="T9" fmla="*/ 1630 h 7626"/>
                  </a:gdLst>
                  <a:ahLst/>
                  <a:cxnLst>
                    <a:cxn ang="0">
                      <a:pos x="T0" y="T1"/>
                    </a:cxn>
                    <a:cxn ang="0">
                      <a:pos x="T2" y="T3"/>
                    </a:cxn>
                    <a:cxn ang="0">
                      <a:pos x="T4" y="T5"/>
                    </a:cxn>
                    <a:cxn ang="0">
                      <a:pos x="T6" y="T7"/>
                    </a:cxn>
                    <a:cxn ang="0">
                      <a:pos x="T8" y="T9"/>
                    </a:cxn>
                  </a:cxnLst>
                  <a:rect l="0" t="0" r="r" b="b"/>
                  <a:pathLst>
                    <a:path w="7458" h="7626">
                      <a:moveTo>
                        <a:pt x="7458" y="1630"/>
                      </a:moveTo>
                      <a:cubicBezTo>
                        <a:pt x="6675" y="4039"/>
                        <a:pt x="5150" y="6138"/>
                        <a:pt x="3101" y="7626"/>
                      </a:cubicBezTo>
                      <a:lnTo>
                        <a:pt x="0" y="3357"/>
                      </a:lnTo>
                      <a:cubicBezTo>
                        <a:pt x="1147" y="2524"/>
                        <a:pt x="2001" y="1348"/>
                        <a:pt x="2439" y="0"/>
                      </a:cubicBezTo>
                      <a:lnTo>
                        <a:pt x="7458" y="1630"/>
                      </a:lnTo>
                      <a:close/>
                    </a:path>
                  </a:pathLst>
                </a:custGeom>
                <a:solidFill>
                  <a:schemeClr val="accent3">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400">
                    <a:solidFill>
                      <a:schemeClr val="bg1"/>
                    </a:solidFill>
                  </a:endParaRPr>
                </a:p>
              </p:txBody>
            </p:sp>
            <p:sp>
              <p:nvSpPr>
                <p:cNvPr id="17" name="Freeform 9">
                  <a:extLst>
                    <a:ext uri="{FF2B5EF4-FFF2-40B4-BE49-F238E27FC236}">
                      <a16:creationId xmlns:a16="http://schemas.microsoft.com/office/drawing/2014/main" id="{A9C6960E-2630-4887-B7CF-52D0179BCE16}"/>
                    </a:ext>
                  </a:extLst>
                </p:cNvPr>
                <p:cNvSpPr>
                  <a:spLocks/>
                </p:cNvSpPr>
                <p:nvPr/>
              </p:nvSpPr>
              <p:spPr bwMode="auto">
                <a:xfrm>
                  <a:off x="5792516" y="4464051"/>
                  <a:ext cx="1343025" cy="1250950"/>
                </a:xfrm>
                <a:custGeom>
                  <a:avLst/>
                  <a:gdLst>
                    <a:gd name="T0" fmla="*/ 7049 w 7049"/>
                    <a:gd name="T1" fmla="*/ 4269 h 6560"/>
                    <a:gd name="T2" fmla="*/ 0 w 7049"/>
                    <a:gd name="T3" fmla="*/ 6560 h 6560"/>
                    <a:gd name="T4" fmla="*/ 0 w 7049"/>
                    <a:gd name="T5" fmla="*/ 1283 h 6560"/>
                    <a:gd name="T6" fmla="*/ 3948 w 7049"/>
                    <a:gd name="T7" fmla="*/ 0 h 6560"/>
                    <a:gd name="T8" fmla="*/ 7049 w 7049"/>
                    <a:gd name="T9" fmla="*/ 4269 h 6560"/>
                  </a:gdLst>
                  <a:ahLst/>
                  <a:cxnLst>
                    <a:cxn ang="0">
                      <a:pos x="T0" y="T1"/>
                    </a:cxn>
                    <a:cxn ang="0">
                      <a:pos x="T2" y="T3"/>
                    </a:cxn>
                    <a:cxn ang="0">
                      <a:pos x="T4" y="T5"/>
                    </a:cxn>
                    <a:cxn ang="0">
                      <a:pos x="T6" y="T7"/>
                    </a:cxn>
                    <a:cxn ang="0">
                      <a:pos x="T8" y="T9"/>
                    </a:cxn>
                  </a:cxnLst>
                  <a:rect l="0" t="0" r="r" b="b"/>
                  <a:pathLst>
                    <a:path w="7049" h="6560">
                      <a:moveTo>
                        <a:pt x="7049" y="4269"/>
                      </a:moveTo>
                      <a:cubicBezTo>
                        <a:pt x="5000" y="5758"/>
                        <a:pt x="2533" y="6560"/>
                        <a:pt x="0" y="6560"/>
                      </a:cubicBezTo>
                      <a:lnTo>
                        <a:pt x="0" y="1283"/>
                      </a:lnTo>
                      <a:cubicBezTo>
                        <a:pt x="1419" y="1283"/>
                        <a:pt x="2800" y="834"/>
                        <a:pt x="3948" y="0"/>
                      </a:cubicBezTo>
                      <a:lnTo>
                        <a:pt x="7049" y="4269"/>
                      </a:lnTo>
                      <a:close/>
                    </a:path>
                  </a:pathLst>
                </a:custGeom>
                <a:solidFill>
                  <a:schemeClr val="accent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400">
                    <a:solidFill>
                      <a:schemeClr val="bg1"/>
                    </a:solidFill>
                  </a:endParaRPr>
                </a:p>
              </p:txBody>
            </p:sp>
          </p:grpSp>
          <p:grpSp>
            <p:nvGrpSpPr>
              <p:cNvPr id="18" name="Group 17">
                <a:extLst>
                  <a:ext uri="{FF2B5EF4-FFF2-40B4-BE49-F238E27FC236}">
                    <a16:creationId xmlns:a16="http://schemas.microsoft.com/office/drawing/2014/main" id="{0FD47A7D-B7A5-45DF-BAE0-4AA44C46FF31}"/>
                  </a:ext>
                </a:extLst>
              </p:cNvPr>
              <p:cNvGrpSpPr/>
              <p:nvPr/>
            </p:nvGrpSpPr>
            <p:grpSpPr>
              <a:xfrm>
                <a:off x="7845413" y="4942429"/>
                <a:ext cx="2937088" cy="568892"/>
                <a:chOff x="8221931" y="4759352"/>
                <a:chExt cx="2937088" cy="568892"/>
              </a:xfrm>
            </p:grpSpPr>
            <p:sp>
              <p:nvSpPr>
                <p:cNvPr id="19" name="TextBox 18">
                  <a:extLst>
                    <a:ext uri="{FF2B5EF4-FFF2-40B4-BE49-F238E27FC236}">
                      <a16:creationId xmlns:a16="http://schemas.microsoft.com/office/drawing/2014/main" id="{12416A7A-0356-433B-9852-81D699EBF724}"/>
                    </a:ext>
                  </a:extLst>
                </p:cNvPr>
                <p:cNvSpPr txBox="1"/>
                <p:nvPr/>
              </p:nvSpPr>
              <p:spPr>
                <a:xfrm>
                  <a:off x="8221931" y="4759352"/>
                  <a:ext cx="2937088" cy="377563"/>
                </a:xfrm>
                <a:prstGeom prst="rect">
                  <a:avLst/>
                </a:prstGeom>
                <a:noFill/>
              </p:spPr>
              <p:txBody>
                <a:bodyPr wrap="square" lIns="0" rIns="0" rtlCol="0" anchor="b">
                  <a:spAutoFit/>
                </a:bodyPr>
                <a:lstStyle/>
                <a:p>
                  <a:r>
                    <a:rPr lang="en-US" b="1" cap="all" noProof="1">
                      <a:solidFill>
                        <a:schemeClr val="bg1"/>
                      </a:solidFill>
                    </a:rPr>
                    <a:t>technologies</a:t>
                  </a:r>
                </a:p>
              </p:txBody>
            </p:sp>
            <p:sp>
              <p:nvSpPr>
                <p:cNvPr id="20" name="TextBox 19">
                  <a:extLst>
                    <a:ext uri="{FF2B5EF4-FFF2-40B4-BE49-F238E27FC236}">
                      <a16:creationId xmlns:a16="http://schemas.microsoft.com/office/drawing/2014/main" id="{92BB97B1-D3CD-4019-BF14-A0AA874197B5}"/>
                    </a:ext>
                  </a:extLst>
                </p:cNvPr>
                <p:cNvSpPr txBox="1"/>
                <p:nvPr/>
              </p:nvSpPr>
              <p:spPr>
                <a:xfrm>
                  <a:off x="8229726" y="5068669"/>
                  <a:ext cx="2929293" cy="259575"/>
                </a:xfrm>
                <a:prstGeom prst="rect">
                  <a:avLst/>
                </a:prstGeom>
                <a:noFill/>
              </p:spPr>
              <p:txBody>
                <a:bodyPr wrap="square" lIns="0" rIns="0" rtlCol="0" anchor="t">
                  <a:spAutoFit/>
                </a:bodyPr>
                <a:lstStyle/>
                <a:p>
                  <a:pPr algn="just"/>
                  <a:r>
                    <a:rPr lang="en-US" sz="1050" noProof="1">
                      <a:solidFill>
                        <a:schemeClr val="bg1"/>
                      </a:solidFill>
                    </a:rPr>
                    <a:t>Technologies of Analytics for Student Success </a:t>
                  </a:r>
                </a:p>
              </p:txBody>
            </p:sp>
          </p:grpSp>
          <p:grpSp>
            <p:nvGrpSpPr>
              <p:cNvPr id="21" name="Group 20">
                <a:extLst>
                  <a:ext uri="{FF2B5EF4-FFF2-40B4-BE49-F238E27FC236}">
                    <a16:creationId xmlns:a16="http://schemas.microsoft.com/office/drawing/2014/main" id="{C1625829-1FC9-4724-B539-8709CCAF21D5}"/>
                  </a:ext>
                </a:extLst>
              </p:cNvPr>
              <p:cNvGrpSpPr/>
              <p:nvPr/>
            </p:nvGrpSpPr>
            <p:grpSpPr>
              <a:xfrm>
                <a:off x="7845413" y="1228692"/>
                <a:ext cx="2937088" cy="568891"/>
                <a:chOff x="8221931" y="1294428"/>
                <a:chExt cx="2937088" cy="568891"/>
              </a:xfrm>
            </p:grpSpPr>
            <p:sp>
              <p:nvSpPr>
                <p:cNvPr id="22" name="TextBox 21">
                  <a:extLst>
                    <a:ext uri="{FF2B5EF4-FFF2-40B4-BE49-F238E27FC236}">
                      <a16:creationId xmlns:a16="http://schemas.microsoft.com/office/drawing/2014/main" id="{8C855B2A-D4B9-4F44-8770-88FA0F127590}"/>
                    </a:ext>
                  </a:extLst>
                </p:cNvPr>
                <p:cNvSpPr txBox="1"/>
                <p:nvPr/>
              </p:nvSpPr>
              <p:spPr>
                <a:xfrm>
                  <a:off x="8221931" y="1294428"/>
                  <a:ext cx="2937088" cy="377563"/>
                </a:xfrm>
                <a:prstGeom prst="rect">
                  <a:avLst/>
                </a:prstGeom>
                <a:noFill/>
              </p:spPr>
              <p:txBody>
                <a:bodyPr wrap="square" lIns="0" rIns="0" rtlCol="0" anchor="b">
                  <a:spAutoFit/>
                </a:bodyPr>
                <a:lstStyle/>
                <a:p>
                  <a:r>
                    <a:rPr lang="en-US" b="1" cap="all" noProof="1">
                      <a:solidFill>
                        <a:schemeClr val="bg1"/>
                      </a:solidFill>
                    </a:rPr>
                    <a:t>MODALITIES</a:t>
                  </a:r>
                </a:p>
              </p:txBody>
            </p:sp>
            <p:sp>
              <p:nvSpPr>
                <p:cNvPr id="23" name="TextBox 22">
                  <a:extLst>
                    <a:ext uri="{FF2B5EF4-FFF2-40B4-BE49-F238E27FC236}">
                      <a16:creationId xmlns:a16="http://schemas.microsoft.com/office/drawing/2014/main" id="{2F7C089A-9CCA-48FC-916C-990BDF67827E}"/>
                    </a:ext>
                  </a:extLst>
                </p:cNvPr>
                <p:cNvSpPr txBox="1"/>
                <p:nvPr/>
              </p:nvSpPr>
              <p:spPr>
                <a:xfrm>
                  <a:off x="8229726" y="1603744"/>
                  <a:ext cx="2929293" cy="259575"/>
                </a:xfrm>
                <a:prstGeom prst="rect">
                  <a:avLst/>
                </a:prstGeom>
                <a:noFill/>
              </p:spPr>
              <p:txBody>
                <a:bodyPr wrap="square" lIns="0" rIns="0" rtlCol="0" anchor="t">
                  <a:spAutoFit/>
                </a:bodyPr>
                <a:lstStyle/>
                <a:p>
                  <a:pPr algn="just"/>
                  <a:r>
                    <a:rPr lang="en-US" sz="1050" noProof="1">
                      <a:solidFill>
                        <a:schemeClr val="bg1"/>
                      </a:solidFill>
                    </a:rPr>
                    <a:t>Modalities of Analytics for Student Success</a:t>
                  </a:r>
                </a:p>
              </p:txBody>
            </p:sp>
          </p:grpSp>
          <p:grpSp>
            <p:nvGrpSpPr>
              <p:cNvPr id="24" name="Group 23">
                <a:extLst>
                  <a:ext uri="{FF2B5EF4-FFF2-40B4-BE49-F238E27FC236}">
                    <a16:creationId xmlns:a16="http://schemas.microsoft.com/office/drawing/2014/main" id="{A53978ED-132F-4C80-B4AF-C54E86F36285}"/>
                  </a:ext>
                </a:extLst>
              </p:cNvPr>
              <p:cNvGrpSpPr/>
              <p:nvPr/>
            </p:nvGrpSpPr>
            <p:grpSpPr>
              <a:xfrm>
                <a:off x="8268301" y="2157125"/>
                <a:ext cx="2937088" cy="546417"/>
                <a:chOff x="8691189" y="2449401"/>
                <a:chExt cx="2937088" cy="546417"/>
              </a:xfrm>
            </p:grpSpPr>
            <p:sp>
              <p:nvSpPr>
                <p:cNvPr id="25" name="TextBox 24">
                  <a:extLst>
                    <a:ext uri="{FF2B5EF4-FFF2-40B4-BE49-F238E27FC236}">
                      <a16:creationId xmlns:a16="http://schemas.microsoft.com/office/drawing/2014/main" id="{AFDE9C85-583B-4A2D-84D2-8D3351EE86EE}"/>
                    </a:ext>
                  </a:extLst>
                </p:cNvPr>
                <p:cNvSpPr txBox="1"/>
                <p:nvPr/>
              </p:nvSpPr>
              <p:spPr>
                <a:xfrm>
                  <a:off x="8691189" y="2449401"/>
                  <a:ext cx="2937088" cy="377563"/>
                </a:xfrm>
                <a:prstGeom prst="rect">
                  <a:avLst/>
                </a:prstGeom>
                <a:noFill/>
              </p:spPr>
              <p:txBody>
                <a:bodyPr wrap="square" lIns="0" rIns="0" rtlCol="0" anchor="b">
                  <a:spAutoFit/>
                </a:bodyPr>
                <a:lstStyle/>
                <a:p>
                  <a:r>
                    <a:rPr lang="en-US" b="1" cap="all" noProof="1">
                      <a:solidFill>
                        <a:schemeClr val="bg1"/>
                      </a:solidFill>
                    </a:rPr>
                    <a:t>IMPLEMENTATION</a:t>
                  </a:r>
                </a:p>
              </p:txBody>
            </p:sp>
            <p:sp>
              <p:nvSpPr>
                <p:cNvPr id="26" name="TextBox 25">
                  <a:extLst>
                    <a:ext uri="{FF2B5EF4-FFF2-40B4-BE49-F238E27FC236}">
                      <a16:creationId xmlns:a16="http://schemas.microsoft.com/office/drawing/2014/main" id="{C3A09C3C-3D6B-44F9-BC62-BBE9575A0109}"/>
                    </a:ext>
                  </a:extLst>
                </p:cNvPr>
                <p:cNvSpPr txBox="1"/>
                <p:nvPr/>
              </p:nvSpPr>
              <p:spPr>
                <a:xfrm>
                  <a:off x="8698984" y="2758718"/>
                  <a:ext cx="2929293" cy="237100"/>
                </a:xfrm>
                <a:prstGeom prst="rect">
                  <a:avLst/>
                </a:prstGeom>
                <a:noFill/>
              </p:spPr>
              <p:txBody>
                <a:bodyPr wrap="square" lIns="0" rIns="0" rtlCol="0" anchor="t">
                  <a:spAutoFit/>
                </a:bodyPr>
                <a:lstStyle/>
                <a:p>
                  <a:pPr algn="just"/>
                  <a:r>
                    <a:rPr lang="en-US" sz="1050" noProof="1">
                      <a:solidFill>
                        <a:schemeClr val="bg1"/>
                      </a:solidFill>
                    </a:rPr>
                    <a:t>Implementation of Analytics for Student Success </a:t>
                  </a:r>
                </a:p>
              </p:txBody>
            </p:sp>
          </p:grpSp>
          <p:grpSp>
            <p:nvGrpSpPr>
              <p:cNvPr id="27" name="Group 26">
                <a:extLst>
                  <a:ext uri="{FF2B5EF4-FFF2-40B4-BE49-F238E27FC236}">
                    <a16:creationId xmlns:a16="http://schemas.microsoft.com/office/drawing/2014/main" id="{7361CDD4-405A-41C4-B473-B7534CC1277B}"/>
                  </a:ext>
                </a:extLst>
              </p:cNvPr>
              <p:cNvGrpSpPr/>
              <p:nvPr/>
            </p:nvGrpSpPr>
            <p:grpSpPr>
              <a:xfrm>
                <a:off x="8691189" y="3085560"/>
                <a:ext cx="2937088" cy="546417"/>
                <a:chOff x="8691189" y="3604376"/>
                <a:chExt cx="2937088" cy="546417"/>
              </a:xfrm>
            </p:grpSpPr>
            <p:sp>
              <p:nvSpPr>
                <p:cNvPr id="28" name="TextBox 27">
                  <a:extLst>
                    <a:ext uri="{FF2B5EF4-FFF2-40B4-BE49-F238E27FC236}">
                      <a16:creationId xmlns:a16="http://schemas.microsoft.com/office/drawing/2014/main" id="{19B1D722-D657-40A9-B0B5-0A2B34450ED1}"/>
                    </a:ext>
                  </a:extLst>
                </p:cNvPr>
                <p:cNvSpPr txBox="1"/>
                <p:nvPr/>
              </p:nvSpPr>
              <p:spPr>
                <a:xfrm>
                  <a:off x="8691189" y="3604376"/>
                  <a:ext cx="2937088" cy="377563"/>
                </a:xfrm>
                <a:prstGeom prst="rect">
                  <a:avLst/>
                </a:prstGeom>
                <a:noFill/>
              </p:spPr>
              <p:txBody>
                <a:bodyPr wrap="square" lIns="0" rIns="0" rtlCol="0" anchor="b">
                  <a:spAutoFit/>
                </a:bodyPr>
                <a:lstStyle/>
                <a:p>
                  <a:r>
                    <a:rPr lang="en-US" b="1" cap="all" noProof="1">
                      <a:solidFill>
                        <a:schemeClr val="bg1"/>
                      </a:solidFill>
                    </a:rPr>
                    <a:t>APPLICATION</a:t>
                  </a:r>
                </a:p>
              </p:txBody>
            </p:sp>
            <p:sp>
              <p:nvSpPr>
                <p:cNvPr id="29" name="TextBox 28">
                  <a:extLst>
                    <a:ext uri="{FF2B5EF4-FFF2-40B4-BE49-F238E27FC236}">
                      <a16:creationId xmlns:a16="http://schemas.microsoft.com/office/drawing/2014/main" id="{0E35EA45-FBE5-40DE-90F0-671F74FC941A}"/>
                    </a:ext>
                  </a:extLst>
                </p:cNvPr>
                <p:cNvSpPr txBox="1"/>
                <p:nvPr/>
              </p:nvSpPr>
              <p:spPr>
                <a:xfrm>
                  <a:off x="8698984" y="3913693"/>
                  <a:ext cx="2929293" cy="237100"/>
                </a:xfrm>
                <a:prstGeom prst="rect">
                  <a:avLst/>
                </a:prstGeom>
                <a:noFill/>
              </p:spPr>
              <p:txBody>
                <a:bodyPr wrap="square" lIns="0" rIns="0" rtlCol="0" anchor="t">
                  <a:spAutoFit/>
                </a:bodyPr>
                <a:lstStyle/>
                <a:p>
                  <a:pPr algn="just"/>
                  <a:r>
                    <a:rPr lang="en-US" sz="1050" noProof="1">
                      <a:solidFill>
                        <a:schemeClr val="bg1"/>
                      </a:solidFill>
                    </a:rPr>
                    <a:t>Application of Analytics for Student Success </a:t>
                  </a:r>
                </a:p>
              </p:txBody>
            </p:sp>
          </p:grpSp>
          <p:grpSp>
            <p:nvGrpSpPr>
              <p:cNvPr id="31" name="Group 30">
                <a:extLst>
                  <a:ext uri="{FF2B5EF4-FFF2-40B4-BE49-F238E27FC236}">
                    <a16:creationId xmlns:a16="http://schemas.microsoft.com/office/drawing/2014/main" id="{0981EB71-B084-4096-A26A-962BDF69235A}"/>
                  </a:ext>
                </a:extLst>
              </p:cNvPr>
              <p:cNvGrpSpPr/>
              <p:nvPr/>
            </p:nvGrpSpPr>
            <p:grpSpPr>
              <a:xfrm>
                <a:off x="8268301" y="4013997"/>
                <a:ext cx="2937088" cy="568890"/>
                <a:chOff x="8221931" y="4759354"/>
                <a:chExt cx="2937088" cy="568890"/>
              </a:xfrm>
            </p:grpSpPr>
            <p:sp>
              <p:nvSpPr>
                <p:cNvPr id="32" name="TextBox 31">
                  <a:extLst>
                    <a:ext uri="{FF2B5EF4-FFF2-40B4-BE49-F238E27FC236}">
                      <a16:creationId xmlns:a16="http://schemas.microsoft.com/office/drawing/2014/main" id="{0E1984B0-DE2B-41CE-83E4-273436C4B123}"/>
                    </a:ext>
                  </a:extLst>
                </p:cNvPr>
                <p:cNvSpPr txBox="1"/>
                <p:nvPr/>
              </p:nvSpPr>
              <p:spPr>
                <a:xfrm>
                  <a:off x="8221931" y="4759354"/>
                  <a:ext cx="2937088" cy="377563"/>
                </a:xfrm>
                <a:prstGeom prst="rect">
                  <a:avLst/>
                </a:prstGeom>
                <a:noFill/>
              </p:spPr>
              <p:txBody>
                <a:bodyPr wrap="square" lIns="0" rIns="0" rtlCol="0" anchor="b">
                  <a:spAutoFit/>
                </a:bodyPr>
                <a:lstStyle/>
                <a:p>
                  <a:r>
                    <a:rPr lang="en-US" b="1" cap="all" noProof="1">
                      <a:solidFill>
                        <a:schemeClr val="bg1"/>
                      </a:solidFill>
                    </a:rPr>
                    <a:t>access</a:t>
                  </a:r>
                </a:p>
              </p:txBody>
            </p:sp>
            <p:sp>
              <p:nvSpPr>
                <p:cNvPr id="33" name="TextBox 32">
                  <a:extLst>
                    <a:ext uri="{FF2B5EF4-FFF2-40B4-BE49-F238E27FC236}">
                      <a16:creationId xmlns:a16="http://schemas.microsoft.com/office/drawing/2014/main" id="{64C1E3CE-747F-4339-8834-D40344363739}"/>
                    </a:ext>
                  </a:extLst>
                </p:cNvPr>
                <p:cNvSpPr txBox="1"/>
                <p:nvPr/>
              </p:nvSpPr>
              <p:spPr>
                <a:xfrm>
                  <a:off x="8229726" y="5068669"/>
                  <a:ext cx="2929293" cy="259575"/>
                </a:xfrm>
                <a:prstGeom prst="rect">
                  <a:avLst/>
                </a:prstGeom>
                <a:noFill/>
              </p:spPr>
              <p:txBody>
                <a:bodyPr wrap="square" lIns="0" rIns="0" rtlCol="0" anchor="t">
                  <a:spAutoFit/>
                </a:bodyPr>
                <a:lstStyle/>
                <a:p>
                  <a:pPr algn="just"/>
                  <a:r>
                    <a:rPr lang="en-US" sz="1050" noProof="1">
                      <a:solidFill>
                        <a:schemeClr val="bg1"/>
                      </a:solidFill>
                    </a:rPr>
                    <a:t>Access of Analytics for Student Success </a:t>
                  </a:r>
                </a:p>
              </p:txBody>
            </p:sp>
          </p:grpSp>
          <p:pic>
            <p:nvPicPr>
              <p:cNvPr id="35" name="Graphic 34" descr="Double Tap Gesture outline">
                <a:extLst>
                  <a:ext uri="{FF2B5EF4-FFF2-40B4-BE49-F238E27FC236}">
                    <a16:creationId xmlns:a16="http://schemas.microsoft.com/office/drawing/2014/main" id="{416134F8-E6F6-429F-8112-7B4B654C35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6912" y="1968947"/>
                <a:ext cx="676971" cy="676971"/>
              </a:xfrm>
              <a:prstGeom prst="rect">
                <a:avLst/>
              </a:prstGeom>
            </p:spPr>
          </p:pic>
          <p:pic>
            <p:nvPicPr>
              <p:cNvPr id="36" name="Graphic 35" descr="Shuffle outline">
                <a:extLst>
                  <a:ext uri="{FF2B5EF4-FFF2-40B4-BE49-F238E27FC236}">
                    <a16:creationId xmlns:a16="http://schemas.microsoft.com/office/drawing/2014/main" id="{2CDDF2FD-5116-464E-81D6-53BC1B2232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82479" y="3091310"/>
                <a:ext cx="676971" cy="676971"/>
              </a:xfrm>
              <a:prstGeom prst="rect">
                <a:avLst/>
              </a:prstGeom>
            </p:spPr>
          </p:pic>
          <p:pic>
            <p:nvPicPr>
              <p:cNvPr id="37" name="Graphic 36" descr="Zoom in outline">
                <a:extLst>
                  <a:ext uri="{FF2B5EF4-FFF2-40B4-BE49-F238E27FC236}">
                    <a16:creationId xmlns:a16="http://schemas.microsoft.com/office/drawing/2014/main" id="{C45CF809-6BF0-4D68-8F38-A67EBC0CAA8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76142" y="1430784"/>
                <a:ext cx="676971" cy="676971"/>
              </a:xfrm>
              <a:prstGeom prst="rect">
                <a:avLst/>
              </a:prstGeom>
            </p:spPr>
          </p:pic>
          <p:pic>
            <p:nvPicPr>
              <p:cNvPr id="38" name="Graphic 37" descr="Handshake outline">
                <a:extLst>
                  <a:ext uri="{FF2B5EF4-FFF2-40B4-BE49-F238E27FC236}">
                    <a16:creationId xmlns:a16="http://schemas.microsoft.com/office/drawing/2014/main" id="{FCCC5C12-3748-4ED8-B8C5-D546C5F0ED5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7069" y="4213035"/>
                <a:ext cx="676656" cy="676656"/>
              </a:xfrm>
              <a:prstGeom prst="rect">
                <a:avLst/>
              </a:prstGeom>
            </p:spPr>
          </p:pic>
        </p:grpSp>
        <p:pic>
          <p:nvPicPr>
            <p:cNvPr id="43" name="Graphic 42" descr="Internet">
              <a:extLst>
                <a:ext uri="{FF2B5EF4-FFF2-40B4-BE49-F238E27FC236}">
                  <a16:creationId xmlns:a16="http://schemas.microsoft.com/office/drawing/2014/main" id="{86B6D40D-5D2D-44A6-A3B5-B92AC5633A5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25373" y="4475866"/>
              <a:ext cx="523618" cy="523618"/>
            </a:xfrm>
            <a:prstGeom prst="rect">
              <a:avLst/>
            </a:prstGeom>
          </p:spPr>
        </p:pic>
      </p:grpSp>
      <p:sp>
        <p:nvSpPr>
          <p:cNvPr id="46" name="TextBox 45">
            <a:extLst>
              <a:ext uri="{FF2B5EF4-FFF2-40B4-BE49-F238E27FC236}">
                <a16:creationId xmlns:a16="http://schemas.microsoft.com/office/drawing/2014/main" id="{42DE91BC-76A7-44BA-861E-E95E9A138304}"/>
              </a:ext>
            </a:extLst>
          </p:cNvPr>
          <p:cNvSpPr txBox="1"/>
          <p:nvPr/>
        </p:nvSpPr>
        <p:spPr>
          <a:xfrm>
            <a:off x="188178" y="5620833"/>
            <a:ext cx="11462102" cy="1015663"/>
          </a:xfrm>
          <a:prstGeom prst="rect">
            <a:avLst/>
          </a:prstGeom>
          <a:noFill/>
        </p:spPr>
        <p:txBody>
          <a:bodyPr wrap="square" rtlCol="0">
            <a:spAutoFit/>
          </a:bodyPr>
          <a:lstStyle/>
          <a:p>
            <a:pPr algn="just"/>
            <a:r>
              <a:rPr lang="en-US" sz="1200" b="1" dirty="0">
                <a:solidFill>
                  <a:schemeClr val="bg1">
                    <a:lumMod val="85000"/>
                    <a:lumOff val="15000"/>
                  </a:schemeClr>
                </a:solidFill>
              </a:rPr>
              <a:t>Assumptions: </a:t>
            </a:r>
          </a:p>
          <a:p>
            <a:pPr marL="285750" indent="-285750" algn="just">
              <a:buFont typeface="Arial" panose="020B0604020202020204" pitchFamily="34" charset="0"/>
              <a:buChar char="•"/>
            </a:pPr>
            <a:r>
              <a:rPr lang="en-US" sz="1200" dirty="0">
                <a:solidFill>
                  <a:schemeClr val="bg1">
                    <a:lumMod val="85000"/>
                    <a:lumOff val="15000"/>
                  </a:schemeClr>
                </a:solidFill>
              </a:rPr>
              <a:t>Existing Knowledge about UNISA</a:t>
            </a:r>
          </a:p>
          <a:p>
            <a:pPr marL="285750" indent="-285750" algn="just">
              <a:buFont typeface="Arial" panose="020B0604020202020204" pitchFamily="34" charset="0"/>
              <a:buChar char="•"/>
            </a:pPr>
            <a:r>
              <a:rPr lang="en-US" sz="1200" dirty="0">
                <a:solidFill>
                  <a:schemeClr val="bg1">
                    <a:lumMod val="85000"/>
                    <a:lumOff val="15000"/>
                  </a:schemeClr>
                </a:solidFill>
              </a:rPr>
              <a:t>Existing Knowledge about Student Success</a:t>
            </a:r>
          </a:p>
          <a:p>
            <a:pPr marL="285750" indent="-285750" algn="just">
              <a:buFont typeface="Arial" panose="020B0604020202020204" pitchFamily="34" charset="0"/>
              <a:buChar char="•"/>
            </a:pPr>
            <a:r>
              <a:rPr lang="en-US" sz="1200" dirty="0">
                <a:solidFill>
                  <a:schemeClr val="bg1">
                    <a:lumMod val="85000"/>
                    <a:lumOff val="15000"/>
                  </a:schemeClr>
                </a:solidFill>
              </a:rPr>
              <a:t>Existing Knowledge about Analytics   </a:t>
            </a:r>
          </a:p>
          <a:p>
            <a:pPr algn="just"/>
            <a:r>
              <a:rPr lang="en-US" sz="1200" dirty="0">
                <a:solidFill>
                  <a:schemeClr val="bg1">
                    <a:lumMod val="85000"/>
                    <a:lumOff val="15000"/>
                  </a:schemeClr>
                </a:solidFill>
              </a:rPr>
              <a:t> </a:t>
            </a:r>
          </a:p>
        </p:txBody>
      </p:sp>
    </p:spTree>
    <p:extLst>
      <p:ext uri="{BB962C8B-B14F-4D97-AF65-F5344CB8AC3E}">
        <p14:creationId xmlns:p14="http://schemas.microsoft.com/office/powerpoint/2010/main" val="631841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C4E442-2EC7-4B5E-80D8-4204875D4C6D}"/>
              </a:ext>
            </a:extLst>
          </p:cNvPr>
          <p:cNvSpPr/>
          <p:nvPr/>
        </p:nvSpPr>
        <p:spPr>
          <a:xfrm>
            <a:off x="1" y="0"/>
            <a:ext cx="1167366" cy="6858000"/>
          </a:xfrm>
          <a:prstGeom prst="rect">
            <a:avLst/>
          </a:prstGeom>
          <a:solidFill>
            <a:schemeClr val="tx1">
              <a:lumMod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ZA"/>
          </a:p>
        </p:txBody>
      </p:sp>
      <p:pic>
        <p:nvPicPr>
          <p:cNvPr id="10" name="Graphic 9" descr="Cloud">
            <a:extLst>
              <a:ext uri="{FF2B5EF4-FFF2-40B4-BE49-F238E27FC236}">
                <a16:creationId xmlns:a16="http://schemas.microsoft.com/office/drawing/2014/main" id="{4B7B0C2A-8A77-4E8D-981D-58EE5F239E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060" y="1669450"/>
            <a:ext cx="914400" cy="914400"/>
          </a:xfrm>
          <a:prstGeom prst="rect">
            <a:avLst/>
          </a:prstGeom>
        </p:spPr>
      </p:pic>
      <p:pic>
        <p:nvPicPr>
          <p:cNvPr id="14" name="Graphic 13" descr="Workflow RTL">
            <a:extLst>
              <a:ext uri="{FF2B5EF4-FFF2-40B4-BE49-F238E27FC236}">
                <a16:creationId xmlns:a16="http://schemas.microsoft.com/office/drawing/2014/main" id="{C26F47DF-E438-4D20-84CF-E1853499E1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929" y="2970413"/>
            <a:ext cx="914400" cy="914400"/>
          </a:xfrm>
          <a:prstGeom prst="rect">
            <a:avLst/>
          </a:prstGeom>
        </p:spPr>
      </p:pic>
      <p:pic>
        <p:nvPicPr>
          <p:cNvPr id="17" name="Graphic 16" descr="Network diagram">
            <a:extLst>
              <a:ext uri="{FF2B5EF4-FFF2-40B4-BE49-F238E27FC236}">
                <a16:creationId xmlns:a16="http://schemas.microsoft.com/office/drawing/2014/main" id="{E2C1FD1B-8A4E-4039-8999-CB66A35ABB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6008" y="307675"/>
            <a:ext cx="914400" cy="914400"/>
          </a:xfrm>
          <a:prstGeom prst="rect">
            <a:avLst/>
          </a:prstGeom>
        </p:spPr>
      </p:pic>
      <p:sp>
        <p:nvSpPr>
          <p:cNvPr id="21" name="Rectangle: Rounded Corners 20">
            <a:extLst>
              <a:ext uri="{FF2B5EF4-FFF2-40B4-BE49-F238E27FC236}">
                <a16:creationId xmlns:a16="http://schemas.microsoft.com/office/drawing/2014/main" id="{89F20069-DD7A-4A95-BFFE-3DCA2B9E0496}"/>
              </a:ext>
            </a:extLst>
          </p:cNvPr>
          <p:cNvSpPr/>
          <p:nvPr/>
        </p:nvSpPr>
        <p:spPr>
          <a:xfrm>
            <a:off x="1373223" y="1532627"/>
            <a:ext cx="10005978" cy="1116844"/>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Oval 21">
            <a:extLst>
              <a:ext uri="{FF2B5EF4-FFF2-40B4-BE49-F238E27FC236}">
                <a16:creationId xmlns:a16="http://schemas.microsoft.com/office/drawing/2014/main" id="{C893B86E-B08D-44B7-9ED3-38FC48EAFFAC}"/>
              </a:ext>
            </a:extLst>
          </p:cNvPr>
          <p:cNvSpPr/>
          <p:nvPr/>
        </p:nvSpPr>
        <p:spPr>
          <a:xfrm>
            <a:off x="1311643" y="1532627"/>
            <a:ext cx="1254642" cy="1116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TextBox 23">
            <a:extLst>
              <a:ext uri="{FF2B5EF4-FFF2-40B4-BE49-F238E27FC236}">
                <a16:creationId xmlns:a16="http://schemas.microsoft.com/office/drawing/2014/main" id="{67EB620C-B219-435C-9064-B49B3F4CA12C}"/>
              </a:ext>
            </a:extLst>
          </p:cNvPr>
          <p:cNvSpPr txBox="1"/>
          <p:nvPr/>
        </p:nvSpPr>
        <p:spPr>
          <a:xfrm>
            <a:off x="2636050" y="1749999"/>
            <a:ext cx="8498307" cy="646331"/>
          </a:xfrm>
          <a:prstGeom prst="rect">
            <a:avLst/>
          </a:prstGeom>
          <a:noFill/>
        </p:spPr>
        <p:txBody>
          <a:bodyPr wrap="square" rtlCol="0">
            <a:spAutoFit/>
          </a:bodyPr>
          <a:lstStyle/>
          <a:p>
            <a:r>
              <a:rPr lang="en-US" sz="3600" b="1" dirty="0"/>
              <a:t>OVERVIEW COMPLEXITIES OF PRACTISE</a:t>
            </a:r>
            <a:endParaRPr lang="en-ZA" sz="3600" b="1" dirty="0"/>
          </a:p>
        </p:txBody>
      </p:sp>
      <p:pic>
        <p:nvPicPr>
          <p:cNvPr id="33" name="Graphic 32" descr="Cloud">
            <a:extLst>
              <a:ext uri="{FF2B5EF4-FFF2-40B4-BE49-F238E27FC236}">
                <a16:creationId xmlns:a16="http://schemas.microsoft.com/office/drawing/2014/main" id="{00D0FC69-FDAF-4A88-B349-A5DD479A51E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96385" y="1615964"/>
            <a:ext cx="914400" cy="914400"/>
          </a:xfrm>
          <a:prstGeom prst="rect">
            <a:avLst/>
          </a:prstGeom>
        </p:spPr>
      </p:pic>
      <p:pic>
        <p:nvPicPr>
          <p:cNvPr id="9" name="Graphic 8" descr="Clapping hands">
            <a:extLst>
              <a:ext uri="{FF2B5EF4-FFF2-40B4-BE49-F238E27FC236}">
                <a16:creationId xmlns:a16="http://schemas.microsoft.com/office/drawing/2014/main" id="{6585B5E4-FD82-4C1F-BD4A-5611D1ACD1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8929" y="5671694"/>
            <a:ext cx="914400" cy="914400"/>
          </a:xfrm>
          <a:prstGeom prst="rect">
            <a:avLst/>
          </a:prstGeom>
        </p:spPr>
      </p:pic>
      <p:pic>
        <p:nvPicPr>
          <p:cNvPr id="12" name="Graphic 11" descr="Checkmark">
            <a:extLst>
              <a:ext uri="{FF2B5EF4-FFF2-40B4-BE49-F238E27FC236}">
                <a16:creationId xmlns:a16="http://schemas.microsoft.com/office/drawing/2014/main" id="{FEA4838B-6FCA-43BA-B805-95DAAC5098C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8929" y="4321053"/>
            <a:ext cx="914400" cy="914400"/>
          </a:xfrm>
          <a:prstGeom prst="rect">
            <a:avLst/>
          </a:prstGeom>
        </p:spPr>
      </p:pic>
    </p:spTree>
    <p:extLst>
      <p:ext uri="{BB962C8B-B14F-4D97-AF65-F5344CB8AC3E}">
        <p14:creationId xmlns:p14="http://schemas.microsoft.com/office/powerpoint/2010/main" val="3070445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331E6-0C61-45A9-BC66-21BD0340C488}"/>
              </a:ext>
            </a:extLst>
          </p:cNvPr>
          <p:cNvSpPr txBox="1">
            <a:spLocks/>
          </p:cNvSpPr>
          <p:nvPr/>
        </p:nvSpPr>
        <p:spPr>
          <a:xfrm>
            <a:off x="576264" y="89856"/>
            <a:ext cx="10801350" cy="53975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accent2">
                    <a:lumMod val="50000"/>
                  </a:schemeClr>
                </a:solidFill>
                <a:effectLst/>
                <a:uLnTx/>
                <a:uFillTx/>
                <a:latin typeface="Calibri" panose="020F0502020204030204"/>
                <a:ea typeface="+mj-ea"/>
                <a:cs typeface="+mj-cs"/>
              </a:rPr>
              <a:t>MODALITIES OF ANALYTICS FOR STUDENT SUCCESS</a:t>
            </a:r>
            <a:endParaRPr kumimoji="0" lang="en-ZA" sz="2400" b="1" i="0" u="none" strike="noStrike" kern="1200" cap="none" spc="0" normalizeH="0" baseline="0" noProof="0" dirty="0">
              <a:ln>
                <a:noFill/>
              </a:ln>
              <a:solidFill>
                <a:schemeClr val="accent2">
                  <a:lumMod val="50000"/>
                </a:schemeClr>
              </a:solidFill>
              <a:effectLst/>
              <a:uLnTx/>
              <a:uFillTx/>
              <a:latin typeface="Calibri" panose="020F0502020204030204"/>
              <a:ea typeface="+mj-ea"/>
              <a:cs typeface="+mj-cs"/>
            </a:endParaRPr>
          </a:p>
        </p:txBody>
      </p:sp>
      <p:grpSp>
        <p:nvGrpSpPr>
          <p:cNvPr id="3" name="Group 43">
            <a:extLst>
              <a:ext uri="{FF2B5EF4-FFF2-40B4-BE49-F238E27FC236}">
                <a16:creationId xmlns:a16="http://schemas.microsoft.com/office/drawing/2014/main" id="{A3902D6D-CBBD-48DB-8E38-236933BE19AC}"/>
              </a:ext>
            </a:extLst>
          </p:cNvPr>
          <p:cNvGrpSpPr>
            <a:grpSpLocks/>
          </p:cNvGrpSpPr>
          <p:nvPr/>
        </p:nvGrpSpPr>
        <p:grpSpPr bwMode="auto">
          <a:xfrm>
            <a:off x="161926" y="0"/>
            <a:ext cx="414338" cy="772319"/>
            <a:chOff x="431006" y="3275991"/>
            <a:chExt cx="765432" cy="1634472"/>
          </a:xfrm>
        </p:grpSpPr>
        <p:sp>
          <p:nvSpPr>
            <p:cNvPr id="4" name="Isosceles Triangle 3">
              <a:extLst>
                <a:ext uri="{FF2B5EF4-FFF2-40B4-BE49-F238E27FC236}">
                  <a16:creationId xmlns:a16="http://schemas.microsoft.com/office/drawing/2014/main" id="{ADD30F0C-FD86-4020-B627-3E2AA493D5A7}"/>
                </a:ext>
              </a:extLst>
            </p:cNvPr>
            <p:cNvSpPr/>
            <p:nvPr/>
          </p:nvSpPr>
          <p:spPr>
            <a:xfrm rot="5400000">
              <a:off x="89077" y="3691239"/>
              <a:ext cx="1522607" cy="692114"/>
            </a:xfrm>
            <a:prstGeom prst="triangle">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Parallelogram 4">
              <a:extLst>
                <a:ext uri="{FF2B5EF4-FFF2-40B4-BE49-F238E27FC236}">
                  <a16:creationId xmlns:a16="http://schemas.microsoft.com/office/drawing/2014/main" id="{5A3BFE85-2041-40C6-B8FD-D8F54A06A174}"/>
                </a:ext>
              </a:extLst>
            </p:cNvPr>
            <p:cNvSpPr/>
            <p:nvPr/>
          </p:nvSpPr>
          <p:spPr>
            <a:xfrm rot="5400000" flipV="1">
              <a:off x="-348018" y="4058123"/>
              <a:ext cx="1631364" cy="73318"/>
            </a:xfrm>
            <a:prstGeom prst="parallelogram">
              <a:avLst>
                <a:gd name="adj" fmla="val 15614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0" name="Rectangle 29">
            <a:extLst>
              <a:ext uri="{FF2B5EF4-FFF2-40B4-BE49-F238E27FC236}">
                <a16:creationId xmlns:a16="http://schemas.microsoft.com/office/drawing/2014/main" id="{84F96364-9778-4C81-A797-339A9F53E0E4}"/>
              </a:ext>
            </a:extLst>
          </p:cNvPr>
          <p:cNvSpPr/>
          <p:nvPr/>
        </p:nvSpPr>
        <p:spPr>
          <a:xfrm>
            <a:off x="402372" y="940098"/>
            <a:ext cx="11446728" cy="1836071"/>
          </a:xfrm>
          <a:prstGeom prst="rect">
            <a:avLst/>
          </a:prstGeom>
          <a:ln>
            <a:solidFill>
              <a:schemeClr val="tx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pic>
        <p:nvPicPr>
          <p:cNvPr id="31" name="Picture 30">
            <a:extLst>
              <a:ext uri="{FF2B5EF4-FFF2-40B4-BE49-F238E27FC236}">
                <a16:creationId xmlns:a16="http://schemas.microsoft.com/office/drawing/2014/main" id="{E0E8E5AC-517A-4336-9404-AC6BB02BA7A3}"/>
              </a:ext>
            </a:extLst>
          </p:cNvPr>
          <p:cNvPicPr>
            <a:picLocks noChangeAspect="1"/>
          </p:cNvPicPr>
          <p:nvPr/>
        </p:nvPicPr>
        <p:blipFill>
          <a:blip r:embed="rId2"/>
          <a:stretch>
            <a:fillRect/>
          </a:stretch>
        </p:blipFill>
        <p:spPr>
          <a:xfrm>
            <a:off x="718425" y="974954"/>
            <a:ext cx="1739025" cy="1774881"/>
          </a:xfrm>
          <a:prstGeom prst="rect">
            <a:avLst/>
          </a:prstGeom>
        </p:spPr>
      </p:pic>
      <p:grpSp>
        <p:nvGrpSpPr>
          <p:cNvPr id="32" name="Group 31">
            <a:extLst>
              <a:ext uri="{FF2B5EF4-FFF2-40B4-BE49-F238E27FC236}">
                <a16:creationId xmlns:a16="http://schemas.microsoft.com/office/drawing/2014/main" id="{256C9A80-5FD3-45A1-AF63-8E00C60C734E}"/>
              </a:ext>
            </a:extLst>
          </p:cNvPr>
          <p:cNvGrpSpPr/>
          <p:nvPr/>
        </p:nvGrpSpPr>
        <p:grpSpPr>
          <a:xfrm>
            <a:off x="2773503" y="1171165"/>
            <a:ext cx="2311892" cy="1105487"/>
            <a:chOff x="332936" y="2720099"/>
            <a:chExt cx="2926080" cy="1105487"/>
          </a:xfrm>
        </p:grpSpPr>
        <p:sp>
          <p:nvSpPr>
            <p:cNvPr id="33" name="TextBox 32">
              <a:extLst>
                <a:ext uri="{FF2B5EF4-FFF2-40B4-BE49-F238E27FC236}">
                  <a16:creationId xmlns:a16="http://schemas.microsoft.com/office/drawing/2014/main" id="{D8901482-B983-4577-B2A0-F22CC3DBA41E}"/>
                </a:ext>
              </a:extLst>
            </p:cNvPr>
            <p:cNvSpPr txBox="1"/>
            <p:nvPr/>
          </p:nvSpPr>
          <p:spPr>
            <a:xfrm>
              <a:off x="332936" y="2720099"/>
              <a:ext cx="2926080" cy="369332"/>
            </a:xfrm>
            <a:prstGeom prst="rect">
              <a:avLst/>
            </a:prstGeom>
            <a:noFill/>
          </p:spPr>
          <p:txBody>
            <a:bodyPr wrap="square" lIns="0" rIns="0" rtlCol="0" anchor="b">
              <a:spAutoFit/>
            </a:bodyPr>
            <a:lstStyle/>
            <a:p>
              <a:pPr algn="just"/>
              <a:r>
                <a:rPr lang="en-US" b="1" noProof="1">
                  <a:solidFill>
                    <a:schemeClr val="accent6">
                      <a:lumMod val="75000"/>
                    </a:schemeClr>
                  </a:solidFill>
                </a:rPr>
                <a:t>Scope</a:t>
              </a:r>
            </a:p>
          </p:txBody>
        </p:sp>
        <p:sp>
          <p:nvSpPr>
            <p:cNvPr id="34" name="TextBox 33">
              <a:extLst>
                <a:ext uri="{FF2B5EF4-FFF2-40B4-BE49-F238E27FC236}">
                  <a16:creationId xmlns:a16="http://schemas.microsoft.com/office/drawing/2014/main" id="{D37DB8F5-363E-42BB-839A-1D72CA0AB0E0}"/>
                </a:ext>
              </a:extLst>
            </p:cNvPr>
            <p:cNvSpPr txBox="1"/>
            <p:nvPr/>
          </p:nvSpPr>
          <p:spPr>
            <a:xfrm>
              <a:off x="332936" y="3086922"/>
              <a:ext cx="2926080" cy="738664"/>
            </a:xfrm>
            <a:prstGeom prst="rect">
              <a:avLst/>
            </a:prstGeom>
            <a:noFill/>
          </p:spPr>
          <p:txBody>
            <a:bodyPr wrap="square" lIns="0" rIns="0" rtlCol="0" anchor="t">
              <a:spAutoFit/>
            </a:bodyPr>
            <a:lstStyle/>
            <a:p>
              <a:pPr algn="just"/>
              <a:r>
                <a:rPr lang="en-US" sz="1050" dirty="0">
                  <a:solidFill>
                    <a:schemeClr val="accent2">
                      <a:lumMod val="50000"/>
                    </a:schemeClr>
                  </a:solidFill>
                  <a:latin typeface="Calibri" panose="020F0502020204030204"/>
                  <a:ea typeface="+mj-ea"/>
                  <a:cs typeface="+mj-cs"/>
                </a:rPr>
                <a:t>Scope defines the boundaries and extent of a particular topic, project, or area of interest. It outlines what is included and what is excluded in a given context.</a:t>
              </a:r>
              <a:endParaRPr lang="en-US" sz="1050" noProof="1">
                <a:solidFill>
                  <a:schemeClr val="accent2">
                    <a:lumMod val="50000"/>
                  </a:schemeClr>
                </a:solidFill>
                <a:latin typeface="Calibri" panose="020F0502020204030204"/>
                <a:ea typeface="+mj-ea"/>
                <a:cs typeface="+mj-cs"/>
              </a:endParaRPr>
            </a:p>
          </p:txBody>
        </p:sp>
      </p:grpSp>
      <p:grpSp>
        <p:nvGrpSpPr>
          <p:cNvPr id="35" name="Group 34">
            <a:extLst>
              <a:ext uri="{FF2B5EF4-FFF2-40B4-BE49-F238E27FC236}">
                <a16:creationId xmlns:a16="http://schemas.microsoft.com/office/drawing/2014/main" id="{83E8405F-AB44-4BC2-8720-51E6B4FDDF2A}"/>
              </a:ext>
            </a:extLst>
          </p:cNvPr>
          <p:cNvGrpSpPr/>
          <p:nvPr/>
        </p:nvGrpSpPr>
        <p:grpSpPr>
          <a:xfrm>
            <a:off x="5343800" y="1165679"/>
            <a:ext cx="2926080" cy="1105487"/>
            <a:chOff x="8921977" y="1559058"/>
            <a:chExt cx="2926080" cy="1105487"/>
          </a:xfrm>
        </p:grpSpPr>
        <p:sp>
          <p:nvSpPr>
            <p:cNvPr id="36" name="TextBox 35">
              <a:extLst>
                <a:ext uri="{FF2B5EF4-FFF2-40B4-BE49-F238E27FC236}">
                  <a16:creationId xmlns:a16="http://schemas.microsoft.com/office/drawing/2014/main" id="{896A213D-74CC-4098-BB4A-74313B656021}"/>
                </a:ext>
              </a:extLst>
            </p:cNvPr>
            <p:cNvSpPr txBox="1"/>
            <p:nvPr/>
          </p:nvSpPr>
          <p:spPr>
            <a:xfrm>
              <a:off x="8921977" y="1559058"/>
              <a:ext cx="2926080" cy="369332"/>
            </a:xfrm>
            <a:prstGeom prst="rect">
              <a:avLst/>
            </a:prstGeom>
            <a:noFill/>
          </p:spPr>
          <p:txBody>
            <a:bodyPr wrap="square" lIns="0" rIns="0" rtlCol="0" anchor="b">
              <a:spAutoFit/>
            </a:bodyPr>
            <a:lstStyle/>
            <a:p>
              <a:r>
                <a:rPr lang="en-US" b="1" noProof="1">
                  <a:solidFill>
                    <a:schemeClr val="accent2">
                      <a:lumMod val="75000"/>
                    </a:schemeClr>
                  </a:solidFill>
                </a:rPr>
                <a:t>Focus</a:t>
              </a:r>
            </a:p>
          </p:txBody>
        </p:sp>
        <p:sp>
          <p:nvSpPr>
            <p:cNvPr id="37" name="TextBox 36">
              <a:extLst>
                <a:ext uri="{FF2B5EF4-FFF2-40B4-BE49-F238E27FC236}">
                  <a16:creationId xmlns:a16="http://schemas.microsoft.com/office/drawing/2014/main" id="{9228DE11-3E88-4643-A3AE-C9F39BD0E1CB}"/>
                </a:ext>
              </a:extLst>
            </p:cNvPr>
            <p:cNvSpPr txBox="1"/>
            <p:nvPr/>
          </p:nvSpPr>
          <p:spPr>
            <a:xfrm>
              <a:off x="8921977" y="1925881"/>
              <a:ext cx="2926080" cy="738664"/>
            </a:xfrm>
            <a:prstGeom prst="rect">
              <a:avLst/>
            </a:prstGeom>
            <a:noFill/>
          </p:spPr>
          <p:txBody>
            <a:bodyPr wrap="square" lIns="0" rIns="0" rtlCol="0" anchor="t">
              <a:spAutoFit/>
            </a:bodyPr>
            <a:lstStyle/>
            <a:p>
              <a:pPr algn="just"/>
              <a:r>
                <a:rPr lang="en-US" sz="1050" dirty="0">
                  <a:solidFill>
                    <a:schemeClr val="accent2">
                      <a:lumMod val="50000"/>
                    </a:schemeClr>
                  </a:solidFill>
                  <a:latin typeface="Calibri" panose="020F0502020204030204"/>
                  <a:ea typeface="+mj-ea"/>
                  <a:cs typeface="+mj-cs"/>
                </a:rPr>
                <a:t>Focus refers to the main point of emphasis or the central theme of a subject, task, or discussion. It directs attention toward a particular aspect or objective.</a:t>
              </a:r>
              <a:endParaRPr lang="en-US" sz="1050" noProof="1">
                <a:solidFill>
                  <a:schemeClr val="accent2">
                    <a:lumMod val="50000"/>
                  </a:schemeClr>
                </a:solidFill>
                <a:latin typeface="Calibri" panose="020F0502020204030204"/>
                <a:ea typeface="+mj-ea"/>
                <a:cs typeface="+mj-cs"/>
              </a:endParaRPr>
            </a:p>
          </p:txBody>
        </p:sp>
      </p:grpSp>
      <p:grpSp>
        <p:nvGrpSpPr>
          <p:cNvPr id="38" name="Group 37">
            <a:extLst>
              <a:ext uri="{FF2B5EF4-FFF2-40B4-BE49-F238E27FC236}">
                <a16:creationId xmlns:a16="http://schemas.microsoft.com/office/drawing/2014/main" id="{7BB5826F-734F-447C-B02B-9FE9B15A15D1}"/>
              </a:ext>
            </a:extLst>
          </p:cNvPr>
          <p:cNvGrpSpPr/>
          <p:nvPr/>
        </p:nvGrpSpPr>
        <p:grpSpPr>
          <a:xfrm>
            <a:off x="8528286" y="1165679"/>
            <a:ext cx="2926080" cy="943904"/>
            <a:chOff x="8921977" y="4165719"/>
            <a:chExt cx="2926080" cy="943904"/>
          </a:xfrm>
        </p:grpSpPr>
        <p:sp>
          <p:nvSpPr>
            <p:cNvPr id="39" name="TextBox 38">
              <a:extLst>
                <a:ext uri="{FF2B5EF4-FFF2-40B4-BE49-F238E27FC236}">
                  <a16:creationId xmlns:a16="http://schemas.microsoft.com/office/drawing/2014/main" id="{532E1B22-9003-475D-B37A-4510481CBF2A}"/>
                </a:ext>
              </a:extLst>
            </p:cNvPr>
            <p:cNvSpPr txBox="1"/>
            <p:nvPr/>
          </p:nvSpPr>
          <p:spPr>
            <a:xfrm>
              <a:off x="8921977" y="4165719"/>
              <a:ext cx="2926080" cy="369332"/>
            </a:xfrm>
            <a:prstGeom prst="rect">
              <a:avLst/>
            </a:prstGeom>
            <a:noFill/>
          </p:spPr>
          <p:txBody>
            <a:bodyPr wrap="square" lIns="0" rIns="0" rtlCol="0" anchor="b">
              <a:spAutoFit/>
            </a:bodyPr>
            <a:lstStyle/>
            <a:p>
              <a:pPr algn="ctr"/>
              <a:r>
                <a:rPr lang="en-US" b="1" noProof="1">
                  <a:solidFill>
                    <a:schemeClr val="accent3">
                      <a:lumMod val="75000"/>
                    </a:schemeClr>
                  </a:solidFill>
                </a:rPr>
                <a:t>Application</a:t>
              </a:r>
            </a:p>
          </p:txBody>
        </p:sp>
        <p:sp>
          <p:nvSpPr>
            <p:cNvPr id="40" name="TextBox 39">
              <a:extLst>
                <a:ext uri="{FF2B5EF4-FFF2-40B4-BE49-F238E27FC236}">
                  <a16:creationId xmlns:a16="http://schemas.microsoft.com/office/drawing/2014/main" id="{D34C3399-63FF-480D-BB73-2921590EEEE0}"/>
                </a:ext>
              </a:extLst>
            </p:cNvPr>
            <p:cNvSpPr txBox="1"/>
            <p:nvPr/>
          </p:nvSpPr>
          <p:spPr>
            <a:xfrm>
              <a:off x="8921977" y="4532542"/>
              <a:ext cx="2926080" cy="577081"/>
            </a:xfrm>
            <a:prstGeom prst="rect">
              <a:avLst/>
            </a:prstGeom>
            <a:noFill/>
          </p:spPr>
          <p:txBody>
            <a:bodyPr wrap="square" lIns="0" rIns="0" rtlCol="0" anchor="t">
              <a:spAutoFit/>
            </a:bodyPr>
            <a:lstStyle/>
            <a:p>
              <a:pPr algn="just"/>
              <a:r>
                <a:rPr lang="en-US" sz="1050" dirty="0">
                  <a:solidFill>
                    <a:schemeClr val="accent2">
                      <a:lumMod val="50000"/>
                    </a:schemeClr>
                  </a:solidFill>
                  <a:latin typeface="Calibri" panose="020F0502020204030204"/>
                  <a:ea typeface="+mj-ea"/>
                  <a:cs typeface="+mj-cs"/>
                </a:rPr>
                <a:t>Application involves the practical use or implementation of knowledge, techniques, or tools to achieve specific goals or solve real-world problems.</a:t>
              </a:r>
              <a:endParaRPr lang="en-US" sz="1050" noProof="1">
                <a:solidFill>
                  <a:schemeClr val="accent2">
                    <a:lumMod val="50000"/>
                  </a:schemeClr>
                </a:solidFill>
                <a:latin typeface="Calibri" panose="020F0502020204030204"/>
                <a:ea typeface="+mj-ea"/>
                <a:cs typeface="+mj-cs"/>
              </a:endParaRPr>
            </a:p>
          </p:txBody>
        </p:sp>
      </p:grpSp>
      <p:cxnSp>
        <p:nvCxnSpPr>
          <p:cNvPr id="42" name="Straight Connector 41">
            <a:extLst>
              <a:ext uri="{FF2B5EF4-FFF2-40B4-BE49-F238E27FC236}">
                <a16:creationId xmlns:a16="http://schemas.microsoft.com/office/drawing/2014/main" id="{EB7C8719-BB4E-4F36-9EAF-70A0E8FA8633}"/>
              </a:ext>
            </a:extLst>
          </p:cNvPr>
          <p:cNvCxnSpPr>
            <a:cxnSpLocks/>
          </p:cNvCxnSpPr>
          <p:nvPr/>
        </p:nvCxnSpPr>
        <p:spPr>
          <a:xfrm>
            <a:off x="5171120" y="974954"/>
            <a:ext cx="0" cy="1487477"/>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885140D-5E35-4300-8668-9000C3F54100}"/>
              </a:ext>
            </a:extLst>
          </p:cNvPr>
          <p:cNvCxnSpPr>
            <a:cxnSpLocks/>
          </p:cNvCxnSpPr>
          <p:nvPr/>
        </p:nvCxnSpPr>
        <p:spPr>
          <a:xfrm>
            <a:off x="8419145" y="974954"/>
            <a:ext cx="0" cy="1487477"/>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0" name="Table 19">
            <a:extLst>
              <a:ext uri="{FF2B5EF4-FFF2-40B4-BE49-F238E27FC236}">
                <a16:creationId xmlns:a16="http://schemas.microsoft.com/office/drawing/2014/main" id="{99795F83-A326-4297-8689-1759C6ADDF7B}"/>
              </a:ext>
            </a:extLst>
          </p:cNvPr>
          <p:cNvGraphicFramePr>
            <a:graphicFrameLocks noGrp="1"/>
          </p:cNvGraphicFramePr>
          <p:nvPr>
            <p:extLst>
              <p:ext uri="{D42A27DB-BD31-4B8C-83A1-F6EECF244321}">
                <p14:modId xmlns:p14="http://schemas.microsoft.com/office/powerpoint/2010/main" val="1358111368"/>
              </p:ext>
            </p:extLst>
          </p:nvPr>
        </p:nvGraphicFramePr>
        <p:xfrm>
          <a:off x="402372" y="2633136"/>
          <a:ext cx="11446728" cy="3844522"/>
        </p:xfrm>
        <a:graphic>
          <a:graphicData uri="http://schemas.openxmlformats.org/drawingml/2006/table">
            <a:tbl>
              <a:tblPr firstRow="1" firstCol="1" bandRow="1">
                <a:tableStyleId>{72833802-FEF1-4C79-8D5D-14CF1EAF98D9}</a:tableStyleId>
              </a:tblPr>
              <a:tblGrid>
                <a:gridCol w="997932">
                  <a:extLst>
                    <a:ext uri="{9D8B030D-6E8A-4147-A177-3AD203B41FA5}">
                      <a16:colId xmlns:a16="http://schemas.microsoft.com/office/drawing/2014/main" val="3761845143"/>
                    </a:ext>
                  </a:extLst>
                </a:gridCol>
                <a:gridCol w="2721761">
                  <a:extLst>
                    <a:ext uri="{9D8B030D-6E8A-4147-A177-3AD203B41FA5}">
                      <a16:colId xmlns:a16="http://schemas.microsoft.com/office/drawing/2014/main" val="1278923600"/>
                    </a:ext>
                  </a:extLst>
                </a:gridCol>
                <a:gridCol w="2594900">
                  <a:extLst>
                    <a:ext uri="{9D8B030D-6E8A-4147-A177-3AD203B41FA5}">
                      <a16:colId xmlns:a16="http://schemas.microsoft.com/office/drawing/2014/main" val="1741456658"/>
                    </a:ext>
                  </a:extLst>
                </a:gridCol>
                <a:gridCol w="2580315">
                  <a:extLst>
                    <a:ext uri="{9D8B030D-6E8A-4147-A177-3AD203B41FA5}">
                      <a16:colId xmlns:a16="http://schemas.microsoft.com/office/drawing/2014/main" val="4243941745"/>
                    </a:ext>
                  </a:extLst>
                </a:gridCol>
                <a:gridCol w="2551820">
                  <a:extLst>
                    <a:ext uri="{9D8B030D-6E8A-4147-A177-3AD203B41FA5}">
                      <a16:colId xmlns:a16="http://schemas.microsoft.com/office/drawing/2014/main" val="2609418733"/>
                    </a:ext>
                  </a:extLst>
                </a:gridCol>
              </a:tblGrid>
              <a:tr h="210325">
                <a:tc>
                  <a:txBody>
                    <a:bodyPr/>
                    <a:lstStyle/>
                    <a:p>
                      <a:pPr>
                        <a:lnSpc>
                          <a:spcPct val="107000"/>
                        </a:lnSpc>
                        <a:spcAft>
                          <a:spcPts val="0"/>
                        </a:spcAft>
                      </a:pPr>
                      <a:r>
                        <a:rPr lang="en-ZA" sz="1100">
                          <a:solidFill>
                            <a:schemeClr val="bg1">
                              <a:lumMod val="75000"/>
                              <a:lumOff val="25000"/>
                            </a:schemeClr>
                          </a:solidFill>
                          <a:effectLst/>
                        </a:rPr>
                        <a:t> </a:t>
                      </a:r>
                      <a:endParaRPr lang="en-ZA" sz="110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3" marR="28573" marT="0" marB="0">
                    <a:solidFill>
                      <a:schemeClr val="accent2"/>
                    </a:solidFill>
                  </a:tcPr>
                </a:tc>
                <a:tc>
                  <a:txBody>
                    <a:bodyPr/>
                    <a:lstStyle/>
                    <a:p>
                      <a:pPr>
                        <a:lnSpc>
                          <a:spcPct val="107000"/>
                        </a:lnSpc>
                        <a:spcAft>
                          <a:spcPts val="0"/>
                        </a:spcAft>
                      </a:pPr>
                      <a:r>
                        <a:rPr lang="en-ZA" sz="1200" dirty="0">
                          <a:solidFill>
                            <a:schemeClr val="tx1"/>
                          </a:solidFill>
                          <a:effectLst/>
                        </a:rPr>
                        <a:t>Learning Analytics</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3" marR="28573" marT="0" marB="0" anchor="ctr">
                    <a:solidFill>
                      <a:schemeClr val="accent2"/>
                    </a:solidFill>
                  </a:tcPr>
                </a:tc>
                <a:tc>
                  <a:txBody>
                    <a:bodyPr/>
                    <a:lstStyle/>
                    <a:p>
                      <a:pPr>
                        <a:lnSpc>
                          <a:spcPct val="107000"/>
                        </a:lnSpc>
                        <a:spcAft>
                          <a:spcPts val="0"/>
                        </a:spcAft>
                      </a:pPr>
                      <a:r>
                        <a:rPr lang="en-ZA" sz="1200" dirty="0">
                          <a:solidFill>
                            <a:schemeClr val="tx1"/>
                          </a:solidFill>
                          <a:effectLst/>
                        </a:rPr>
                        <a:t>Learner Analytics</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3" marR="28573" marT="0" marB="0" anchor="ctr">
                    <a:solidFill>
                      <a:schemeClr val="accent2"/>
                    </a:solidFill>
                  </a:tcPr>
                </a:tc>
                <a:tc>
                  <a:txBody>
                    <a:bodyPr/>
                    <a:lstStyle/>
                    <a:p>
                      <a:pPr>
                        <a:lnSpc>
                          <a:spcPct val="107000"/>
                        </a:lnSpc>
                        <a:spcAft>
                          <a:spcPts val="0"/>
                        </a:spcAft>
                      </a:pPr>
                      <a:r>
                        <a:rPr lang="en-ZA" sz="1200" dirty="0">
                          <a:solidFill>
                            <a:schemeClr val="tx1"/>
                          </a:solidFill>
                          <a:effectLst/>
                        </a:rPr>
                        <a:t>Academic Performance Analytics</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3" marR="28573" marT="0" marB="0" anchor="ctr">
                    <a:solidFill>
                      <a:schemeClr val="accent2"/>
                    </a:solidFill>
                  </a:tcPr>
                </a:tc>
                <a:tc>
                  <a:txBody>
                    <a:bodyPr/>
                    <a:lstStyle/>
                    <a:p>
                      <a:pPr>
                        <a:lnSpc>
                          <a:spcPct val="107000"/>
                        </a:lnSpc>
                        <a:spcAft>
                          <a:spcPts val="0"/>
                        </a:spcAft>
                      </a:pPr>
                      <a:r>
                        <a:rPr lang="en-ZA" sz="1200" dirty="0">
                          <a:solidFill>
                            <a:schemeClr val="tx1"/>
                          </a:solidFill>
                          <a:effectLst/>
                        </a:rPr>
                        <a:t>Student Cohort Analytics</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3" marR="28573" marT="0" marB="0" anchor="ctr">
                    <a:solidFill>
                      <a:schemeClr val="accent2"/>
                    </a:solidFill>
                  </a:tcPr>
                </a:tc>
                <a:extLst>
                  <a:ext uri="{0D108BD9-81ED-4DB2-BD59-A6C34878D82A}">
                    <a16:rowId xmlns:a16="http://schemas.microsoft.com/office/drawing/2014/main" val="638685347"/>
                  </a:ext>
                </a:extLst>
              </a:tr>
              <a:tr h="1021327">
                <a:tc>
                  <a:txBody>
                    <a:bodyPr/>
                    <a:lstStyle/>
                    <a:p>
                      <a:pPr>
                        <a:lnSpc>
                          <a:spcPct val="107000"/>
                        </a:lnSpc>
                        <a:spcAft>
                          <a:spcPts val="0"/>
                        </a:spcAft>
                      </a:pPr>
                      <a:r>
                        <a:rPr lang="en-ZA" sz="1100" dirty="0">
                          <a:solidFill>
                            <a:schemeClr val="bg1">
                              <a:lumMod val="75000"/>
                              <a:lumOff val="25000"/>
                            </a:schemeClr>
                          </a:solidFill>
                          <a:effectLst/>
                        </a:rPr>
                        <a:t>Scope</a:t>
                      </a:r>
                      <a:endParaRPr lang="en-ZA" sz="1100"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3" marR="28573" marT="0" marB="0">
                    <a:lnR w="12700" cap="flat" cmpd="sng" algn="ctr">
                      <a:solidFill>
                        <a:schemeClr val="tx1"/>
                      </a:solidFill>
                      <a:prstDash val="solid"/>
                      <a:round/>
                      <a:headEnd type="none" w="med" len="med"/>
                      <a:tailEnd type="none" w="med" len="med"/>
                    </a:lnR>
                  </a:tcPr>
                </a:tc>
                <a:tc>
                  <a:txBody>
                    <a:bodyPr/>
                    <a:lstStyle/>
                    <a:p>
                      <a:pPr>
                        <a:lnSpc>
                          <a:spcPct val="107000"/>
                        </a:lnSpc>
                        <a:spcAft>
                          <a:spcPts val="0"/>
                        </a:spcAft>
                      </a:pPr>
                      <a:r>
                        <a:rPr lang="en-ZA" sz="1100" dirty="0">
                          <a:solidFill>
                            <a:schemeClr val="bg1">
                              <a:lumMod val="75000"/>
                              <a:lumOff val="25000"/>
                            </a:schemeClr>
                          </a:solidFill>
                          <a:effectLst/>
                        </a:rPr>
                        <a:t>Learning analytics is a broad concept that involves analysing data related to various aspects of the learning environment, including learner behaviour, interactions with educational materials, and academic performance.</a:t>
                      </a:r>
                      <a:endParaRPr lang="en-ZA" sz="1100"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3" marR="28573" marT="0" marB="0">
                    <a:lnL w="12700" cap="flat" cmpd="sng" algn="ctr">
                      <a:solidFill>
                        <a:schemeClr val="tx1"/>
                      </a:solidFill>
                      <a:prstDash val="solid"/>
                      <a:round/>
                      <a:headEnd type="none" w="med" len="med"/>
                      <a:tailEnd type="none" w="med" len="med"/>
                    </a:lnL>
                  </a:tcPr>
                </a:tc>
                <a:tc>
                  <a:txBody>
                    <a:bodyPr/>
                    <a:lstStyle/>
                    <a:p>
                      <a:pPr>
                        <a:lnSpc>
                          <a:spcPct val="107000"/>
                        </a:lnSpc>
                        <a:spcAft>
                          <a:spcPts val="0"/>
                        </a:spcAft>
                      </a:pPr>
                      <a:r>
                        <a:rPr lang="en-ZA" sz="1100" dirty="0">
                          <a:solidFill>
                            <a:schemeClr val="bg1">
                              <a:lumMod val="75000"/>
                              <a:lumOff val="25000"/>
                            </a:schemeClr>
                          </a:solidFill>
                          <a:effectLst/>
                        </a:rPr>
                        <a:t>Learner analytics narrows its focus to the individual learner, involving the collection and analysis of data specific to a single student's behaviours, interactions, and academic progress.</a:t>
                      </a:r>
                      <a:endParaRPr lang="en-ZA" sz="1100"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3" marR="28573" marT="0" marB="0"/>
                </a:tc>
                <a:tc>
                  <a:txBody>
                    <a:bodyPr/>
                    <a:lstStyle/>
                    <a:p>
                      <a:pPr>
                        <a:lnSpc>
                          <a:spcPct val="107000"/>
                        </a:lnSpc>
                        <a:spcAft>
                          <a:spcPts val="0"/>
                        </a:spcAft>
                      </a:pPr>
                      <a:r>
                        <a:rPr lang="en-ZA" sz="1100" dirty="0">
                          <a:solidFill>
                            <a:schemeClr val="bg1">
                              <a:lumMod val="75000"/>
                              <a:lumOff val="25000"/>
                            </a:schemeClr>
                          </a:solidFill>
                          <a:effectLst/>
                        </a:rPr>
                        <a:t>Academic performance analytics specifically focuses on data related to students' academic achievements, including grades, test scores, course completion rates, and other performance metrics.</a:t>
                      </a:r>
                      <a:endParaRPr lang="en-ZA" sz="1100"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3" marR="28573" marT="0" marB="0"/>
                </a:tc>
                <a:tc>
                  <a:txBody>
                    <a:bodyPr/>
                    <a:lstStyle/>
                    <a:p>
                      <a:pPr>
                        <a:lnSpc>
                          <a:spcPct val="107000"/>
                        </a:lnSpc>
                        <a:spcAft>
                          <a:spcPts val="0"/>
                        </a:spcAft>
                      </a:pPr>
                      <a:r>
                        <a:rPr lang="en-ZA" sz="1100" dirty="0">
                          <a:solidFill>
                            <a:schemeClr val="bg1">
                              <a:lumMod val="75000"/>
                              <a:lumOff val="25000"/>
                            </a:schemeClr>
                          </a:solidFill>
                          <a:effectLst/>
                        </a:rPr>
                        <a:t>Student cohort analytics involves grouping students into cohorts based on shared characteristics and analysing their collective data over time.</a:t>
                      </a:r>
                      <a:endParaRPr lang="en-ZA" sz="1100"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3" marR="28573" marT="0" marB="0"/>
                </a:tc>
                <a:extLst>
                  <a:ext uri="{0D108BD9-81ED-4DB2-BD59-A6C34878D82A}">
                    <a16:rowId xmlns:a16="http://schemas.microsoft.com/office/drawing/2014/main" val="2425339205"/>
                  </a:ext>
                </a:extLst>
              </a:tr>
              <a:tr h="1192813">
                <a:tc>
                  <a:txBody>
                    <a:bodyPr/>
                    <a:lstStyle/>
                    <a:p>
                      <a:pPr>
                        <a:lnSpc>
                          <a:spcPct val="107000"/>
                        </a:lnSpc>
                        <a:spcAft>
                          <a:spcPts val="0"/>
                        </a:spcAft>
                      </a:pPr>
                      <a:r>
                        <a:rPr lang="en-ZA" sz="1100" dirty="0">
                          <a:solidFill>
                            <a:schemeClr val="bg1">
                              <a:lumMod val="75000"/>
                              <a:lumOff val="25000"/>
                            </a:schemeClr>
                          </a:solidFill>
                          <a:effectLst/>
                        </a:rPr>
                        <a:t>Focus</a:t>
                      </a:r>
                      <a:endParaRPr lang="en-ZA" sz="1100"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3" marR="28573" marT="0" marB="0">
                    <a:lnR w="12700" cap="flat" cmpd="sng" algn="ctr">
                      <a:solidFill>
                        <a:schemeClr val="tx1"/>
                      </a:solidFill>
                      <a:prstDash val="solid"/>
                      <a:round/>
                      <a:headEnd type="none" w="med" len="med"/>
                      <a:tailEnd type="none" w="med" len="med"/>
                    </a:lnR>
                  </a:tcPr>
                </a:tc>
                <a:tc>
                  <a:txBody>
                    <a:bodyPr/>
                    <a:lstStyle/>
                    <a:p>
                      <a:pPr>
                        <a:lnSpc>
                          <a:spcPct val="107000"/>
                        </a:lnSpc>
                        <a:spcAft>
                          <a:spcPts val="0"/>
                        </a:spcAft>
                      </a:pPr>
                      <a:r>
                        <a:rPr lang="en-ZA" sz="1100">
                          <a:solidFill>
                            <a:schemeClr val="bg1">
                              <a:lumMod val="75000"/>
                              <a:lumOff val="25000"/>
                            </a:schemeClr>
                          </a:solidFill>
                          <a:effectLst/>
                        </a:rPr>
                        <a:t>Learning analytics primarily focuses on understanding and improving teaching and learning processes at the institutional or course level. It aims to answer questions about the effectiveness of instructional methods, curriculum design, and overall learning experiences.</a:t>
                      </a:r>
                      <a:endParaRPr lang="en-ZA" sz="110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3" marR="28573" marT="0" marB="0">
                    <a:lnL w="12700" cap="flat" cmpd="sng" algn="ctr">
                      <a:solidFill>
                        <a:schemeClr val="tx1"/>
                      </a:solidFill>
                      <a:prstDash val="solid"/>
                      <a:round/>
                      <a:headEnd type="none" w="med" len="med"/>
                      <a:tailEnd type="none" w="med" len="med"/>
                    </a:lnL>
                  </a:tcPr>
                </a:tc>
                <a:tc>
                  <a:txBody>
                    <a:bodyPr/>
                    <a:lstStyle/>
                    <a:p>
                      <a:pPr>
                        <a:lnSpc>
                          <a:spcPct val="107000"/>
                        </a:lnSpc>
                        <a:spcAft>
                          <a:spcPts val="0"/>
                        </a:spcAft>
                      </a:pPr>
                      <a:r>
                        <a:rPr lang="en-ZA" sz="1100" dirty="0">
                          <a:solidFill>
                            <a:schemeClr val="bg1">
                              <a:lumMod val="75000"/>
                              <a:lumOff val="25000"/>
                            </a:schemeClr>
                          </a:solidFill>
                          <a:effectLst/>
                        </a:rPr>
                        <a:t>Learner analytics is primarily concerned with understanding how an individual student engages with educational resources and materials. It aims to provide insights into a student's learning journey, strengths, weaknesses, and areas where they may need support.</a:t>
                      </a:r>
                      <a:endParaRPr lang="en-ZA" sz="1100"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3" marR="28573" marT="0" marB="0"/>
                </a:tc>
                <a:tc>
                  <a:txBody>
                    <a:bodyPr/>
                    <a:lstStyle/>
                    <a:p>
                      <a:pPr>
                        <a:lnSpc>
                          <a:spcPct val="107000"/>
                        </a:lnSpc>
                        <a:spcAft>
                          <a:spcPts val="0"/>
                        </a:spcAft>
                      </a:pPr>
                      <a:r>
                        <a:rPr lang="en-ZA" sz="1100">
                          <a:solidFill>
                            <a:schemeClr val="bg1">
                              <a:lumMod val="75000"/>
                              <a:lumOff val="25000"/>
                            </a:schemeClr>
                          </a:solidFill>
                          <a:effectLst/>
                        </a:rPr>
                        <a:t>The primary focus of academic performance analytics is to assess and improve academic outcomes, including student success, retention, and graduation rates. It aims to understand factors influencing academic performance.</a:t>
                      </a:r>
                      <a:endParaRPr lang="en-ZA" sz="110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3" marR="28573" marT="0" marB="0"/>
                </a:tc>
                <a:tc>
                  <a:txBody>
                    <a:bodyPr/>
                    <a:lstStyle/>
                    <a:p>
                      <a:pPr>
                        <a:lnSpc>
                          <a:spcPct val="107000"/>
                        </a:lnSpc>
                        <a:spcAft>
                          <a:spcPts val="0"/>
                        </a:spcAft>
                      </a:pPr>
                      <a:r>
                        <a:rPr lang="en-ZA" sz="1100">
                          <a:solidFill>
                            <a:schemeClr val="bg1">
                              <a:lumMod val="75000"/>
                              <a:lumOff val="25000"/>
                            </a:schemeClr>
                          </a:solidFill>
                          <a:effectLst/>
                        </a:rPr>
                        <a:t>The primary focus of student cohort analytics is to gain insights into trends, patterns, and changes within specific student groups. It helps institutions understand the unique challenges and needs of different cohorts.</a:t>
                      </a:r>
                      <a:endParaRPr lang="en-ZA" sz="110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3" marR="28573" marT="0" marB="0"/>
                </a:tc>
                <a:extLst>
                  <a:ext uri="{0D108BD9-81ED-4DB2-BD59-A6C34878D82A}">
                    <a16:rowId xmlns:a16="http://schemas.microsoft.com/office/drawing/2014/main" val="1012315049"/>
                  </a:ext>
                </a:extLst>
              </a:tr>
              <a:tr h="1318034">
                <a:tc>
                  <a:txBody>
                    <a:bodyPr/>
                    <a:lstStyle/>
                    <a:p>
                      <a:pPr>
                        <a:lnSpc>
                          <a:spcPct val="107000"/>
                        </a:lnSpc>
                        <a:spcAft>
                          <a:spcPts val="0"/>
                        </a:spcAft>
                      </a:pPr>
                      <a:r>
                        <a:rPr lang="en-ZA" sz="1100" dirty="0">
                          <a:solidFill>
                            <a:schemeClr val="bg1">
                              <a:lumMod val="75000"/>
                              <a:lumOff val="25000"/>
                            </a:schemeClr>
                          </a:solidFill>
                          <a:effectLst/>
                        </a:rPr>
                        <a:t>Application</a:t>
                      </a:r>
                      <a:endParaRPr lang="en-ZA" sz="1100"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3" marR="28573" marT="0" marB="0">
                    <a:lnR w="12700" cap="flat" cmpd="sng" algn="ctr">
                      <a:solidFill>
                        <a:schemeClr val="tx1"/>
                      </a:solidFill>
                      <a:prstDash val="solid"/>
                      <a:round/>
                      <a:headEnd type="none" w="med" len="med"/>
                      <a:tailEnd type="none" w="med" len="med"/>
                    </a:lnR>
                  </a:tcPr>
                </a:tc>
                <a:tc>
                  <a:txBody>
                    <a:bodyPr/>
                    <a:lstStyle/>
                    <a:p>
                      <a:pPr>
                        <a:lnSpc>
                          <a:spcPct val="107000"/>
                        </a:lnSpc>
                        <a:spcAft>
                          <a:spcPts val="0"/>
                        </a:spcAft>
                      </a:pPr>
                      <a:r>
                        <a:rPr lang="en-ZA" sz="1100">
                          <a:solidFill>
                            <a:schemeClr val="bg1">
                              <a:lumMod val="75000"/>
                              <a:lumOff val="25000"/>
                            </a:schemeClr>
                          </a:solidFill>
                          <a:effectLst/>
                        </a:rPr>
                        <a:t>Learning analytics can inform curriculum design, help educators identify trends in student performance, and support institutional decision-making. It is used to optimize educational practices.</a:t>
                      </a:r>
                      <a:endParaRPr lang="en-ZA" sz="110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3" marR="28573" marT="0" marB="0">
                    <a:lnL w="12700" cap="flat" cmpd="sng" algn="ctr">
                      <a:solidFill>
                        <a:schemeClr val="tx1"/>
                      </a:solidFill>
                      <a:prstDash val="solid"/>
                      <a:round/>
                      <a:headEnd type="none" w="med" len="med"/>
                      <a:tailEnd type="none" w="med" len="med"/>
                    </a:lnL>
                  </a:tcPr>
                </a:tc>
                <a:tc>
                  <a:txBody>
                    <a:bodyPr/>
                    <a:lstStyle/>
                    <a:p>
                      <a:pPr>
                        <a:lnSpc>
                          <a:spcPct val="107000"/>
                        </a:lnSpc>
                        <a:spcAft>
                          <a:spcPts val="0"/>
                        </a:spcAft>
                      </a:pPr>
                      <a:r>
                        <a:rPr lang="en-ZA" sz="1100" dirty="0">
                          <a:solidFill>
                            <a:schemeClr val="bg1">
                              <a:lumMod val="75000"/>
                              <a:lumOff val="25000"/>
                            </a:schemeClr>
                          </a:solidFill>
                          <a:effectLst/>
                        </a:rPr>
                        <a:t>Learner analytics is often used to provide personalized support and interventions to individual students. Its goal is to enhance the success and satisfaction of individual learners.</a:t>
                      </a:r>
                      <a:endParaRPr lang="en-ZA" sz="1100"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3" marR="28573" marT="0" marB="0"/>
                </a:tc>
                <a:tc>
                  <a:txBody>
                    <a:bodyPr/>
                    <a:lstStyle/>
                    <a:p>
                      <a:pPr>
                        <a:lnSpc>
                          <a:spcPct val="107000"/>
                        </a:lnSpc>
                        <a:spcAft>
                          <a:spcPts val="0"/>
                        </a:spcAft>
                      </a:pPr>
                      <a:r>
                        <a:rPr lang="en-ZA" sz="1100" dirty="0">
                          <a:solidFill>
                            <a:schemeClr val="bg1">
                              <a:lumMod val="75000"/>
                              <a:lumOff val="25000"/>
                            </a:schemeClr>
                          </a:solidFill>
                          <a:effectLst/>
                        </a:rPr>
                        <a:t>Academic performance analytics helps institutions identify at-risk students, evaluate the impact of academic support programs, and make data-driven decisions to enhance overall academic effectiveness.</a:t>
                      </a:r>
                      <a:endParaRPr lang="en-ZA" sz="1100"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3" marR="28573" marT="0" marB="0"/>
                </a:tc>
                <a:tc>
                  <a:txBody>
                    <a:bodyPr/>
                    <a:lstStyle/>
                    <a:p>
                      <a:pPr>
                        <a:lnSpc>
                          <a:spcPct val="107000"/>
                        </a:lnSpc>
                        <a:spcAft>
                          <a:spcPts val="0"/>
                        </a:spcAft>
                      </a:pPr>
                      <a:r>
                        <a:rPr lang="en-ZA" sz="1100" dirty="0">
                          <a:solidFill>
                            <a:schemeClr val="bg1">
                              <a:lumMod val="75000"/>
                              <a:lumOff val="25000"/>
                            </a:schemeClr>
                          </a:solidFill>
                          <a:effectLst/>
                        </a:rPr>
                        <a:t>Student cohort analytics informs decisions related to program evaluation, resource allocation, and the development of targeted interventions to support specific groups of students, such as first-year students or students with similar demographics.</a:t>
                      </a:r>
                      <a:endParaRPr lang="en-ZA" sz="1100"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3" marR="28573" marT="0" marB="0"/>
                </a:tc>
                <a:extLst>
                  <a:ext uri="{0D108BD9-81ED-4DB2-BD59-A6C34878D82A}">
                    <a16:rowId xmlns:a16="http://schemas.microsoft.com/office/drawing/2014/main" val="593813060"/>
                  </a:ext>
                </a:extLst>
              </a:tr>
            </a:tbl>
          </a:graphicData>
        </a:graphic>
      </p:graphicFrame>
      <p:pic>
        <p:nvPicPr>
          <p:cNvPr id="21" name="Picture 20">
            <a:extLst>
              <a:ext uri="{FF2B5EF4-FFF2-40B4-BE49-F238E27FC236}">
                <a16:creationId xmlns:a16="http://schemas.microsoft.com/office/drawing/2014/main" id="{DF804371-08E1-413D-A5BA-276601AD66BE}"/>
              </a:ext>
            </a:extLst>
          </p:cNvPr>
          <p:cNvPicPr>
            <a:picLocks noChangeAspect="1"/>
          </p:cNvPicPr>
          <p:nvPr/>
        </p:nvPicPr>
        <p:blipFill>
          <a:blip r:embed="rId3"/>
          <a:stretch>
            <a:fillRect/>
          </a:stretch>
        </p:blipFill>
        <p:spPr>
          <a:xfrm>
            <a:off x="10073991" y="108087"/>
            <a:ext cx="2026355" cy="445586"/>
          </a:xfrm>
          <a:prstGeom prst="rect">
            <a:avLst/>
          </a:prstGeom>
        </p:spPr>
      </p:pic>
    </p:spTree>
    <p:extLst>
      <p:ext uri="{BB962C8B-B14F-4D97-AF65-F5344CB8AC3E}">
        <p14:creationId xmlns:p14="http://schemas.microsoft.com/office/powerpoint/2010/main" val="2003960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331E6-0C61-45A9-BC66-21BD0340C488}"/>
              </a:ext>
            </a:extLst>
          </p:cNvPr>
          <p:cNvSpPr txBox="1">
            <a:spLocks/>
          </p:cNvSpPr>
          <p:nvPr/>
        </p:nvSpPr>
        <p:spPr>
          <a:xfrm>
            <a:off x="576264" y="89856"/>
            <a:ext cx="10801350" cy="53975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fontAlgn="base">
              <a:spcAft>
                <a:spcPct val="0"/>
              </a:spcAft>
              <a:defRPr/>
            </a:pPr>
            <a:r>
              <a:rPr lang="en-US" sz="2400" b="1" dirty="0">
                <a:solidFill>
                  <a:schemeClr val="accent2">
                    <a:lumMod val="50000"/>
                  </a:schemeClr>
                </a:solidFill>
                <a:latin typeface="Calibri" panose="020F0502020204030204"/>
              </a:rPr>
              <a:t>IMPLEMENTATION OF ANALYTICS FOR STUDENT SUCCESS</a:t>
            </a:r>
            <a:endParaRPr lang="en-ZA" sz="2400" b="1" dirty="0">
              <a:solidFill>
                <a:schemeClr val="accent2">
                  <a:lumMod val="50000"/>
                </a:schemeClr>
              </a:solidFill>
              <a:latin typeface="Calibri" panose="020F0502020204030204"/>
            </a:endParaRPr>
          </a:p>
        </p:txBody>
      </p:sp>
      <p:grpSp>
        <p:nvGrpSpPr>
          <p:cNvPr id="3" name="Group 43">
            <a:extLst>
              <a:ext uri="{FF2B5EF4-FFF2-40B4-BE49-F238E27FC236}">
                <a16:creationId xmlns:a16="http://schemas.microsoft.com/office/drawing/2014/main" id="{A3902D6D-CBBD-48DB-8E38-236933BE19AC}"/>
              </a:ext>
            </a:extLst>
          </p:cNvPr>
          <p:cNvGrpSpPr>
            <a:grpSpLocks/>
          </p:cNvGrpSpPr>
          <p:nvPr/>
        </p:nvGrpSpPr>
        <p:grpSpPr bwMode="auto">
          <a:xfrm>
            <a:off x="161926" y="0"/>
            <a:ext cx="414338" cy="772319"/>
            <a:chOff x="431006" y="3275991"/>
            <a:chExt cx="765432" cy="1634472"/>
          </a:xfrm>
        </p:grpSpPr>
        <p:sp>
          <p:nvSpPr>
            <p:cNvPr id="4" name="Isosceles Triangle 3">
              <a:extLst>
                <a:ext uri="{FF2B5EF4-FFF2-40B4-BE49-F238E27FC236}">
                  <a16:creationId xmlns:a16="http://schemas.microsoft.com/office/drawing/2014/main" id="{ADD30F0C-FD86-4020-B627-3E2AA493D5A7}"/>
                </a:ext>
              </a:extLst>
            </p:cNvPr>
            <p:cNvSpPr/>
            <p:nvPr/>
          </p:nvSpPr>
          <p:spPr>
            <a:xfrm rot="5400000">
              <a:off x="89077" y="3691239"/>
              <a:ext cx="1522607" cy="692114"/>
            </a:xfrm>
            <a:prstGeom prst="triangle">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Parallelogram 4">
              <a:extLst>
                <a:ext uri="{FF2B5EF4-FFF2-40B4-BE49-F238E27FC236}">
                  <a16:creationId xmlns:a16="http://schemas.microsoft.com/office/drawing/2014/main" id="{5A3BFE85-2041-40C6-B8FD-D8F54A06A174}"/>
                </a:ext>
              </a:extLst>
            </p:cNvPr>
            <p:cNvSpPr/>
            <p:nvPr/>
          </p:nvSpPr>
          <p:spPr>
            <a:xfrm rot="5400000" flipV="1">
              <a:off x="-348018" y="4058123"/>
              <a:ext cx="1631364" cy="73318"/>
            </a:xfrm>
            <a:prstGeom prst="parallelogram">
              <a:avLst>
                <a:gd name="adj" fmla="val 15614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 name="Rectangle 5">
            <a:extLst>
              <a:ext uri="{FF2B5EF4-FFF2-40B4-BE49-F238E27FC236}">
                <a16:creationId xmlns:a16="http://schemas.microsoft.com/office/drawing/2014/main" id="{E59DD5EE-782F-44F4-8108-FEB186610216}"/>
              </a:ext>
            </a:extLst>
          </p:cNvPr>
          <p:cNvSpPr/>
          <p:nvPr/>
        </p:nvSpPr>
        <p:spPr>
          <a:xfrm>
            <a:off x="607132" y="1127139"/>
            <a:ext cx="9659981" cy="684900"/>
          </a:xfrm>
          <a:prstGeom prst="rect">
            <a:avLst/>
          </a:prstGeom>
          <a:noFill/>
          <a:ln w="12700" cap="flat" cmpd="sng" algn="ctr">
            <a:noFill/>
            <a:prstDash val="solid"/>
            <a:miter lim="800000"/>
          </a:ln>
          <a:effectLst/>
        </p:spPr>
        <p:txBody>
          <a:bodyPr rtlCol="0" anchor="ctr"/>
          <a:lstStyle/>
          <a:p>
            <a:pPr lvl="0" algn="just">
              <a:defRPr/>
            </a:pPr>
            <a:r>
              <a:rPr lang="en-ZA" sz="1600" dirty="0">
                <a:solidFill>
                  <a:schemeClr val="bg1">
                    <a:lumMod val="85000"/>
                    <a:lumOff val="15000"/>
                  </a:schemeClr>
                </a:solidFill>
              </a:rPr>
              <a:t>The use of data analytics in promoting student success is contingent upon a multitude of drivers and elements that enable the efficient gathering, examination, and utilisation of data to augment students' educational experiences and achievements.</a:t>
            </a:r>
            <a:endParaRPr kumimoji="0" lang="en-ZA" sz="1200" b="1" i="0" u="none" strike="noStrike" kern="0" cap="none" spc="0" normalizeH="0" baseline="0" noProof="0" dirty="0">
              <a:ln>
                <a:noFill/>
              </a:ln>
              <a:solidFill>
                <a:schemeClr val="bg1">
                  <a:lumMod val="85000"/>
                  <a:lumOff val="15000"/>
                </a:schemeClr>
              </a:solidFill>
              <a:effectLst/>
              <a:uLnTx/>
              <a:uFillTx/>
              <a:latin typeface="Calibri" panose="020F0502020204030204"/>
            </a:endParaRPr>
          </a:p>
        </p:txBody>
      </p:sp>
      <p:grpSp>
        <p:nvGrpSpPr>
          <p:cNvPr id="26" name="Group 25">
            <a:extLst>
              <a:ext uri="{FF2B5EF4-FFF2-40B4-BE49-F238E27FC236}">
                <a16:creationId xmlns:a16="http://schemas.microsoft.com/office/drawing/2014/main" id="{16D672A8-AD44-4FF3-82E9-BA3F82E7C600}"/>
              </a:ext>
            </a:extLst>
          </p:cNvPr>
          <p:cNvGrpSpPr/>
          <p:nvPr/>
        </p:nvGrpSpPr>
        <p:grpSpPr>
          <a:xfrm>
            <a:off x="576264" y="1937728"/>
            <a:ext cx="10924906" cy="2638253"/>
            <a:chOff x="630648" y="1875024"/>
            <a:chExt cx="10924906" cy="3602988"/>
          </a:xfrm>
        </p:grpSpPr>
        <p:sp>
          <p:nvSpPr>
            <p:cNvPr id="7" name="Rectangle 6">
              <a:extLst>
                <a:ext uri="{FF2B5EF4-FFF2-40B4-BE49-F238E27FC236}">
                  <a16:creationId xmlns:a16="http://schemas.microsoft.com/office/drawing/2014/main" id="{433AF6B0-78E5-41F6-B9BD-52B4086702EF}"/>
                </a:ext>
              </a:extLst>
            </p:cNvPr>
            <p:cNvSpPr/>
            <p:nvPr/>
          </p:nvSpPr>
          <p:spPr>
            <a:xfrm>
              <a:off x="630648" y="1895794"/>
              <a:ext cx="10924906" cy="3582218"/>
            </a:xfrm>
            <a:prstGeom prst="rect">
              <a:avLst/>
            </a:prstGeom>
            <a:solidFill>
              <a:schemeClr val="tx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a:extLst>
                <a:ext uri="{FF2B5EF4-FFF2-40B4-BE49-F238E27FC236}">
                  <a16:creationId xmlns:a16="http://schemas.microsoft.com/office/drawing/2014/main" id="{45EABA6B-75F6-4A84-8EAE-0C60A2ED8D72}"/>
                </a:ext>
              </a:extLst>
            </p:cNvPr>
            <p:cNvSpPr/>
            <p:nvPr/>
          </p:nvSpPr>
          <p:spPr>
            <a:xfrm>
              <a:off x="1222288" y="3072302"/>
              <a:ext cx="2160000" cy="720000"/>
            </a:xfrm>
            <a:prstGeom prst="rect">
              <a:avLst/>
            </a:prstGeom>
            <a:solidFill>
              <a:schemeClr val="accent1">
                <a:lumMod val="75000"/>
              </a:schemeClr>
            </a:solidFill>
            <a:ln cap="flat">
              <a:noFill/>
              <a:prstDash val="solid"/>
            </a:ln>
          </p:spPr>
          <p:txBody>
            <a:bodyPr lIns="45000" tIns="22500" rIns="45000" bIns="22500" anchor="ctr" anchorCtr="1" compatLnSpc="0"/>
            <a:lstStyle/>
            <a:p>
              <a:r>
                <a:rPr lang="en-ZA" sz="1400" b="1" dirty="0">
                  <a:latin typeface="Poppins" panose="00000500000000000000" pitchFamily="2" charset="0"/>
                  <a:ea typeface="Microsoft YaHei" pitchFamily="2"/>
                </a:rPr>
                <a:t>Technology Infrastructure</a:t>
              </a:r>
            </a:p>
          </p:txBody>
        </p:sp>
        <p:sp>
          <p:nvSpPr>
            <p:cNvPr id="9" name="Rectangle 8">
              <a:extLst>
                <a:ext uri="{FF2B5EF4-FFF2-40B4-BE49-F238E27FC236}">
                  <a16:creationId xmlns:a16="http://schemas.microsoft.com/office/drawing/2014/main" id="{11010CC7-A69E-4F35-BFFA-A723643E0CA3}"/>
                </a:ext>
              </a:extLst>
            </p:cNvPr>
            <p:cNvSpPr/>
            <p:nvPr/>
          </p:nvSpPr>
          <p:spPr>
            <a:xfrm>
              <a:off x="1222288" y="3866626"/>
              <a:ext cx="2160000" cy="720000"/>
            </a:xfrm>
            <a:prstGeom prst="rect">
              <a:avLst/>
            </a:prstGeom>
            <a:solidFill>
              <a:srgbClr val="ED8B00"/>
            </a:solidFill>
            <a:ln cap="flat">
              <a:noFill/>
              <a:prstDash val="solid"/>
            </a:ln>
          </p:spPr>
          <p:txBody>
            <a:bodyPr lIns="45000" tIns="22500" rIns="45000" bIns="22500" anchor="ctr" anchorCtr="1" compatLnSpc="0"/>
            <a:lstStyle/>
            <a:p>
              <a:r>
                <a:rPr lang="en-ZA" sz="1400" b="1" dirty="0">
                  <a:latin typeface="Poppins" panose="00000500000000000000" pitchFamily="2" charset="0"/>
                  <a:ea typeface="Microsoft YaHei" pitchFamily="2"/>
                </a:rPr>
                <a:t>Data Integration</a:t>
              </a:r>
            </a:p>
          </p:txBody>
        </p:sp>
        <p:sp>
          <p:nvSpPr>
            <p:cNvPr id="10" name="Rectangle 9">
              <a:extLst>
                <a:ext uri="{FF2B5EF4-FFF2-40B4-BE49-F238E27FC236}">
                  <a16:creationId xmlns:a16="http://schemas.microsoft.com/office/drawing/2014/main" id="{4CE71D41-E24B-4473-99C7-0BA7A13F22D7}"/>
                </a:ext>
              </a:extLst>
            </p:cNvPr>
            <p:cNvSpPr/>
            <p:nvPr/>
          </p:nvSpPr>
          <p:spPr>
            <a:xfrm>
              <a:off x="1222288" y="4635783"/>
              <a:ext cx="2160000" cy="720000"/>
            </a:xfrm>
            <a:prstGeom prst="rect">
              <a:avLst/>
            </a:prstGeom>
            <a:solidFill>
              <a:schemeClr val="accent2"/>
            </a:solidFill>
            <a:ln cap="flat">
              <a:noFill/>
              <a:prstDash val="solid"/>
            </a:ln>
          </p:spPr>
          <p:txBody>
            <a:bodyPr lIns="45000" tIns="22500" rIns="45000" bIns="22500" anchor="ctr" anchorCtr="1" compatLnSpc="0"/>
            <a:lstStyle/>
            <a:p>
              <a:r>
                <a:rPr lang="en-ZA" sz="1400" b="1" dirty="0">
                  <a:latin typeface="Poppins" panose="00000500000000000000" pitchFamily="2" charset="0"/>
                  <a:ea typeface="Microsoft YaHei" pitchFamily="2"/>
                </a:rPr>
                <a:t>Analytics Expertise</a:t>
              </a:r>
            </a:p>
          </p:txBody>
        </p:sp>
        <p:sp>
          <p:nvSpPr>
            <p:cNvPr id="11" name="Rectangle 10">
              <a:extLst>
                <a:ext uri="{FF2B5EF4-FFF2-40B4-BE49-F238E27FC236}">
                  <a16:creationId xmlns:a16="http://schemas.microsoft.com/office/drawing/2014/main" id="{BB466C74-1471-444C-BC18-D5065219B5DB}"/>
                </a:ext>
              </a:extLst>
            </p:cNvPr>
            <p:cNvSpPr/>
            <p:nvPr/>
          </p:nvSpPr>
          <p:spPr>
            <a:xfrm>
              <a:off x="1222288" y="2279005"/>
              <a:ext cx="2160000" cy="720000"/>
            </a:xfrm>
            <a:prstGeom prst="rect">
              <a:avLst/>
            </a:prstGeom>
            <a:solidFill>
              <a:schemeClr val="accent2"/>
            </a:solidFill>
            <a:ln cap="flat">
              <a:noFill/>
              <a:prstDash val="solid"/>
            </a:ln>
          </p:spPr>
          <p:txBody>
            <a:bodyPr lIns="45000" tIns="22500" rIns="45000" bIns="22500" anchor="ctr" anchorCtr="1" compatLnSpc="0"/>
            <a:lstStyle/>
            <a:p>
              <a:r>
                <a:rPr lang="en-US" sz="1400" b="1" dirty="0">
                  <a:latin typeface="Poppins" panose="00000500000000000000" pitchFamily="2" charset="0"/>
                  <a:ea typeface="Microsoft YaHei" pitchFamily="2"/>
                </a:rPr>
                <a:t>Data Availability</a:t>
              </a:r>
              <a:endParaRPr lang="en-ZA" sz="1400" b="1" dirty="0">
                <a:latin typeface="Poppins" panose="00000500000000000000" pitchFamily="2" charset="0"/>
                <a:ea typeface="Microsoft YaHei" pitchFamily="2"/>
              </a:endParaRPr>
            </a:p>
          </p:txBody>
        </p:sp>
        <p:sp>
          <p:nvSpPr>
            <p:cNvPr id="12" name="Isosceles Triangle 11">
              <a:extLst>
                <a:ext uri="{FF2B5EF4-FFF2-40B4-BE49-F238E27FC236}">
                  <a16:creationId xmlns:a16="http://schemas.microsoft.com/office/drawing/2014/main" id="{FF38D4CE-0346-44F3-9469-DE578E514ECA}"/>
                </a:ext>
              </a:extLst>
            </p:cNvPr>
            <p:cNvSpPr/>
            <p:nvPr/>
          </p:nvSpPr>
          <p:spPr>
            <a:xfrm rot="5400000">
              <a:off x="2801998" y="3553627"/>
              <a:ext cx="2967232" cy="601350"/>
            </a:xfrm>
            <a:prstGeom prst="triangle">
              <a:avLst/>
            </a:prstGeom>
            <a:solidFill>
              <a:schemeClr val="accent6">
                <a:lumMod val="50000"/>
              </a:schemeClr>
            </a:solidFill>
            <a:ln cap="flat">
              <a:noFill/>
              <a:prstDash val="solid"/>
            </a:ln>
          </p:spPr>
          <p:txBody>
            <a:bodyPr lIns="45000" tIns="22500" rIns="45000" bIns="22500" anchor="ctr" anchorCtr="1" compatLnSpc="0"/>
            <a:lstStyle/>
            <a:p>
              <a:endParaRPr lang="en-ZA" sz="900" dirty="0">
                <a:solidFill>
                  <a:prstClr val="black"/>
                </a:solidFill>
                <a:latin typeface="Poppins" panose="00000500000000000000" pitchFamily="2" charset="0"/>
                <a:ea typeface="Microsoft YaHei" pitchFamily="2"/>
              </a:endParaRPr>
            </a:p>
          </p:txBody>
        </p:sp>
        <p:sp>
          <p:nvSpPr>
            <p:cNvPr id="13" name="Rectangle 12">
              <a:extLst>
                <a:ext uri="{FF2B5EF4-FFF2-40B4-BE49-F238E27FC236}">
                  <a16:creationId xmlns:a16="http://schemas.microsoft.com/office/drawing/2014/main" id="{27A34D1B-A458-4384-8BFB-F62AEDAAE39F}"/>
                </a:ext>
              </a:extLst>
            </p:cNvPr>
            <p:cNvSpPr/>
            <p:nvPr/>
          </p:nvSpPr>
          <p:spPr>
            <a:xfrm>
              <a:off x="5091653" y="3095091"/>
              <a:ext cx="2160000" cy="720000"/>
            </a:xfrm>
            <a:prstGeom prst="rect">
              <a:avLst/>
            </a:prstGeom>
            <a:solidFill>
              <a:schemeClr val="accent1">
                <a:lumMod val="75000"/>
              </a:schemeClr>
            </a:solidFill>
            <a:ln cap="flat">
              <a:noFill/>
              <a:prstDash val="solid"/>
            </a:ln>
          </p:spPr>
          <p:txBody>
            <a:bodyPr lIns="45000" tIns="22500" rIns="45000" bIns="22500" anchor="ctr" anchorCtr="1" compatLnSpc="0"/>
            <a:lstStyle/>
            <a:p>
              <a:r>
                <a:rPr lang="en-ZA" sz="1400" b="1" dirty="0">
                  <a:latin typeface="Poppins" panose="00000500000000000000" pitchFamily="2" charset="0"/>
                  <a:ea typeface="Microsoft YaHei" pitchFamily="2"/>
                </a:rPr>
                <a:t>Leadership Support</a:t>
              </a:r>
            </a:p>
          </p:txBody>
        </p:sp>
        <p:sp>
          <p:nvSpPr>
            <p:cNvPr id="14" name="Rectangle 13">
              <a:extLst>
                <a:ext uri="{FF2B5EF4-FFF2-40B4-BE49-F238E27FC236}">
                  <a16:creationId xmlns:a16="http://schemas.microsoft.com/office/drawing/2014/main" id="{B9FD19F4-8E81-47FE-B556-A031D45D9163}"/>
                </a:ext>
              </a:extLst>
            </p:cNvPr>
            <p:cNvSpPr/>
            <p:nvPr/>
          </p:nvSpPr>
          <p:spPr>
            <a:xfrm>
              <a:off x="5091653" y="3889415"/>
              <a:ext cx="2160000" cy="720000"/>
            </a:xfrm>
            <a:prstGeom prst="rect">
              <a:avLst/>
            </a:prstGeom>
            <a:solidFill>
              <a:srgbClr val="ED8B00"/>
            </a:solidFill>
            <a:ln cap="flat">
              <a:noFill/>
              <a:prstDash val="solid"/>
            </a:ln>
          </p:spPr>
          <p:txBody>
            <a:bodyPr lIns="45000" tIns="22500" rIns="45000" bIns="22500" anchor="ctr" anchorCtr="1" compatLnSpc="0"/>
            <a:lstStyle/>
            <a:p>
              <a:r>
                <a:rPr lang="en-ZA" sz="1400" b="1" dirty="0">
                  <a:latin typeface="Poppins" panose="00000500000000000000" pitchFamily="2" charset="0"/>
                  <a:ea typeface="Microsoft YaHei" pitchFamily="2"/>
                </a:rPr>
                <a:t>Privacy and Compliance</a:t>
              </a:r>
            </a:p>
          </p:txBody>
        </p:sp>
        <p:sp>
          <p:nvSpPr>
            <p:cNvPr id="15" name="Rectangle 14">
              <a:extLst>
                <a:ext uri="{FF2B5EF4-FFF2-40B4-BE49-F238E27FC236}">
                  <a16:creationId xmlns:a16="http://schemas.microsoft.com/office/drawing/2014/main" id="{7A2E80CF-39FA-40BD-8832-D76030935DDB}"/>
                </a:ext>
              </a:extLst>
            </p:cNvPr>
            <p:cNvSpPr/>
            <p:nvPr/>
          </p:nvSpPr>
          <p:spPr>
            <a:xfrm>
              <a:off x="5091653" y="4658572"/>
              <a:ext cx="2160000" cy="720000"/>
            </a:xfrm>
            <a:prstGeom prst="rect">
              <a:avLst/>
            </a:prstGeom>
            <a:solidFill>
              <a:schemeClr val="accent2"/>
            </a:solidFill>
            <a:ln cap="flat">
              <a:noFill/>
              <a:prstDash val="solid"/>
            </a:ln>
          </p:spPr>
          <p:txBody>
            <a:bodyPr lIns="45000" tIns="22500" rIns="45000" bIns="22500" anchor="ctr" anchorCtr="1" compatLnSpc="0"/>
            <a:lstStyle/>
            <a:p>
              <a:r>
                <a:rPr lang="en-ZA" sz="1400" b="1" dirty="0">
                  <a:latin typeface="Poppins" panose="00000500000000000000" pitchFamily="2" charset="0"/>
                  <a:ea typeface="Microsoft YaHei" pitchFamily="2"/>
                </a:rPr>
                <a:t>Data Literacy</a:t>
              </a:r>
            </a:p>
          </p:txBody>
        </p:sp>
        <p:sp>
          <p:nvSpPr>
            <p:cNvPr id="16" name="Rectangle 15">
              <a:extLst>
                <a:ext uri="{FF2B5EF4-FFF2-40B4-BE49-F238E27FC236}">
                  <a16:creationId xmlns:a16="http://schemas.microsoft.com/office/drawing/2014/main" id="{A970017B-AB1D-4D4F-B3CB-CAADFC97C9D3}"/>
                </a:ext>
              </a:extLst>
            </p:cNvPr>
            <p:cNvSpPr/>
            <p:nvPr/>
          </p:nvSpPr>
          <p:spPr>
            <a:xfrm>
              <a:off x="5091653" y="2301794"/>
              <a:ext cx="2160000" cy="720000"/>
            </a:xfrm>
            <a:prstGeom prst="rect">
              <a:avLst/>
            </a:prstGeom>
            <a:solidFill>
              <a:schemeClr val="accent2"/>
            </a:solidFill>
            <a:ln cap="flat">
              <a:noFill/>
              <a:prstDash val="solid"/>
            </a:ln>
          </p:spPr>
          <p:txBody>
            <a:bodyPr lIns="45000" tIns="22500" rIns="45000" bIns="22500" anchor="ctr" anchorCtr="1" compatLnSpc="0"/>
            <a:lstStyle/>
            <a:p>
              <a:r>
                <a:rPr lang="en-US" sz="1400" b="1" dirty="0">
                  <a:latin typeface="Poppins" panose="00000500000000000000" pitchFamily="2" charset="0"/>
                  <a:ea typeface="Microsoft YaHei" pitchFamily="2"/>
                </a:rPr>
                <a:t>Institutional Culture</a:t>
              </a:r>
              <a:endParaRPr lang="en-ZA" sz="1400" b="1" dirty="0">
                <a:latin typeface="Poppins" panose="00000500000000000000" pitchFamily="2" charset="0"/>
                <a:ea typeface="Microsoft YaHei" pitchFamily="2"/>
              </a:endParaRPr>
            </a:p>
          </p:txBody>
        </p:sp>
        <p:sp>
          <p:nvSpPr>
            <p:cNvPr id="17" name="Isosceles Triangle 16">
              <a:extLst>
                <a:ext uri="{FF2B5EF4-FFF2-40B4-BE49-F238E27FC236}">
                  <a16:creationId xmlns:a16="http://schemas.microsoft.com/office/drawing/2014/main" id="{81AFB0E3-E5B0-45A5-9AB5-4E8172EFBC82}"/>
                </a:ext>
              </a:extLst>
            </p:cNvPr>
            <p:cNvSpPr/>
            <p:nvPr/>
          </p:nvSpPr>
          <p:spPr>
            <a:xfrm rot="5400000">
              <a:off x="6590845" y="3565951"/>
              <a:ext cx="2967234" cy="601350"/>
            </a:xfrm>
            <a:prstGeom prst="triangle">
              <a:avLst/>
            </a:prstGeom>
            <a:solidFill>
              <a:schemeClr val="accent6">
                <a:lumMod val="50000"/>
              </a:schemeClr>
            </a:solidFill>
            <a:ln cap="flat">
              <a:noFill/>
              <a:prstDash val="solid"/>
            </a:ln>
          </p:spPr>
          <p:txBody>
            <a:bodyPr lIns="45000" tIns="22500" rIns="45000" bIns="22500" anchor="ctr" anchorCtr="1" compatLnSpc="0"/>
            <a:lstStyle/>
            <a:p>
              <a:endParaRPr lang="en-ZA" sz="900" dirty="0">
                <a:solidFill>
                  <a:prstClr val="black"/>
                </a:solidFill>
                <a:latin typeface="Poppins" panose="00000500000000000000" pitchFamily="2" charset="0"/>
                <a:ea typeface="Microsoft YaHei" pitchFamily="2"/>
              </a:endParaRPr>
            </a:p>
          </p:txBody>
        </p:sp>
        <p:sp>
          <p:nvSpPr>
            <p:cNvPr id="18" name="Rectangle 17">
              <a:extLst>
                <a:ext uri="{FF2B5EF4-FFF2-40B4-BE49-F238E27FC236}">
                  <a16:creationId xmlns:a16="http://schemas.microsoft.com/office/drawing/2014/main" id="{B82C14CD-44E6-4B37-8BC6-8E58075F35E0}"/>
                </a:ext>
              </a:extLst>
            </p:cNvPr>
            <p:cNvSpPr/>
            <p:nvPr/>
          </p:nvSpPr>
          <p:spPr>
            <a:xfrm>
              <a:off x="8784514" y="3095091"/>
              <a:ext cx="2160000" cy="720000"/>
            </a:xfrm>
            <a:prstGeom prst="rect">
              <a:avLst/>
            </a:prstGeom>
            <a:solidFill>
              <a:schemeClr val="accent1">
                <a:lumMod val="75000"/>
              </a:schemeClr>
            </a:solidFill>
            <a:ln cap="flat">
              <a:noFill/>
              <a:prstDash val="solid"/>
            </a:ln>
          </p:spPr>
          <p:txBody>
            <a:bodyPr lIns="45000" tIns="22500" rIns="45000" bIns="22500" anchor="ctr" anchorCtr="1" compatLnSpc="0"/>
            <a:lstStyle/>
            <a:p>
              <a:r>
                <a:rPr lang="en-ZA" sz="1400" b="1" dirty="0">
                  <a:latin typeface="Poppins" panose="00000500000000000000" pitchFamily="2" charset="0"/>
                  <a:ea typeface="Microsoft YaHei" pitchFamily="2"/>
                </a:rPr>
                <a:t>Continuous Improvement</a:t>
              </a:r>
            </a:p>
          </p:txBody>
        </p:sp>
        <p:sp>
          <p:nvSpPr>
            <p:cNvPr id="19" name="Rectangle 18">
              <a:extLst>
                <a:ext uri="{FF2B5EF4-FFF2-40B4-BE49-F238E27FC236}">
                  <a16:creationId xmlns:a16="http://schemas.microsoft.com/office/drawing/2014/main" id="{91D4B58B-FEF8-434F-9262-434618AC2F1D}"/>
                </a:ext>
              </a:extLst>
            </p:cNvPr>
            <p:cNvSpPr/>
            <p:nvPr/>
          </p:nvSpPr>
          <p:spPr>
            <a:xfrm>
              <a:off x="8784514" y="3889415"/>
              <a:ext cx="2160000" cy="720000"/>
            </a:xfrm>
            <a:prstGeom prst="rect">
              <a:avLst/>
            </a:prstGeom>
            <a:solidFill>
              <a:srgbClr val="ED8B00"/>
            </a:solidFill>
            <a:ln cap="flat">
              <a:noFill/>
              <a:prstDash val="solid"/>
            </a:ln>
          </p:spPr>
          <p:txBody>
            <a:bodyPr lIns="45000" tIns="22500" rIns="45000" bIns="22500" anchor="ctr" anchorCtr="1" compatLnSpc="0"/>
            <a:lstStyle/>
            <a:p>
              <a:r>
                <a:rPr lang="en-ZA" sz="1400" b="1" dirty="0">
                  <a:latin typeface="Poppins" panose="00000500000000000000" pitchFamily="2" charset="0"/>
                  <a:ea typeface="Microsoft YaHei" pitchFamily="2"/>
                </a:rPr>
                <a:t>Stakeholder Collaboration</a:t>
              </a:r>
            </a:p>
          </p:txBody>
        </p:sp>
        <p:sp>
          <p:nvSpPr>
            <p:cNvPr id="20" name="Rectangle 19">
              <a:extLst>
                <a:ext uri="{FF2B5EF4-FFF2-40B4-BE49-F238E27FC236}">
                  <a16:creationId xmlns:a16="http://schemas.microsoft.com/office/drawing/2014/main" id="{EFEE3B87-3441-4B5B-BEF8-207C5C7CD51C}"/>
                </a:ext>
              </a:extLst>
            </p:cNvPr>
            <p:cNvSpPr/>
            <p:nvPr/>
          </p:nvSpPr>
          <p:spPr>
            <a:xfrm>
              <a:off x="8784514" y="4658572"/>
              <a:ext cx="2160000" cy="720000"/>
            </a:xfrm>
            <a:prstGeom prst="rect">
              <a:avLst/>
            </a:prstGeom>
            <a:solidFill>
              <a:schemeClr val="accent2"/>
            </a:solidFill>
            <a:ln cap="flat">
              <a:noFill/>
              <a:prstDash val="solid"/>
            </a:ln>
          </p:spPr>
          <p:txBody>
            <a:bodyPr lIns="45000" tIns="22500" rIns="45000" bIns="22500" anchor="ctr" anchorCtr="1" compatLnSpc="0"/>
            <a:lstStyle/>
            <a:p>
              <a:r>
                <a:rPr lang="en-ZA" sz="1400" b="1" dirty="0">
                  <a:latin typeface="Poppins" panose="00000500000000000000" pitchFamily="2" charset="0"/>
                  <a:ea typeface="Microsoft YaHei" pitchFamily="2"/>
                </a:rPr>
                <a:t>Resource Allocation</a:t>
              </a:r>
            </a:p>
          </p:txBody>
        </p:sp>
        <p:sp>
          <p:nvSpPr>
            <p:cNvPr id="21" name="Rectangle 20">
              <a:extLst>
                <a:ext uri="{FF2B5EF4-FFF2-40B4-BE49-F238E27FC236}">
                  <a16:creationId xmlns:a16="http://schemas.microsoft.com/office/drawing/2014/main" id="{C4985636-6921-4F7D-89E2-0E41FF51F5AF}"/>
                </a:ext>
              </a:extLst>
            </p:cNvPr>
            <p:cNvSpPr/>
            <p:nvPr/>
          </p:nvSpPr>
          <p:spPr>
            <a:xfrm>
              <a:off x="8784514" y="2301794"/>
              <a:ext cx="2160000" cy="720000"/>
            </a:xfrm>
            <a:prstGeom prst="rect">
              <a:avLst/>
            </a:prstGeom>
            <a:solidFill>
              <a:schemeClr val="accent2"/>
            </a:solidFill>
            <a:ln cap="flat">
              <a:noFill/>
              <a:prstDash val="solid"/>
            </a:ln>
          </p:spPr>
          <p:txBody>
            <a:bodyPr lIns="45000" tIns="22500" rIns="45000" bIns="22500" anchor="ctr" anchorCtr="1" compatLnSpc="0"/>
            <a:lstStyle/>
            <a:p>
              <a:r>
                <a:rPr lang="en-US" sz="1400" b="1" dirty="0">
                  <a:latin typeface="Poppins" panose="00000500000000000000" pitchFamily="2" charset="0"/>
                  <a:ea typeface="Microsoft YaHei" pitchFamily="2"/>
                </a:rPr>
                <a:t>Personalized Interventions</a:t>
              </a:r>
              <a:endParaRPr lang="en-ZA" sz="1400" b="1" dirty="0">
                <a:latin typeface="Poppins" panose="00000500000000000000" pitchFamily="2" charset="0"/>
                <a:ea typeface="Microsoft YaHei" pitchFamily="2"/>
              </a:endParaRPr>
            </a:p>
          </p:txBody>
        </p:sp>
        <p:sp>
          <p:nvSpPr>
            <p:cNvPr id="22" name="TextBox 21">
              <a:extLst>
                <a:ext uri="{FF2B5EF4-FFF2-40B4-BE49-F238E27FC236}">
                  <a16:creationId xmlns:a16="http://schemas.microsoft.com/office/drawing/2014/main" id="{EE43DB92-B32A-4BF6-B4D1-A7C9B1A06E64}"/>
                </a:ext>
              </a:extLst>
            </p:cNvPr>
            <p:cNvSpPr txBox="1"/>
            <p:nvPr/>
          </p:nvSpPr>
          <p:spPr>
            <a:xfrm>
              <a:off x="1222288" y="1887483"/>
              <a:ext cx="2160000" cy="369332"/>
            </a:xfrm>
            <a:prstGeom prst="rect">
              <a:avLst/>
            </a:prstGeom>
            <a:noFill/>
          </p:spPr>
          <p:txBody>
            <a:bodyPr wrap="square" rtlCol="0">
              <a:spAutoFit/>
            </a:bodyPr>
            <a:lstStyle/>
            <a:p>
              <a:pPr algn="ctr"/>
              <a:r>
                <a:rPr lang="en-US" b="1" dirty="0">
                  <a:solidFill>
                    <a:schemeClr val="bg1">
                      <a:lumMod val="85000"/>
                      <a:lumOff val="15000"/>
                    </a:schemeClr>
                  </a:solidFill>
                </a:rPr>
                <a:t>Group 1</a:t>
              </a:r>
              <a:endParaRPr lang="en-ZA" b="1" dirty="0">
                <a:solidFill>
                  <a:schemeClr val="bg1">
                    <a:lumMod val="85000"/>
                    <a:lumOff val="15000"/>
                  </a:schemeClr>
                </a:solidFill>
              </a:endParaRPr>
            </a:p>
          </p:txBody>
        </p:sp>
        <p:sp>
          <p:nvSpPr>
            <p:cNvPr id="23" name="TextBox 22">
              <a:extLst>
                <a:ext uri="{FF2B5EF4-FFF2-40B4-BE49-F238E27FC236}">
                  <a16:creationId xmlns:a16="http://schemas.microsoft.com/office/drawing/2014/main" id="{EEC55B1E-C2FD-4F04-85ED-DAA789CF0F88}"/>
                </a:ext>
              </a:extLst>
            </p:cNvPr>
            <p:cNvSpPr txBox="1"/>
            <p:nvPr/>
          </p:nvSpPr>
          <p:spPr>
            <a:xfrm>
              <a:off x="5091651" y="1887483"/>
              <a:ext cx="2160001" cy="369332"/>
            </a:xfrm>
            <a:prstGeom prst="rect">
              <a:avLst/>
            </a:prstGeom>
            <a:noFill/>
          </p:spPr>
          <p:txBody>
            <a:bodyPr wrap="square" rtlCol="0">
              <a:spAutoFit/>
            </a:bodyPr>
            <a:lstStyle/>
            <a:p>
              <a:pPr algn="ctr"/>
              <a:r>
                <a:rPr lang="en-US" b="1" dirty="0">
                  <a:solidFill>
                    <a:schemeClr val="bg1">
                      <a:lumMod val="85000"/>
                      <a:lumOff val="15000"/>
                    </a:schemeClr>
                  </a:solidFill>
                </a:rPr>
                <a:t>Group 2</a:t>
              </a:r>
              <a:endParaRPr lang="en-ZA" b="1" dirty="0">
                <a:solidFill>
                  <a:schemeClr val="bg1">
                    <a:lumMod val="85000"/>
                    <a:lumOff val="15000"/>
                  </a:schemeClr>
                </a:solidFill>
              </a:endParaRPr>
            </a:p>
          </p:txBody>
        </p:sp>
        <p:sp>
          <p:nvSpPr>
            <p:cNvPr id="24" name="TextBox 23">
              <a:extLst>
                <a:ext uri="{FF2B5EF4-FFF2-40B4-BE49-F238E27FC236}">
                  <a16:creationId xmlns:a16="http://schemas.microsoft.com/office/drawing/2014/main" id="{BCA97B43-AB5E-46E5-AFB1-479EB59BA29F}"/>
                </a:ext>
              </a:extLst>
            </p:cNvPr>
            <p:cNvSpPr txBox="1"/>
            <p:nvPr/>
          </p:nvSpPr>
          <p:spPr>
            <a:xfrm>
              <a:off x="8784512" y="1875024"/>
              <a:ext cx="2160001" cy="369332"/>
            </a:xfrm>
            <a:prstGeom prst="rect">
              <a:avLst/>
            </a:prstGeom>
            <a:noFill/>
          </p:spPr>
          <p:txBody>
            <a:bodyPr wrap="square" rtlCol="0">
              <a:spAutoFit/>
            </a:bodyPr>
            <a:lstStyle/>
            <a:p>
              <a:pPr algn="ctr"/>
              <a:r>
                <a:rPr lang="en-US" b="1" dirty="0">
                  <a:solidFill>
                    <a:schemeClr val="bg1">
                      <a:lumMod val="85000"/>
                      <a:lumOff val="15000"/>
                    </a:schemeClr>
                  </a:solidFill>
                </a:rPr>
                <a:t>Group 3</a:t>
              </a:r>
              <a:endParaRPr lang="en-ZA" b="1" dirty="0">
                <a:solidFill>
                  <a:schemeClr val="bg1">
                    <a:lumMod val="85000"/>
                    <a:lumOff val="15000"/>
                  </a:schemeClr>
                </a:solidFill>
              </a:endParaRPr>
            </a:p>
          </p:txBody>
        </p:sp>
      </p:grpSp>
      <p:grpSp>
        <p:nvGrpSpPr>
          <p:cNvPr id="42" name="Group 41">
            <a:extLst>
              <a:ext uri="{FF2B5EF4-FFF2-40B4-BE49-F238E27FC236}">
                <a16:creationId xmlns:a16="http://schemas.microsoft.com/office/drawing/2014/main" id="{522C8321-3AC3-4489-BC73-E9A22B1AAB00}"/>
              </a:ext>
            </a:extLst>
          </p:cNvPr>
          <p:cNvGrpSpPr/>
          <p:nvPr/>
        </p:nvGrpSpPr>
        <p:grpSpPr>
          <a:xfrm>
            <a:off x="1263643" y="5308370"/>
            <a:ext cx="2135002" cy="1488735"/>
            <a:chOff x="484449" y="5303327"/>
            <a:chExt cx="2135002" cy="1488735"/>
          </a:xfrm>
        </p:grpSpPr>
        <p:sp>
          <p:nvSpPr>
            <p:cNvPr id="27" name="Freeform 1871">
              <a:extLst>
                <a:ext uri="{FF2B5EF4-FFF2-40B4-BE49-F238E27FC236}">
                  <a16:creationId xmlns:a16="http://schemas.microsoft.com/office/drawing/2014/main" id="{62358E8B-D32C-479C-975F-872509607D1A}"/>
                </a:ext>
              </a:extLst>
            </p:cNvPr>
            <p:cNvSpPr>
              <a:spLocks/>
            </p:cNvSpPr>
            <p:nvPr/>
          </p:nvSpPr>
          <p:spPr bwMode="auto">
            <a:xfrm>
              <a:off x="484449" y="5303327"/>
              <a:ext cx="2135002" cy="1380731"/>
            </a:xfrm>
            <a:custGeom>
              <a:avLst/>
              <a:gdLst>
                <a:gd name="T0" fmla="*/ 2147483646 w 866"/>
                <a:gd name="T1" fmla="*/ 2147483646 h 1902"/>
                <a:gd name="T2" fmla="*/ 2147483646 w 866"/>
                <a:gd name="T3" fmla="*/ 2147483646 h 1902"/>
                <a:gd name="T4" fmla="*/ 0 w 866"/>
                <a:gd name="T5" fmla="*/ 2147483646 h 1902"/>
                <a:gd name="T6" fmla="*/ 0 w 866"/>
                <a:gd name="T7" fmla="*/ 2147483646 h 1902"/>
                <a:gd name="T8" fmla="*/ 2147483646 w 866"/>
                <a:gd name="T9" fmla="*/ 0 h 1902"/>
                <a:gd name="T10" fmla="*/ 2147483646 w 866"/>
                <a:gd name="T11" fmla="*/ 0 h 1902"/>
                <a:gd name="T12" fmla="*/ 2147483646 w 866"/>
                <a:gd name="T13" fmla="*/ 2147483646 h 1902"/>
                <a:gd name="T14" fmla="*/ 2147483646 w 866"/>
                <a:gd name="T15" fmla="*/ 2147483646 h 19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6" h="1902">
                  <a:moveTo>
                    <a:pt x="866" y="1617"/>
                  </a:moveTo>
                  <a:cubicBezTo>
                    <a:pt x="866" y="1646"/>
                    <a:pt x="433" y="1902"/>
                    <a:pt x="433" y="1902"/>
                  </a:cubicBezTo>
                  <a:cubicBezTo>
                    <a:pt x="433" y="1902"/>
                    <a:pt x="0" y="1646"/>
                    <a:pt x="0" y="1617"/>
                  </a:cubicBezTo>
                  <a:lnTo>
                    <a:pt x="0" y="52"/>
                  </a:lnTo>
                  <a:cubicBezTo>
                    <a:pt x="0" y="23"/>
                    <a:pt x="24" y="0"/>
                    <a:pt x="53" y="0"/>
                  </a:cubicBezTo>
                  <a:lnTo>
                    <a:pt x="814" y="0"/>
                  </a:lnTo>
                  <a:cubicBezTo>
                    <a:pt x="843" y="0"/>
                    <a:pt x="866" y="23"/>
                    <a:pt x="866" y="52"/>
                  </a:cubicBezTo>
                  <a:lnTo>
                    <a:pt x="866" y="161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74295" tIns="37148" rIns="74295" bIns="37148"/>
            <a:lstStyle/>
            <a:p>
              <a:endParaRPr lang="en-ZA" sz="1400"/>
            </a:p>
          </p:txBody>
        </p:sp>
        <p:sp>
          <p:nvSpPr>
            <p:cNvPr id="28" name="Freeform: Shape 27">
              <a:extLst>
                <a:ext uri="{FF2B5EF4-FFF2-40B4-BE49-F238E27FC236}">
                  <a16:creationId xmlns:a16="http://schemas.microsoft.com/office/drawing/2014/main" id="{D2CCFEE6-92C2-49A2-9999-65CB2A41CB2E}"/>
                </a:ext>
              </a:extLst>
            </p:cNvPr>
            <p:cNvSpPr>
              <a:spLocks/>
            </p:cNvSpPr>
            <p:nvPr/>
          </p:nvSpPr>
          <p:spPr bwMode="auto">
            <a:xfrm>
              <a:off x="484449" y="6111585"/>
              <a:ext cx="2135002" cy="680477"/>
            </a:xfrm>
            <a:custGeom>
              <a:avLst/>
              <a:gdLst>
                <a:gd name="connsiteX0" fmla="*/ 0 w 1997364"/>
                <a:gd name="connsiteY0" fmla="*/ 0 h 1964595"/>
                <a:gd name="connsiteX1" fmla="*/ 1997364 w 1997364"/>
                <a:gd name="connsiteY1" fmla="*/ 0 h 1964595"/>
                <a:gd name="connsiteX2" fmla="*/ 1997364 w 1997364"/>
                <a:gd name="connsiteY2" fmla="*/ 1308296 h 1964595"/>
                <a:gd name="connsiteX3" fmla="*/ 998682 w 1997364"/>
                <a:gd name="connsiteY3" fmla="*/ 1964595 h 1964595"/>
                <a:gd name="connsiteX4" fmla="*/ 0 w 1997364"/>
                <a:gd name="connsiteY4" fmla="*/ 1308296 h 196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7364" h="1964595">
                  <a:moveTo>
                    <a:pt x="0" y="0"/>
                  </a:moveTo>
                  <a:lnTo>
                    <a:pt x="1997364" y="0"/>
                  </a:lnTo>
                  <a:lnTo>
                    <a:pt x="1997364" y="1308296"/>
                  </a:lnTo>
                  <a:cubicBezTo>
                    <a:pt x="1997364" y="1375077"/>
                    <a:pt x="998682" y="1964595"/>
                    <a:pt x="998682" y="1964595"/>
                  </a:cubicBezTo>
                  <a:cubicBezTo>
                    <a:pt x="998682" y="1964595"/>
                    <a:pt x="0" y="1375077"/>
                    <a:pt x="0" y="1308296"/>
                  </a:cubicBezTo>
                  <a:close/>
                </a:path>
              </a:pathLst>
            </a:custGeom>
            <a:solidFill>
              <a:schemeClr val="accent3"/>
            </a:solidFill>
            <a:ln>
              <a:noFill/>
            </a:ln>
          </p:spPr>
          <p:txBody>
            <a:bodyPr lIns="74295" tIns="37148" rIns="74295" bIns="37148"/>
            <a:lstStyle/>
            <a:p>
              <a:pPr>
                <a:defRPr/>
              </a:pPr>
              <a:endParaRPr lang="en-US" sz="1400"/>
            </a:p>
          </p:txBody>
        </p:sp>
        <p:sp>
          <p:nvSpPr>
            <p:cNvPr id="29" name="Freeform: Shape 74">
              <a:extLst>
                <a:ext uri="{FF2B5EF4-FFF2-40B4-BE49-F238E27FC236}">
                  <a16:creationId xmlns:a16="http://schemas.microsoft.com/office/drawing/2014/main" id="{F4AF17E3-3987-4ED9-84C3-DEE152BC25C7}"/>
                </a:ext>
              </a:extLst>
            </p:cNvPr>
            <p:cNvSpPr>
              <a:spLocks/>
            </p:cNvSpPr>
            <p:nvPr/>
          </p:nvSpPr>
          <p:spPr bwMode="auto">
            <a:xfrm>
              <a:off x="484449" y="5303327"/>
              <a:ext cx="2135002" cy="1488735"/>
            </a:xfrm>
            <a:custGeom>
              <a:avLst/>
              <a:gdLst>
                <a:gd name="T0" fmla="*/ 5244169 w 1997364"/>
                <a:gd name="T1" fmla="*/ 3260475 h 4527717"/>
                <a:gd name="T2" fmla="*/ 5216898 w 1997364"/>
                <a:gd name="T3" fmla="*/ 3267908 h 4527717"/>
                <a:gd name="T4" fmla="*/ 5230617 w 1997364"/>
                <a:gd name="T5" fmla="*/ 3264484 h 4527717"/>
                <a:gd name="T6" fmla="*/ 5318326 w 1997364"/>
                <a:gd name="T7" fmla="*/ 3237856 h 4527717"/>
                <a:gd name="T8" fmla="*/ 5300796 w 1997364"/>
                <a:gd name="T9" fmla="*/ 3243715 h 4527717"/>
                <a:gd name="T10" fmla="*/ 5315444 w 1997364"/>
                <a:gd name="T11" fmla="*/ 3239381 h 4527717"/>
                <a:gd name="T12" fmla="*/ 327150 w 1997364"/>
                <a:gd name="T13" fmla="*/ 0 h 4527717"/>
                <a:gd name="T14" fmla="*/ 5024487 w 1997364"/>
                <a:gd name="T15" fmla="*/ 0 h 4527717"/>
                <a:gd name="T16" fmla="*/ 5345464 w 1997364"/>
                <a:gd name="T17" fmla="*/ 103662 h 4527717"/>
                <a:gd name="T18" fmla="*/ 5345464 w 1997364"/>
                <a:gd name="T19" fmla="*/ 2218842 h 4527717"/>
                <a:gd name="T20" fmla="*/ 5345464 w 1997364"/>
                <a:gd name="T21" fmla="*/ 3223472 h 4527717"/>
                <a:gd name="T22" fmla="*/ 5345464 w 1997364"/>
                <a:gd name="T23" fmla="*/ 3351407 h 4527717"/>
                <a:gd name="T24" fmla="*/ 2672733 w 1997364"/>
                <a:gd name="T25" fmla="*/ 3919551 h 4527717"/>
                <a:gd name="T26" fmla="*/ 0 w 1997364"/>
                <a:gd name="T27" fmla="*/ 3351407 h 4527717"/>
                <a:gd name="T28" fmla="*/ 0 w 1997364"/>
                <a:gd name="T29" fmla="*/ 3223473 h 4527717"/>
                <a:gd name="T30" fmla="*/ 30014 w 1997364"/>
                <a:gd name="T31" fmla="*/ 3239381 h 4527717"/>
                <a:gd name="T32" fmla="*/ 2672726 w 1997364"/>
                <a:gd name="T33" fmla="*/ 3791617 h 4527717"/>
                <a:gd name="T34" fmla="*/ 4927848 w 1997364"/>
                <a:gd name="T35" fmla="*/ 3336635 h 4527717"/>
                <a:gd name="T36" fmla="*/ 5072665 w 1997364"/>
                <a:gd name="T37" fmla="*/ 3303376 h 4527717"/>
                <a:gd name="T38" fmla="*/ 5072665 w 1997364"/>
                <a:gd name="T39" fmla="*/ 3223472 h 4527717"/>
                <a:gd name="T40" fmla="*/ 5072665 w 1997364"/>
                <a:gd name="T41" fmla="*/ 967931 h 4527717"/>
                <a:gd name="T42" fmla="*/ 5072665 w 1997364"/>
                <a:gd name="T43" fmla="*/ 103663 h 4527717"/>
                <a:gd name="T44" fmla="*/ 4751695 w 1997364"/>
                <a:gd name="T45" fmla="*/ 1 h 4527717"/>
                <a:gd name="T46" fmla="*/ 327134 w 1997364"/>
                <a:gd name="T47" fmla="*/ 1 h 45277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997364" h="4527717">
                  <a:moveTo>
                    <a:pt x="1959514" y="3766377"/>
                  </a:moveTo>
                  <a:lnTo>
                    <a:pt x="1949325" y="3774963"/>
                  </a:lnTo>
                  <a:lnTo>
                    <a:pt x="1954451" y="3771009"/>
                  </a:lnTo>
                  <a:lnTo>
                    <a:pt x="1959514" y="3766377"/>
                  </a:lnTo>
                  <a:close/>
                  <a:moveTo>
                    <a:pt x="1987223" y="3740248"/>
                  </a:moveTo>
                  <a:lnTo>
                    <a:pt x="1980673" y="3747019"/>
                  </a:lnTo>
                  <a:lnTo>
                    <a:pt x="1986147" y="3742011"/>
                  </a:lnTo>
                  <a:lnTo>
                    <a:pt x="1987223" y="3740248"/>
                  </a:lnTo>
                  <a:close/>
                  <a:moveTo>
                    <a:pt x="122241" y="0"/>
                  </a:moveTo>
                  <a:lnTo>
                    <a:pt x="1877430" y="0"/>
                  </a:lnTo>
                  <a:cubicBezTo>
                    <a:pt x="1944316" y="0"/>
                    <a:pt x="1997364" y="52965"/>
                    <a:pt x="1997364" y="119746"/>
                  </a:cubicBezTo>
                  <a:lnTo>
                    <a:pt x="1997364" y="2563122"/>
                  </a:lnTo>
                  <a:lnTo>
                    <a:pt x="1997364" y="3723635"/>
                  </a:lnTo>
                  <a:lnTo>
                    <a:pt x="1997364" y="3871418"/>
                  </a:lnTo>
                  <a:cubicBezTo>
                    <a:pt x="1997364" y="3938199"/>
                    <a:pt x="998682" y="4527717"/>
                    <a:pt x="998682" y="4527717"/>
                  </a:cubicBezTo>
                  <a:cubicBezTo>
                    <a:pt x="998682" y="4527717"/>
                    <a:pt x="0" y="3938199"/>
                    <a:pt x="0" y="3871418"/>
                  </a:cubicBezTo>
                  <a:lnTo>
                    <a:pt x="0" y="3723637"/>
                  </a:lnTo>
                  <a:lnTo>
                    <a:pt x="11215" y="3742011"/>
                  </a:lnTo>
                  <a:cubicBezTo>
                    <a:pt x="120933" y="3861803"/>
                    <a:pt x="998681" y="4379934"/>
                    <a:pt x="998681" y="4379934"/>
                  </a:cubicBezTo>
                  <a:cubicBezTo>
                    <a:pt x="998681" y="4379934"/>
                    <a:pt x="1560440" y="4048330"/>
                    <a:pt x="1841319" y="3854355"/>
                  </a:cubicBezTo>
                  <a:lnTo>
                    <a:pt x="1895432" y="3815935"/>
                  </a:lnTo>
                  <a:lnTo>
                    <a:pt x="1895432" y="3723636"/>
                  </a:lnTo>
                  <a:lnTo>
                    <a:pt x="1895432" y="1118119"/>
                  </a:lnTo>
                  <a:lnTo>
                    <a:pt x="1895432" y="119747"/>
                  </a:lnTo>
                  <a:cubicBezTo>
                    <a:pt x="1895432" y="52965"/>
                    <a:pt x="1842384" y="1"/>
                    <a:pt x="1775498" y="1"/>
                  </a:cubicBezTo>
                  <a:lnTo>
                    <a:pt x="122236" y="1"/>
                  </a:lnTo>
                  <a:lnTo>
                    <a:pt x="122241" y="0"/>
                  </a:lnTo>
                  <a:close/>
                </a:path>
              </a:pathLst>
            </a:custGeom>
            <a:solidFill>
              <a:srgbClr val="000000">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lIns="74295" tIns="37148" rIns="74295" bIns="37148"/>
            <a:lstStyle/>
            <a:p>
              <a:endParaRPr lang="en-ZA" sz="1400"/>
            </a:p>
          </p:txBody>
        </p:sp>
        <p:grpSp>
          <p:nvGrpSpPr>
            <p:cNvPr id="30" name="Group 75">
              <a:extLst>
                <a:ext uri="{FF2B5EF4-FFF2-40B4-BE49-F238E27FC236}">
                  <a16:creationId xmlns:a16="http://schemas.microsoft.com/office/drawing/2014/main" id="{41523758-3F81-4DF8-BC63-A2F115216970}"/>
                </a:ext>
              </a:extLst>
            </p:cNvPr>
            <p:cNvGrpSpPr>
              <a:grpSpLocks/>
            </p:cNvGrpSpPr>
            <p:nvPr/>
          </p:nvGrpSpPr>
          <p:grpSpPr bwMode="auto">
            <a:xfrm>
              <a:off x="558150" y="5466472"/>
              <a:ext cx="1987600" cy="550545"/>
              <a:chOff x="171834" y="2589944"/>
              <a:chExt cx="3098190" cy="1358878"/>
            </a:xfrm>
          </p:grpSpPr>
          <p:sp>
            <p:nvSpPr>
              <p:cNvPr id="31" name="TextBox 30">
                <a:extLst>
                  <a:ext uri="{FF2B5EF4-FFF2-40B4-BE49-F238E27FC236}">
                    <a16:creationId xmlns:a16="http://schemas.microsoft.com/office/drawing/2014/main" id="{3CB97051-3CBB-4CD5-87D7-1ACA18A1997A}"/>
                  </a:ext>
                </a:extLst>
              </p:cNvPr>
              <p:cNvSpPr txBox="1"/>
              <p:nvPr/>
            </p:nvSpPr>
            <p:spPr>
              <a:xfrm>
                <a:off x="333879" y="2589944"/>
                <a:ext cx="2936145" cy="499173"/>
              </a:xfrm>
              <a:prstGeom prst="rect">
                <a:avLst/>
              </a:prstGeom>
              <a:noFill/>
            </p:spPr>
            <p:txBody>
              <a:bodyPr lIns="0" rIns="0" anchor="b">
                <a:spAutoFit/>
              </a:bodyPr>
              <a:lstStyle/>
              <a:p>
                <a:pPr algn="ctr">
                  <a:defRPr/>
                </a:pPr>
                <a:r>
                  <a:rPr lang="en-US" sz="1600" b="1" dirty="0"/>
                  <a:t>Descriptive</a:t>
                </a:r>
              </a:p>
            </p:txBody>
          </p:sp>
          <p:sp>
            <p:nvSpPr>
              <p:cNvPr id="32" name="TextBox 31">
                <a:extLst>
                  <a:ext uri="{FF2B5EF4-FFF2-40B4-BE49-F238E27FC236}">
                    <a16:creationId xmlns:a16="http://schemas.microsoft.com/office/drawing/2014/main" id="{09B2A136-54E6-48BD-8ED2-D9659A6112F7}"/>
                  </a:ext>
                </a:extLst>
              </p:cNvPr>
              <p:cNvSpPr txBox="1"/>
              <p:nvPr/>
            </p:nvSpPr>
            <p:spPr>
              <a:xfrm>
                <a:off x="171834" y="3086614"/>
                <a:ext cx="3098190" cy="862208"/>
              </a:xfrm>
              <a:prstGeom prst="rect">
                <a:avLst/>
              </a:prstGeom>
              <a:noFill/>
            </p:spPr>
            <p:txBody>
              <a:bodyPr lIns="0" rIns="0">
                <a:spAutoFit/>
              </a:bodyPr>
              <a:lstStyle/>
              <a:p>
                <a:pPr>
                  <a:defRPr/>
                </a:pPr>
                <a:r>
                  <a:rPr lang="en-US" sz="1100" b="1" dirty="0"/>
                  <a:t>What happened?</a:t>
                </a:r>
              </a:p>
              <a:p>
                <a:pPr>
                  <a:defRPr/>
                </a:pPr>
                <a:endParaRPr lang="en-US" sz="1050" dirty="0"/>
              </a:p>
              <a:p>
                <a:pPr>
                  <a:defRPr/>
                </a:pPr>
                <a:endParaRPr lang="en-US" sz="1050" dirty="0"/>
              </a:p>
            </p:txBody>
          </p:sp>
        </p:grpSp>
      </p:grpSp>
      <p:grpSp>
        <p:nvGrpSpPr>
          <p:cNvPr id="34" name="Group 67">
            <a:extLst>
              <a:ext uri="{FF2B5EF4-FFF2-40B4-BE49-F238E27FC236}">
                <a16:creationId xmlns:a16="http://schemas.microsoft.com/office/drawing/2014/main" id="{9FB5C35D-5E0F-49DA-A0C2-AFD7D7628262}"/>
              </a:ext>
            </a:extLst>
          </p:cNvPr>
          <p:cNvGrpSpPr>
            <a:grpSpLocks/>
          </p:cNvGrpSpPr>
          <p:nvPr/>
        </p:nvGrpSpPr>
        <p:grpSpPr bwMode="auto">
          <a:xfrm>
            <a:off x="3767252" y="5308370"/>
            <a:ext cx="2128260" cy="1488735"/>
            <a:chOff x="3665848" y="1500879"/>
            <a:chExt cx="1997364" cy="4527717"/>
          </a:xfrm>
        </p:grpSpPr>
        <p:sp>
          <p:nvSpPr>
            <p:cNvPr id="35" name="Freeform 1871">
              <a:extLst>
                <a:ext uri="{FF2B5EF4-FFF2-40B4-BE49-F238E27FC236}">
                  <a16:creationId xmlns:a16="http://schemas.microsoft.com/office/drawing/2014/main" id="{CD77351B-066A-4927-87F5-497F46071D70}"/>
                </a:ext>
              </a:extLst>
            </p:cNvPr>
            <p:cNvSpPr>
              <a:spLocks/>
            </p:cNvSpPr>
            <p:nvPr/>
          </p:nvSpPr>
          <p:spPr bwMode="auto">
            <a:xfrm>
              <a:off x="3665848" y="1500879"/>
              <a:ext cx="1997364" cy="4379934"/>
            </a:xfrm>
            <a:custGeom>
              <a:avLst/>
              <a:gdLst>
                <a:gd name="T0" fmla="*/ 2147483646 w 866"/>
                <a:gd name="T1" fmla="*/ 2147483646 h 1902"/>
                <a:gd name="T2" fmla="*/ 2147483646 w 866"/>
                <a:gd name="T3" fmla="*/ 2147483646 h 1902"/>
                <a:gd name="T4" fmla="*/ 0 w 866"/>
                <a:gd name="T5" fmla="*/ 2147483646 h 1902"/>
                <a:gd name="T6" fmla="*/ 0 w 866"/>
                <a:gd name="T7" fmla="*/ 2147483646 h 1902"/>
                <a:gd name="T8" fmla="*/ 2147483646 w 866"/>
                <a:gd name="T9" fmla="*/ 0 h 1902"/>
                <a:gd name="T10" fmla="*/ 2147483646 w 866"/>
                <a:gd name="T11" fmla="*/ 0 h 1902"/>
                <a:gd name="T12" fmla="*/ 2147483646 w 866"/>
                <a:gd name="T13" fmla="*/ 2147483646 h 1902"/>
                <a:gd name="T14" fmla="*/ 2147483646 w 866"/>
                <a:gd name="T15" fmla="*/ 2147483646 h 19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6" h="1902">
                  <a:moveTo>
                    <a:pt x="866" y="1617"/>
                  </a:moveTo>
                  <a:cubicBezTo>
                    <a:pt x="866" y="1646"/>
                    <a:pt x="433" y="1902"/>
                    <a:pt x="433" y="1902"/>
                  </a:cubicBezTo>
                  <a:cubicBezTo>
                    <a:pt x="433" y="1902"/>
                    <a:pt x="0" y="1646"/>
                    <a:pt x="0" y="1617"/>
                  </a:cubicBezTo>
                  <a:lnTo>
                    <a:pt x="0" y="52"/>
                  </a:lnTo>
                  <a:cubicBezTo>
                    <a:pt x="0" y="23"/>
                    <a:pt x="24" y="0"/>
                    <a:pt x="53" y="0"/>
                  </a:cubicBezTo>
                  <a:lnTo>
                    <a:pt x="814" y="0"/>
                  </a:lnTo>
                  <a:cubicBezTo>
                    <a:pt x="843" y="0"/>
                    <a:pt x="866" y="23"/>
                    <a:pt x="866" y="52"/>
                  </a:cubicBezTo>
                  <a:lnTo>
                    <a:pt x="866" y="161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74295" tIns="37148" rIns="74295" bIns="37148"/>
            <a:lstStyle/>
            <a:p>
              <a:endParaRPr lang="en-ZA" sz="1400" dirty="0"/>
            </a:p>
          </p:txBody>
        </p:sp>
        <p:sp>
          <p:nvSpPr>
            <p:cNvPr id="36" name="Freeform: Shape 35">
              <a:extLst>
                <a:ext uri="{FF2B5EF4-FFF2-40B4-BE49-F238E27FC236}">
                  <a16:creationId xmlns:a16="http://schemas.microsoft.com/office/drawing/2014/main" id="{DD3EC295-4AD7-479D-8C76-E0BFC70AFCF9}"/>
                </a:ext>
              </a:extLst>
            </p:cNvPr>
            <p:cNvSpPr>
              <a:spLocks/>
            </p:cNvSpPr>
            <p:nvPr/>
          </p:nvSpPr>
          <p:spPr bwMode="auto">
            <a:xfrm>
              <a:off x="3665848" y="4064709"/>
              <a:ext cx="1997364" cy="1963887"/>
            </a:xfrm>
            <a:custGeom>
              <a:avLst/>
              <a:gdLst>
                <a:gd name="connsiteX0" fmla="*/ 0 w 1997364"/>
                <a:gd name="connsiteY0" fmla="*/ 0 h 1964595"/>
                <a:gd name="connsiteX1" fmla="*/ 1997364 w 1997364"/>
                <a:gd name="connsiteY1" fmla="*/ 0 h 1964595"/>
                <a:gd name="connsiteX2" fmla="*/ 1997364 w 1997364"/>
                <a:gd name="connsiteY2" fmla="*/ 1308296 h 1964595"/>
                <a:gd name="connsiteX3" fmla="*/ 998682 w 1997364"/>
                <a:gd name="connsiteY3" fmla="*/ 1964595 h 1964595"/>
                <a:gd name="connsiteX4" fmla="*/ 0 w 1997364"/>
                <a:gd name="connsiteY4" fmla="*/ 1308296 h 196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7364" h="1964595">
                  <a:moveTo>
                    <a:pt x="0" y="0"/>
                  </a:moveTo>
                  <a:lnTo>
                    <a:pt x="1997364" y="0"/>
                  </a:lnTo>
                  <a:lnTo>
                    <a:pt x="1997364" y="1308296"/>
                  </a:lnTo>
                  <a:cubicBezTo>
                    <a:pt x="1997364" y="1375077"/>
                    <a:pt x="998682" y="1964595"/>
                    <a:pt x="998682" y="1964595"/>
                  </a:cubicBezTo>
                  <a:cubicBezTo>
                    <a:pt x="998682" y="1964595"/>
                    <a:pt x="0" y="1375077"/>
                    <a:pt x="0" y="1308296"/>
                  </a:cubicBezTo>
                  <a:close/>
                </a:path>
              </a:pathLst>
            </a:custGeom>
            <a:solidFill>
              <a:schemeClr val="accent3"/>
            </a:solidFill>
            <a:ln>
              <a:noFill/>
            </a:ln>
          </p:spPr>
          <p:txBody>
            <a:bodyPr lIns="74295" tIns="37148" rIns="74295" bIns="37148"/>
            <a:lstStyle/>
            <a:p>
              <a:pPr>
                <a:defRPr/>
              </a:pPr>
              <a:endParaRPr lang="en-US" sz="1400"/>
            </a:p>
          </p:txBody>
        </p:sp>
        <p:sp>
          <p:nvSpPr>
            <p:cNvPr id="37" name="Freeform: Shape 70">
              <a:extLst>
                <a:ext uri="{FF2B5EF4-FFF2-40B4-BE49-F238E27FC236}">
                  <a16:creationId xmlns:a16="http://schemas.microsoft.com/office/drawing/2014/main" id="{1C2F7EDC-C848-4599-A2FC-9C90C4863FA1}"/>
                </a:ext>
              </a:extLst>
            </p:cNvPr>
            <p:cNvSpPr>
              <a:spLocks/>
            </p:cNvSpPr>
            <p:nvPr/>
          </p:nvSpPr>
          <p:spPr bwMode="auto">
            <a:xfrm>
              <a:off x="3665848" y="1500879"/>
              <a:ext cx="1997364" cy="4527717"/>
            </a:xfrm>
            <a:custGeom>
              <a:avLst/>
              <a:gdLst>
                <a:gd name="T0" fmla="*/ 1959514 w 1997364"/>
                <a:gd name="T1" fmla="*/ 3766377 h 4527717"/>
                <a:gd name="T2" fmla="*/ 1949325 w 1997364"/>
                <a:gd name="T3" fmla="*/ 3774963 h 4527717"/>
                <a:gd name="T4" fmla="*/ 1954451 w 1997364"/>
                <a:gd name="T5" fmla="*/ 3771009 h 4527717"/>
                <a:gd name="T6" fmla="*/ 1987223 w 1997364"/>
                <a:gd name="T7" fmla="*/ 3740248 h 4527717"/>
                <a:gd name="T8" fmla="*/ 1980673 w 1997364"/>
                <a:gd name="T9" fmla="*/ 3747019 h 4527717"/>
                <a:gd name="T10" fmla="*/ 1986147 w 1997364"/>
                <a:gd name="T11" fmla="*/ 3742011 h 4527717"/>
                <a:gd name="T12" fmla="*/ 122241 w 1997364"/>
                <a:gd name="T13" fmla="*/ 0 h 4527717"/>
                <a:gd name="T14" fmla="*/ 1877430 w 1997364"/>
                <a:gd name="T15" fmla="*/ 0 h 4527717"/>
                <a:gd name="T16" fmla="*/ 1997364 w 1997364"/>
                <a:gd name="T17" fmla="*/ 119746 h 4527717"/>
                <a:gd name="T18" fmla="*/ 1997364 w 1997364"/>
                <a:gd name="T19" fmla="*/ 2563122 h 4527717"/>
                <a:gd name="T20" fmla="*/ 1997364 w 1997364"/>
                <a:gd name="T21" fmla="*/ 3723635 h 4527717"/>
                <a:gd name="T22" fmla="*/ 1997364 w 1997364"/>
                <a:gd name="T23" fmla="*/ 3871418 h 4527717"/>
                <a:gd name="T24" fmla="*/ 998682 w 1997364"/>
                <a:gd name="T25" fmla="*/ 4527717 h 4527717"/>
                <a:gd name="T26" fmla="*/ 0 w 1997364"/>
                <a:gd name="T27" fmla="*/ 3871418 h 4527717"/>
                <a:gd name="T28" fmla="*/ 0 w 1997364"/>
                <a:gd name="T29" fmla="*/ 3723637 h 4527717"/>
                <a:gd name="T30" fmla="*/ 11215 w 1997364"/>
                <a:gd name="T31" fmla="*/ 3742011 h 4527717"/>
                <a:gd name="T32" fmla="*/ 998681 w 1997364"/>
                <a:gd name="T33" fmla="*/ 4379934 h 4527717"/>
                <a:gd name="T34" fmla="*/ 1841319 w 1997364"/>
                <a:gd name="T35" fmla="*/ 3854355 h 4527717"/>
                <a:gd name="T36" fmla="*/ 1895432 w 1997364"/>
                <a:gd name="T37" fmla="*/ 3815935 h 4527717"/>
                <a:gd name="T38" fmla="*/ 1895432 w 1997364"/>
                <a:gd name="T39" fmla="*/ 3723636 h 4527717"/>
                <a:gd name="T40" fmla="*/ 1895432 w 1997364"/>
                <a:gd name="T41" fmla="*/ 1118119 h 4527717"/>
                <a:gd name="T42" fmla="*/ 1895432 w 1997364"/>
                <a:gd name="T43" fmla="*/ 119747 h 4527717"/>
                <a:gd name="T44" fmla="*/ 1775498 w 1997364"/>
                <a:gd name="T45" fmla="*/ 1 h 4527717"/>
                <a:gd name="T46" fmla="*/ 122236 w 1997364"/>
                <a:gd name="T47" fmla="*/ 1 h 45277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997364" h="4527717">
                  <a:moveTo>
                    <a:pt x="1959514" y="3766377"/>
                  </a:moveTo>
                  <a:lnTo>
                    <a:pt x="1949325" y="3774963"/>
                  </a:lnTo>
                  <a:lnTo>
                    <a:pt x="1954451" y="3771009"/>
                  </a:lnTo>
                  <a:lnTo>
                    <a:pt x="1959514" y="3766377"/>
                  </a:lnTo>
                  <a:close/>
                  <a:moveTo>
                    <a:pt x="1987223" y="3740248"/>
                  </a:moveTo>
                  <a:lnTo>
                    <a:pt x="1980673" y="3747019"/>
                  </a:lnTo>
                  <a:lnTo>
                    <a:pt x="1986147" y="3742011"/>
                  </a:lnTo>
                  <a:lnTo>
                    <a:pt x="1987223" y="3740248"/>
                  </a:lnTo>
                  <a:close/>
                  <a:moveTo>
                    <a:pt x="122241" y="0"/>
                  </a:moveTo>
                  <a:lnTo>
                    <a:pt x="1877430" y="0"/>
                  </a:lnTo>
                  <a:cubicBezTo>
                    <a:pt x="1944316" y="0"/>
                    <a:pt x="1997364" y="52965"/>
                    <a:pt x="1997364" y="119746"/>
                  </a:cubicBezTo>
                  <a:lnTo>
                    <a:pt x="1997364" y="2563122"/>
                  </a:lnTo>
                  <a:lnTo>
                    <a:pt x="1997364" y="3723635"/>
                  </a:lnTo>
                  <a:lnTo>
                    <a:pt x="1997364" y="3871418"/>
                  </a:lnTo>
                  <a:cubicBezTo>
                    <a:pt x="1997364" y="3938199"/>
                    <a:pt x="998682" y="4527717"/>
                    <a:pt x="998682" y="4527717"/>
                  </a:cubicBezTo>
                  <a:cubicBezTo>
                    <a:pt x="998682" y="4527717"/>
                    <a:pt x="0" y="3938199"/>
                    <a:pt x="0" y="3871418"/>
                  </a:cubicBezTo>
                  <a:lnTo>
                    <a:pt x="0" y="3723637"/>
                  </a:lnTo>
                  <a:lnTo>
                    <a:pt x="11215" y="3742011"/>
                  </a:lnTo>
                  <a:cubicBezTo>
                    <a:pt x="120933" y="3861803"/>
                    <a:pt x="998681" y="4379934"/>
                    <a:pt x="998681" y="4379934"/>
                  </a:cubicBezTo>
                  <a:cubicBezTo>
                    <a:pt x="998681" y="4379934"/>
                    <a:pt x="1560440" y="4048330"/>
                    <a:pt x="1841319" y="3854355"/>
                  </a:cubicBezTo>
                  <a:lnTo>
                    <a:pt x="1895432" y="3815935"/>
                  </a:lnTo>
                  <a:lnTo>
                    <a:pt x="1895432" y="3723636"/>
                  </a:lnTo>
                  <a:lnTo>
                    <a:pt x="1895432" y="1118119"/>
                  </a:lnTo>
                  <a:lnTo>
                    <a:pt x="1895432" y="119747"/>
                  </a:lnTo>
                  <a:cubicBezTo>
                    <a:pt x="1895432" y="52965"/>
                    <a:pt x="1842384" y="1"/>
                    <a:pt x="1775498" y="1"/>
                  </a:cubicBezTo>
                  <a:lnTo>
                    <a:pt x="122236" y="1"/>
                  </a:lnTo>
                  <a:lnTo>
                    <a:pt x="122241" y="0"/>
                  </a:lnTo>
                  <a:close/>
                </a:path>
              </a:pathLst>
            </a:custGeom>
            <a:solidFill>
              <a:srgbClr val="000000">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lIns="74295" tIns="37148" rIns="74295" bIns="37148"/>
            <a:lstStyle/>
            <a:p>
              <a:endParaRPr lang="en-ZA" sz="1400"/>
            </a:p>
          </p:txBody>
        </p:sp>
      </p:grpSp>
      <p:grpSp>
        <p:nvGrpSpPr>
          <p:cNvPr id="38" name="Group 78">
            <a:extLst>
              <a:ext uri="{FF2B5EF4-FFF2-40B4-BE49-F238E27FC236}">
                <a16:creationId xmlns:a16="http://schemas.microsoft.com/office/drawing/2014/main" id="{02F76A63-48D2-4303-BA80-6E514EF0CB9C}"/>
              </a:ext>
            </a:extLst>
          </p:cNvPr>
          <p:cNvGrpSpPr>
            <a:grpSpLocks/>
          </p:cNvGrpSpPr>
          <p:nvPr/>
        </p:nvGrpSpPr>
        <p:grpSpPr bwMode="auto">
          <a:xfrm>
            <a:off x="3847159" y="5453763"/>
            <a:ext cx="1973636" cy="431548"/>
            <a:chOff x="108095" y="2447362"/>
            <a:chExt cx="3300970" cy="1369871"/>
          </a:xfrm>
        </p:grpSpPr>
        <p:sp>
          <p:nvSpPr>
            <p:cNvPr id="39" name="TextBox 38">
              <a:extLst>
                <a:ext uri="{FF2B5EF4-FFF2-40B4-BE49-F238E27FC236}">
                  <a16:creationId xmlns:a16="http://schemas.microsoft.com/office/drawing/2014/main" id="{B63C19DA-8C6C-4AF1-BBDC-B994D0CFEADB}"/>
                </a:ext>
              </a:extLst>
            </p:cNvPr>
            <p:cNvSpPr txBox="1"/>
            <p:nvPr/>
          </p:nvSpPr>
          <p:spPr>
            <a:xfrm>
              <a:off x="333868" y="2447362"/>
              <a:ext cx="2935060" cy="641969"/>
            </a:xfrm>
            <a:prstGeom prst="rect">
              <a:avLst/>
            </a:prstGeom>
            <a:noFill/>
          </p:spPr>
          <p:txBody>
            <a:bodyPr lIns="0" rIns="0" anchor="b">
              <a:spAutoFit/>
            </a:bodyPr>
            <a:lstStyle/>
            <a:p>
              <a:pPr algn="ctr">
                <a:defRPr/>
              </a:pPr>
              <a:r>
                <a:rPr lang="en-US" sz="1600" b="1" dirty="0"/>
                <a:t>Diagnostic</a:t>
              </a:r>
            </a:p>
          </p:txBody>
        </p:sp>
        <p:sp>
          <p:nvSpPr>
            <p:cNvPr id="40" name="TextBox 39">
              <a:extLst>
                <a:ext uri="{FF2B5EF4-FFF2-40B4-BE49-F238E27FC236}">
                  <a16:creationId xmlns:a16="http://schemas.microsoft.com/office/drawing/2014/main" id="{74467927-9291-4C40-9BE1-22BB39010BD4}"/>
                </a:ext>
              </a:extLst>
            </p:cNvPr>
            <p:cNvSpPr txBox="1"/>
            <p:nvPr/>
          </p:nvSpPr>
          <p:spPr>
            <a:xfrm>
              <a:off x="108095" y="3087721"/>
              <a:ext cx="3300970" cy="729512"/>
            </a:xfrm>
            <a:prstGeom prst="rect">
              <a:avLst/>
            </a:prstGeom>
            <a:noFill/>
          </p:spPr>
          <p:txBody>
            <a:bodyPr lIns="0" rIns="0">
              <a:spAutoFit/>
            </a:bodyPr>
            <a:lstStyle/>
            <a:p>
              <a:pPr>
                <a:defRPr/>
              </a:pPr>
              <a:r>
                <a:rPr lang="en-US" sz="1100" b="1" dirty="0"/>
                <a:t>How and Why it happened?</a:t>
              </a:r>
            </a:p>
            <a:p>
              <a:pPr>
                <a:defRPr/>
              </a:pPr>
              <a:endParaRPr lang="en-US" sz="800" dirty="0"/>
            </a:p>
          </p:txBody>
        </p:sp>
      </p:grpSp>
      <p:graphicFrame>
        <p:nvGraphicFramePr>
          <p:cNvPr id="41" name="Chart 89">
            <a:extLst>
              <a:ext uri="{FF2B5EF4-FFF2-40B4-BE49-F238E27FC236}">
                <a16:creationId xmlns:a16="http://schemas.microsoft.com/office/drawing/2014/main" id="{1852424D-D1DD-4887-B8E7-6009E175A140}"/>
              </a:ext>
            </a:extLst>
          </p:cNvPr>
          <p:cNvGraphicFramePr>
            <a:graphicFrameLocks/>
          </p:cNvGraphicFramePr>
          <p:nvPr>
            <p:extLst>
              <p:ext uri="{D42A27DB-BD31-4B8C-83A1-F6EECF244321}">
                <p14:modId xmlns:p14="http://schemas.microsoft.com/office/powerpoint/2010/main" val="2949730139"/>
              </p:ext>
            </p:extLst>
          </p:nvPr>
        </p:nvGraphicFramePr>
        <p:xfrm>
          <a:off x="4225363" y="6116628"/>
          <a:ext cx="1171173" cy="515801"/>
        </p:xfrm>
        <a:graphic>
          <a:graphicData uri="http://schemas.openxmlformats.org/presentationml/2006/ole">
            <mc:AlternateContent xmlns:mc="http://schemas.openxmlformats.org/markup-compatibility/2006">
              <mc:Choice xmlns:v="urn:schemas-microsoft-com:vml" Requires="v">
                <p:oleObj spid="_x0000_s1038" name="Chart" r:id="rId3" imgW="1975275" imgH="1396105" progId="Excel.Chart.8">
                  <p:embed/>
                </p:oleObj>
              </mc:Choice>
              <mc:Fallback>
                <p:oleObj name="Chart" r:id="rId3" imgW="1975275" imgH="1396105" progId="Excel.Chart.8">
                  <p:embed/>
                  <p:pic>
                    <p:nvPicPr>
                      <p:cNvPr id="41" name="Chart 89">
                        <a:extLst>
                          <a:ext uri="{FF2B5EF4-FFF2-40B4-BE49-F238E27FC236}">
                            <a16:creationId xmlns:a16="http://schemas.microsoft.com/office/drawing/2014/main" id="{1852424D-D1DD-4887-B8E7-6009E175A14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5363" y="6116628"/>
                        <a:ext cx="1171173" cy="515801"/>
                      </a:xfrm>
                      <a:prstGeom prst="rect">
                        <a:avLst/>
                      </a:prstGeom>
                      <a:noFill/>
                      <a:ln>
                        <a:noFill/>
                      </a:ln>
                      <a:extLst/>
                    </p:spPr>
                  </p:pic>
                </p:oleObj>
              </mc:Fallback>
            </mc:AlternateContent>
          </a:graphicData>
        </a:graphic>
      </p:graphicFrame>
      <p:grpSp>
        <p:nvGrpSpPr>
          <p:cNvPr id="43" name="Group 63">
            <a:extLst>
              <a:ext uri="{FF2B5EF4-FFF2-40B4-BE49-F238E27FC236}">
                <a16:creationId xmlns:a16="http://schemas.microsoft.com/office/drawing/2014/main" id="{188403A1-1049-48B4-8372-E5097575052B}"/>
              </a:ext>
            </a:extLst>
          </p:cNvPr>
          <p:cNvGrpSpPr>
            <a:grpSpLocks/>
          </p:cNvGrpSpPr>
          <p:nvPr/>
        </p:nvGrpSpPr>
        <p:grpSpPr bwMode="auto">
          <a:xfrm>
            <a:off x="6284467" y="5334659"/>
            <a:ext cx="2135002" cy="1427381"/>
            <a:chOff x="6528789" y="1500879"/>
            <a:chExt cx="1997364" cy="4527717"/>
          </a:xfrm>
        </p:grpSpPr>
        <p:sp>
          <p:nvSpPr>
            <p:cNvPr id="44" name="Freeform 1871">
              <a:extLst>
                <a:ext uri="{FF2B5EF4-FFF2-40B4-BE49-F238E27FC236}">
                  <a16:creationId xmlns:a16="http://schemas.microsoft.com/office/drawing/2014/main" id="{5EF99FCD-625D-4716-B6E9-63723F770B94}"/>
                </a:ext>
              </a:extLst>
            </p:cNvPr>
            <p:cNvSpPr>
              <a:spLocks/>
            </p:cNvSpPr>
            <p:nvPr/>
          </p:nvSpPr>
          <p:spPr bwMode="auto">
            <a:xfrm>
              <a:off x="6528789" y="1500879"/>
              <a:ext cx="1997364" cy="4379934"/>
            </a:xfrm>
            <a:custGeom>
              <a:avLst/>
              <a:gdLst>
                <a:gd name="T0" fmla="*/ 2147483646 w 866"/>
                <a:gd name="T1" fmla="*/ 2147483646 h 1902"/>
                <a:gd name="T2" fmla="*/ 2147483646 w 866"/>
                <a:gd name="T3" fmla="*/ 2147483646 h 1902"/>
                <a:gd name="T4" fmla="*/ 0 w 866"/>
                <a:gd name="T5" fmla="*/ 2147483646 h 1902"/>
                <a:gd name="T6" fmla="*/ 0 w 866"/>
                <a:gd name="T7" fmla="*/ 2147483646 h 1902"/>
                <a:gd name="T8" fmla="*/ 2147483646 w 866"/>
                <a:gd name="T9" fmla="*/ 0 h 1902"/>
                <a:gd name="T10" fmla="*/ 2147483646 w 866"/>
                <a:gd name="T11" fmla="*/ 0 h 1902"/>
                <a:gd name="T12" fmla="*/ 2147483646 w 866"/>
                <a:gd name="T13" fmla="*/ 2147483646 h 1902"/>
                <a:gd name="T14" fmla="*/ 2147483646 w 866"/>
                <a:gd name="T15" fmla="*/ 2147483646 h 19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6" h="1902">
                  <a:moveTo>
                    <a:pt x="866" y="1617"/>
                  </a:moveTo>
                  <a:cubicBezTo>
                    <a:pt x="866" y="1646"/>
                    <a:pt x="433" y="1902"/>
                    <a:pt x="433" y="1902"/>
                  </a:cubicBezTo>
                  <a:cubicBezTo>
                    <a:pt x="433" y="1902"/>
                    <a:pt x="0" y="1646"/>
                    <a:pt x="0" y="1617"/>
                  </a:cubicBezTo>
                  <a:lnTo>
                    <a:pt x="0" y="52"/>
                  </a:lnTo>
                  <a:cubicBezTo>
                    <a:pt x="0" y="23"/>
                    <a:pt x="24" y="0"/>
                    <a:pt x="53" y="0"/>
                  </a:cubicBezTo>
                  <a:lnTo>
                    <a:pt x="814" y="0"/>
                  </a:lnTo>
                  <a:cubicBezTo>
                    <a:pt x="843" y="0"/>
                    <a:pt x="866" y="23"/>
                    <a:pt x="866" y="52"/>
                  </a:cubicBezTo>
                  <a:lnTo>
                    <a:pt x="866" y="1617"/>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lIns="74295" tIns="37148" rIns="74295" bIns="37148"/>
            <a:lstStyle/>
            <a:p>
              <a:endParaRPr lang="en-ZA" sz="1400"/>
            </a:p>
          </p:txBody>
        </p:sp>
        <p:sp>
          <p:nvSpPr>
            <p:cNvPr id="45" name="Freeform: Shape 44">
              <a:extLst>
                <a:ext uri="{FF2B5EF4-FFF2-40B4-BE49-F238E27FC236}">
                  <a16:creationId xmlns:a16="http://schemas.microsoft.com/office/drawing/2014/main" id="{86B78A8C-FE0E-4FCF-954B-AB7C4D7CD323}"/>
                </a:ext>
              </a:extLst>
            </p:cNvPr>
            <p:cNvSpPr>
              <a:spLocks/>
            </p:cNvSpPr>
            <p:nvPr/>
          </p:nvSpPr>
          <p:spPr bwMode="auto">
            <a:xfrm>
              <a:off x="6528789" y="4064709"/>
              <a:ext cx="1997364" cy="1963887"/>
            </a:xfrm>
            <a:custGeom>
              <a:avLst/>
              <a:gdLst>
                <a:gd name="connsiteX0" fmla="*/ 0 w 1997364"/>
                <a:gd name="connsiteY0" fmla="*/ 0 h 1964595"/>
                <a:gd name="connsiteX1" fmla="*/ 1997364 w 1997364"/>
                <a:gd name="connsiteY1" fmla="*/ 0 h 1964595"/>
                <a:gd name="connsiteX2" fmla="*/ 1997364 w 1997364"/>
                <a:gd name="connsiteY2" fmla="*/ 1308296 h 1964595"/>
                <a:gd name="connsiteX3" fmla="*/ 998682 w 1997364"/>
                <a:gd name="connsiteY3" fmla="*/ 1964595 h 1964595"/>
                <a:gd name="connsiteX4" fmla="*/ 0 w 1997364"/>
                <a:gd name="connsiteY4" fmla="*/ 1308296 h 196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7364" h="1964595">
                  <a:moveTo>
                    <a:pt x="0" y="0"/>
                  </a:moveTo>
                  <a:lnTo>
                    <a:pt x="1997364" y="0"/>
                  </a:lnTo>
                  <a:lnTo>
                    <a:pt x="1997364" y="1308296"/>
                  </a:lnTo>
                  <a:cubicBezTo>
                    <a:pt x="1997364" y="1375077"/>
                    <a:pt x="998682" y="1964595"/>
                    <a:pt x="998682" y="1964595"/>
                  </a:cubicBezTo>
                  <a:cubicBezTo>
                    <a:pt x="998682" y="1964595"/>
                    <a:pt x="0" y="1375077"/>
                    <a:pt x="0" y="1308296"/>
                  </a:cubicBezTo>
                  <a:close/>
                </a:path>
              </a:pathLst>
            </a:custGeom>
            <a:solidFill>
              <a:schemeClr val="accent3"/>
            </a:solidFill>
            <a:ln>
              <a:noFill/>
            </a:ln>
          </p:spPr>
          <p:txBody>
            <a:bodyPr lIns="74295" tIns="37148" rIns="74295" bIns="37148"/>
            <a:lstStyle/>
            <a:p>
              <a:pPr>
                <a:defRPr/>
              </a:pPr>
              <a:endParaRPr lang="en-US" sz="1400"/>
            </a:p>
          </p:txBody>
        </p:sp>
        <p:sp>
          <p:nvSpPr>
            <p:cNvPr id="46" name="Freeform: Shape 66">
              <a:extLst>
                <a:ext uri="{FF2B5EF4-FFF2-40B4-BE49-F238E27FC236}">
                  <a16:creationId xmlns:a16="http://schemas.microsoft.com/office/drawing/2014/main" id="{4CF49623-6C4E-4C09-AA60-5F65EFF21AE4}"/>
                </a:ext>
              </a:extLst>
            </p:cNvPr>
            <p:cNvSpPr>
              <a:spLocks/>
            </p:cNvSpPr>
            <p:nvPr/>
          </p:nvSpPr>
          <p:spPr bwMode="auto">
            <a:xfrm>
              <a:off x="6528789" y="1500879"/>
              <a:ext cx="1997364" cy="4527717"/>
            </a:xfrm>
            <a:custGeom>
              <a:avLst/>
              <a:gdLst>
                <a:gd name="T0" fmla="*/ 1959514 w 1997364"/>
                <a:gd name="T1" fmla="*/ 3766377 h 4527717"/>
                <a:gd name="T2" fmla="*/ 1949325 w 1997364"/>
                <a:gd name="T3" fmla="*/ 3774963 h 4527717"/>
                <a:gd name="T4" fmla="*/ 1954451 w 1997364"/>
                <a:gd name="T5" fmla="*/ 3771009 h 4527717"/>
                <a:gd name="T6" fmla="*/ 1987223 w 1997364"/>
                <a:gd name="T7" fmla="*/ 3740248 h 4527717"/>
                <a:gd name="T8" fmla="*/ 1980673 w 1997364"/>
                <a:gd name="T9" fmla="*/ 3747019 h 4527717"/>
                <a:gd name="T10" fmla="*/ 1986147 w 1997364"/>
                <a:gd name="T11" fmla="*/ 3742011 h 4527717"/>
                <a:gd name="T12" fmla="*/ 122241 w 1997364"/>
                <a:gd name="T13" fmla="*/ 0 h 4527717"/>
                <a:gd name="T14" fmla="*/ 1877430 w 1997364"/>
                <a:gd name="T15" fmla="*/ 0 h 4527717"/>
                <a:gd name="T16" fmla="*/ 1997364 w 1997364"/>
                <a:gd name="T17" fmla="*/ 119746 h 4527717"/>
                <a:gd name="T18" fmla="*/ 1997364 w 1997364"/>
                <a:gd name="T19" fmla="*/ 2563122 h 4527717"/>
                <a:gd name="T20" fmla="*/ 1997364 w 1997364"/>
                <a:gd name="T21" fmla="*/ 3723635 h 4527717"/>
                <a:gd name="T22" fmla="*/ 1997364 w 1997364"/>
                <a:gd name="T23" fmla="*/ 3871418 h 4527717"/>
                <a:gd name="T24" fmla="*/ 998682 w 1997364"/>
                <a:gd name="T25" fmla="*/ 4527717 h 4527717"/>
                <a:gd name="T26" fmla="*/ 0 w 1997364"/>
                <a:gd name="T27" fmla="*/ 3871418 h 4527717"/>
                <a:gd name="T28" fmla="*/ 0 w 1997364"/>
                <a:gd name="T29" fmla="*/ 3723637 h 4527717"/>
                <a:gd name="T30" fmla="*/ 11215 w 1997364"/>
                <a:gd name="T31" fmla="*/ 3742011 h 4527717"/>
                <a:gd name="T32" fmla="*/ 998681 w 1997364"/>
                <a:gd name="T33" fmla="*/ 4379934 h 4527717"/>
                <a:gd name="T34" fmla="*/ 1841319 w 1997364"/>
                <a:gd name="T35" fmla="*/ 3854355 h 4527717"/>
                <a:gd name="T36" fmla="*/ 1895432 w 1997364"/>
                <a:gd name="T37" fmla="*/ 3815935 h 4527717"/>
                <a:gd name="T38" fmla="*/ 1895432 w 1997364"/>
                <a:gd name="T39" fmla="*/ 3723636 h 4527717"/>
                <a:gd name="T40" fmla="*/ 1895432 w 1997364"/>
                <a:gd name="T41" fmla="*/ 1118119 h 4527717"/>
                <a:gd name="T42" fmla="*/ 1895432 w 1997364"/>
                <a:gd name="T43" fmla="*/ 119747 h 4527717"/>
                <a:gd name="T44" fmla="*/ 1775498 w 1997364"/>
                <a:gd name="T45" fmla="*/ 1 h 4527717"/>
                <a:gd name="T46" fmla="*/ 122236 w 1997364"/>
                <a:gd name="T47" fmla="*/ 1 h 45277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997364" h="4527717">
                  <a:moveTo>
                    <a:pt x="1959514" y="3766377"/>
                  </a:moveTo>
                  <a:lnTo>
                    <a:pt x="1949325" y="3774963"/>
                  </a:lnTo>
                  <a:lnTo>
                    <a:pt x="1954451" y="3771009"/>
                  </a:lnTo>
                  <a:lnTo>
                    <a:pt x="1959514" y="3766377"/>
                  </a:lnTo>
                  <a:close/>
                  <a:moveTo>
                    <a:pt x="1987223" y="3740248"/>
                  </a:moveTo>
                  <a:lnTo>
                    <a:pt x="1980673" y="3747019"/>
                  </a:lnTo>
                  <a:lnTo>
                    <a:pt x="1986147" y="3742011"/>
                  </a:lnTo>
                  <a:lnTo>
                    <a:pt x="1987223" y="3740248"/>
                  </a:lnTo>
                  <a:close/>
                  <a:moveTo>
                    <a:pt x="122241" y="0"/>
                  </a:moveTo>
                  <a:lnTo>
                    <a:pt x="1877430" y="0"/>
                  </a:lnTo>
                  <a:cubicBezTo>
                    <a:pt x="1944316" y="0"/>
                    <a:pt x="1997364" y="52965"/>
                    <a:pt x="1997364" y="119746"/>
                  </a:cubicBezTo>
                  <a:lnTo>
                    <a:pt x="1997364" y="2563122"/>
                  </a:lnTo>
                  <a:lnTo>
                    <a:pt x="1997364" y="3723635"/>
                  </a:lnTo>
                  <a:lnTo>
                    <a:pt x="1997364" y="3871418"/>
                  </a:lnTo>
                  <a:cubicBezTo>
                    <a:pt x="1997364" y="3938199"/>
                    <a:pt x="998682" y="4527717"/>
                    <a:pt x="998682" y="4527717"/>
                  </a:cubicBezTo>
                  <a:cubicBezTo>
                    <a:pt x="998682" y="4527717"/>
                    <a:pt x="0" y="3938199"/>
                    <a:pt x="0" y="3871418"/>
                  </a:cubicBezTo>
                  <a:lnTo>
                    <a:pt x="0" y="3723637"/>
                  </a:lnTo>
                  <a:lnTo>
                    <a:pt x="11215" y="3742011"/>
                  </a:lnTo>
                  <a:cubicBezTo>
                    <a:pt x="120933" y="3861803"/>
                    <a:pt x="998681" y="4379934"/>
                    <a:pt x="998681" y="4379934"/>
                  </a:cubicBezTo>
                  <a:cubicBezTo>
                    <a:pt x="998681" y="4379934"/>
                    <a:pt x="1560440" y="4048330"/>
                    <a:pt x="1841319" y="3854355"/>
                  </a:cubicBezTo>
                  <a:lnTo>
                    <a:pt x="1895432" y="3815935"/>
                  </a:lnTo>
                  <a:lnTo>
                    <a:pt x="1895432" y="3723636"/>
                  </a:lnTo>
                  <a:lnTo>
                    <a:pt x="1895432" y="1118119"/>
                  </a:lnTo>
                  <a:lnTo>
                    <a:pt x="1895432" y="119747"/>
                  </a:lnTo>
                  <a:cubicBezTo>
                    <a:pt x="1895432" y="52965"/>
                    <a:pt x="1842384" y="1"/>
                    <a:pt x="1775498" y="1"/>
                  </a:cubicBezTo>
                  <a:lnTo>
                    <a:pt x="122236" y="1"/>
                  </a:lnTo>
                  <a:lnTo>
                    <a:pt x="122241" y="0"/>
                  </a:lnTo>
                  <a:close/>
                </a:path>
              </a:pathLst>
            </a:custGeom>
            <a:solidFill>
              <a:srgbClr val="000000">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lIns="74295" tIns="37148" rIns="74295" bIns="37148"/>
            <a:lstStyle/>
            <a:p>
              <a:endParaRPr lang="en-ZA" sz="1400"/>
            </a:p>
          </p:txBody>
        </p:sp>
      </p:grpSp>
      <p:grpSp>
        <p:nvGrpSpPr>
          <p:cNvPr id="47" name="Group 81">
            <a:extLst>
              <a:ext uri="{FF2B5EF4-FFF2-40B4-BE49-F238E27FC236}">
                <a16:creationId xmlns:a16="http://schemas.microsoft.com/office/drawing/2014/main" id="{47DF1318-2941-4ADD-9C81-0A3EF7B9D94F}"/>
              </a:ext>
            </a:extLst>
          </p:cNvPr>
          <p:cNvGrpSpPr>
            <a:grpSpLocks/>
          </p:cNvGrpSpPr>
          <p:nvPr/>
        </p:nvGrpSpPr>
        <p:grpSpPr bwMode="auto">
          <a:xfrm>
            <a:off x="6369029" y="5442447"/>
            <a:ext cx="1965878" cy="628684"/>
            <a:chOff x="17358" y="2447329"/>
            <a:chExt cx="3568232" cy="1996045"/>
          </a:xfrm>
        </p:grpSpPr>
        <p:sp>
          <p:nvSpPr>
            <p:cNvPr id="48" name="TextBox 47">
              <a:extLst>
                <a:ext uri="{FF2B5EF4-FFF2-40B4-BE49-F238E27FC236}">
                  <a16:creationId xmlns:a16="http://schemas.microsoft.com/office/drawing/2014/main" id="{603538E0-AA00-4F47-980D-1A52B5D972F9}"/>
                </a:ext>
              </a:extLst>
            </p:cNvPr>
            <p:cNvSpPr txBox="1"/>
            <p:nvPr/>
          </p:nvSpPr>
          <p:spPr>
            <a:xfrm>
              <a:off x="332782" y="2447329"/>
              <a:ext cx="2937385" cy="642099"/>
            </a:xfrm>
            <a:prstGeom prst="rect">
              <a:avLst/>
            </a:prstGeom>
            <a:noFill/>
          </p:spPr>
          <p:txBody>
            <a:bodyPr lIns="0" rIns="0" anchor="b">
              <a:spAutoFit/>
            </a:bodyPr>
            <a:lstStyle/>
            <a:p>
              <a:pPr algn="ctr">
                <a:defRPr/>
              </a:pPr>
              <a:r>
                <a:rPr lang="en-US" sz="1600" b="1" dirty="0"/>
                <a:t>Predictive</a:t>
              </a:r>
            </a:p>
          </p:txBody>
        </p:sp>
        <p:sp>
          <p:nvSpPr>
            <p:cNvPr id="49" name="TextBox 48">
              <a:extLst>
                <a:ext uri="{FF2B5EF4-FFF2-40B4-BE49-F238E27FC236}">
                  <a16:creationId xmlns:a16="http://schemas.microsoft.com/office/drawing/2014/main" id="{49CA826F-1232-48F8-B5C5-9C5A3F0CE80D}"/>
                </a:ext>
              </a:extLst>
            </p:cNvPr>
            <p:cNvSpPr txBox="1"/>
            <p:nvPr/>
          </p:nvSpPr>
          <p:spPr>
            <a:xfrm>
              <a:off x="17358" y="3086209"/>
              <a:ext cx="3568232" cy="1357165"/>
            </a:xfrm>
            <a:prstGeom prst="rect">
              <a:avLst/>
            </a:prstGeom>
            <a:noFill/>
          </p:spPr>
          <p:txBody>
            <a:bodyPr lIns="0" rIns="0">
              <a:spAutoFit/>
            </a:bodyPr>
            <a:lstStyle/>
            <a:p>
              <a:pPr algn="just">
                <a:defRPr/>
              </a:pPr>
              <a:r>
                <a:rPr lang="en-US" sz="1100" b="1" dirty="0"/>
                <a:t>If things continue this way what will happen?</a:t>
              </a:r>
            </a:p>
            <a:p>
              <a:pPr algn="just">
                <a:defRPr/>
              </a:pPr>
              <a:endParaRPr lang="en-US" sz="800" dirty="0"/>
            </a:p>
            <a:p>
              <a:pPr marL="171450" indent="-171450">
                <a:buFont typeface="Arial" panose="020B0604020202020204" pitchFamily="34" charset="0"/>
                <a:buChar char="•"/>
                <a:defRPr/>
              </a:pPr>
              <a:endParaRPr lang="en-US" sz="1050" dirty="0"/>
            </a:p>
          </p:txBody>
        </p:sp>
      </p:grpSp>
      <p:pic>
        <p:nvPicPr>
          <p:cNvPr id="50" name="Chart 88">
            <a:extLst>
              <a:ext uri="{FF2B5EF4-FFF2-40B4-BE49-F238E27FC236}">
                <a16:creationId xmlns:a16="http://schemas.microsoft.com/office/drawing/2014/main" id="{2AA5263F-11B5-422A-BBA7-4A3D8D5CC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4676" y="6212969"/>
            <a:ext cx="774583" cy="436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 name="Group 57">
            <a:extLst>
              <a:ext uri="{FF2B5EF4-FFF2-40B4-BE49-F238E27FC236}">
                <a16:creationId xmlns:a16="http://schemas.microsoft.com/office/drawing/2014/main" id="{DE71E227-9678-4442-B4F0-7ED6BDC73862}"/>
              </a:ext>
            </a:extLst>
          </p:cNvPr>
          <p:cNvGrpSpPr/>
          <p:nvPr/>
        </p:nvGrpSpPr>
        <p:grpSpPr>
          <a:xfrm>
            <a:off x="8761869" y="5337193"/>
            <a:ext cx="2128260" cy="1427382"/>
            <a:chOff x="9495657" y="2926068"/>
            <a:chExt cx="2417393" cy="1427382"/>
          </a:xfrm>
        </p:grpSpPr>
        <p:sp>
          <p:nvSpPr>
            <p:cNvPr id="51" name="Freeform 1871">
              <a:extLst>
                <a:ext uri="{FF2B5EF4-FFF2-40B4-BE49-F238E27FC236}">
                  <a16:creationId xmlns:a16="http://schemas.microsoft.com/office/drawing/2014/main" id="{CA4EC673-0A09-4400-809D-F4283B094C0C}"/>
                </a:ext>
              </a:extLst>
            </p:cNvPr>
            <p:cNvSpPr>
              <a:spLocks/>
            </p:cNvSpPr>
            <p:nvPr/>
          </p:nvSpPr>
          <p:spPr bwMode="auto">
            <a:xfrm>
              <a:off x="9495657" y="2926068"/>
              <a:ext cx="2417393" cy="1380732"/>
            </a:xfrm>
            <a:custGeom>
              <a:avLst/>
              <a:gdLst>
                <a:gd name="T0" fmla="*/ 2147483646 w 866"/>
                <a:gd name="T1" fmla="*/ 2147483646 h 1902"/>
                <a:gd name="T2" fmla="*/ 2147483646 w 866"/>
                <a:gd name="T3" fmla="*/ 2147483646 h 1902"/>
                <a:gd name="T4" fmla="*/ 0 w 866"/>
                <a:gd name="T5" fmla="*/ 2147483646 h 1902"/>
                <a:gd name="T6" fmla="*/ 0 w 866"/>
                <a:gd name="T7" fmla="*/ 2147483646 h 1902"/>
                <a:gd name="T8" fmla="*/ 2147483646 w 866"/>
                <a:gd name="T9" fmla="*/ 0 h 1902"/>
                <a:gd name="T10" fmla="*/ 2147483646 w 866"/>
                <a:gd name="T11" fmla="*/ 0 h 1902"/>
                <a:gd name="T12" fmla="*/ 2147483646 w 866"/>
                <a:gd name="T13" fmla="*/ 2147483646 h 1902"/>
                <a:gd name="T14" fmla="*/ 2147483646 w 866"/>
                <a:gd name="T15" fmla="*/ 2147483646 h 19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6" h="1902">
                  <a:moveTo>
                    <a:pt x="866" y="1617"/>
                  </a:moveTo>
                  <a:cubicBezTo>
                    <a:pt x="866" y="1646"/>
                    <a:pt x="433" y="1902"/>
                    <a:pt x="433" y="1902"/>
                  </a:cubicBezTo>
                  <a:cubicBezTo>
                    <a:pt x="433" y="1902"/>
                    <a:pt x="0" y="1646"/>
                    <a:pt x="0" y="1617"/>
                  </a:cubicBezTo>
                  <a:lnTo>
                    <a:pt x="0" y="52"/>
                  </a:lnTo>
                  <a:cubicBezTo>
                    <a:pt x="0" y="23"/>
                    <a:pt x="24" y="0"/>
                    <a:pt x="53" y="0"/>
                  </a:cubicBezTo>
                  <a:lnTo>
                    <a:pt x="814" y="0"/>
                  </a:lnTo>
                  <a:cubicBezTo>
                    <a:pt x="843" y="0"/>
                    <a:pt x="866" y="23"/>
                    <a:pt x="866" y="52"/>
                  </a:cubicBezTo>
                  <a:lnTo>
                    <a:pt x="866" y="161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74295" tIns="37148" rIns="74295" bIns="37148"/>
            <a:lstStyle/>
            <a:p>
              <a:endParaRPr lang="en-ZA" sz="1400"/>
            </a:p>
          </p:txBody>
        </p:sp>
        <p:sp>
          <p:nvSpPr>
            <p:cNvPr id="52" name="Freeform: Shape 51">
              <a:extLst>
                <a:ext uri="{FF2B5EF4-FFF2-40B4-BE49-F238E27FC236}">
                  <a16:creationId xmlns:a16="http://schemas.microsoft.com/office/drawing/2014/main" id="{CB7D690F-5992-4B6C-A671-361C1F150C41}"/>
                </a:ext>
              </a:extLst>
            </p:cNvPr>
            <p:cNvSpPr>
              <a:spLocks/>
            </p:cNvSpPr>
            <p:nvPr/>
          </p:nvSpPr>
          <p:spPr bwMode="auto">
            <a:xfrm>
              <a:off x="9495657" y="3733819"/>
              <a:ext cx="2417393" cy="619631"/>
            </a:xfrm>
            <a:custGeom>
              <a:avLst/>
              <a:gdLst>
                <a:gd name="connsiteX0" fmla="*/ 0 w 1997364"/>
                <a:gd name="connsiteY0" fmla="*/ 0 h 1964595"/>
                <a:gd name="connsiteX1" fmla="*/ 1997364 w 1997364"/>
                <a:gd name="connsiteY1" fmla="*/ 0 h 1964595"/>
                <a:gd name="connsiteX2" fmla="*/ 1997364 w 1997364"/>
                <a:gd name="connsiteY2" fmla="*/ 1308296 h 1964595"/>
                <a:gd name="connsiteX3" fmla="*/ 998682 w 1997364"/>
                <a:gd name="connsiteY3" fmla="*/ 1964595 h 1964595"/>
                <a:gd name="connsiteX4" fmla="*/ 0 w 1997364"/>
                <a:gd name="connsiteY4" fmla="*/ 1308296 h 196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7364" h="1964595">
                  <a:moveTo>
                    <a:pt x="0" y="0"/>
                  </a:moveTo>
                  <a:lnTo>
                    <a:pt x="1997364" y="0"/>
                  </a:lnTo>
                  <a:lnTo>
                    <a:pt x="1997364" y="1308296"/>
                  </a:lnTo>
                  <a:cubicBezTo>
                    <a:pt x="1997364" y="1375077"/>
                    <a:pt x="998682" y="1964595"/>
                    <a:pt x="998682" y="1964595"/>
                  </a:cubicBezTo>
                  <a:cubicBezTo>
                    <a:pt x="998682" y="1964595"/>
                    <a:pt x="0" y="1375077"/>
                    <a:pt x="0" y="1308296"/>
                  </a:cubicBezTo>
                  <a:close/>
                </a:path>
              </a:pathLst>
            </a:custGeom>
            <a:solidFill>
              <a:schemeClr val="accent3"/>
            </a:solidFill>
            <a:ln>
              <a:noFill/>
            </a:ln>
          </p:spPr>
          <p:txBody>
            <a:bodyPr lIns="74295" tIns="37148" rIns="74295" bIns="37148"/>
            <a:lstStyle/>
            <a:p>
              <a:pPr>
                <a:defRPr/>
              </a:pPr>
              <a:endParaRPr lang="en-US" sz="1400"/>
            </a:p>
          </p:txBody>
        </p:sp>
        <p:sp>
          <p:nvSpPr>
            <p:cNvPr id="53" name="Freeform: Shape 62">
              <a:extLst>
                <a:ext uri="{FF2B5EF4-FFF2-40B4-BE49-F238E27FC236}">
                  <a16:creationId xmlns:a16="http://schemas.microsoft.com/office/drawing/2014/main" id="{3FDE4AEC-9B67-4D9E-8D00-2CD20286CBCE}"/>
                </a:ext>
              </a:extLst>
            </p:cNvPr>
            <p:cNvSpPr>
              <a:spLocks/>
            </p:cNvSpPr>
            <p:nvPr/>
          </p:nvSpPr>
          <p:spPr bwMode="auto">
            <a:xfrm>
              <a:off x="9495657" y="2926068"/>
              <a:ext cx="2417393" cy="1427382"/>
            </a:xfrm>
            <a:custGeom>
              <a:avLst/>
              <a:gdLst>
                <a:gd name="T0" fmla="*/ 20573284 w 1997364"/>
                <a:gd name="T1" fmla="*/ 3260481 h 4527717"/>
                <a:gd name="T2" fmla="*/ 20466304 w 1997364"/>
                <a:gd name="T3" fmla="*/ 3267913 h 4527717"/>
                <a:gd name="T4" fmla="*/ 20520124 w 1997364"/>
                <a:gd name="T5" fmla="*/ 3264490 h 4527717"/>
                <a:gd name="T6" fmla="*/ 20864199 w 1997364"/>
                <a:gd name="T7" fmla="*/ 3237861 h 4527717"/>
                <a:gd name="T8" fmla="*/ 20795435 w 1997364"/>
                <a:gd name="T9" fmla="*/ 3243723 h 4527717"/>
                <a:gd name="T10" fmla="*/ 20852899 w 1997364"/>
                <a:gd name="T11" fmla="*/ 3239386 h 4527717"/>
                <a:gd name="T12" fmla="*/ 1283422 w 1997364"/>
                <a:gd name="T13" fmla="*/ 0 h 4527717"/>
                <a:gd name="T14" fmla="*/ 19711464 w 1997364"/>
                <a:gd name="T15" fmla="*/ 0 h 4527717"/>
                <a:gd name="T16" fmla="*/ 20970675 w 1997364"/>
                <a:gd name="T17" fmla="*/ 103662 h 4527717"/>
                <a:gd name="T18" fmla="*/ 20970675 w 1997364"/>
                <a:gd name="T19" fmla="*/ 2218845 h 4527717"/>
                <a:gd name="T20" fmla="*/ 20970675 w 1997364"/>
                <a:gd name="T21" fmla="*/ 3223479 h 4527717"/>
                <a:gd name="T22" fmla="*/ 20970675 w 1997364"/>
                <a:gd name="T23" fmla="*/ 3351414 h 4527717"/>
                <a:gd name="T24" fmla="*/ 10485340 w 1997364"/>
                <a:gd name="T25" fmla="*/ 3919560 h 4527717"/>
                <a:gd name="T26" fmla="*/ 0 w 1997364"/>
                <a:gd name="T27" fmla="*/ 3351414 h 4527717"/>
                <a:gd name="T28" fmla="*/ 0 w 1997364"/>
                <a:gd name="T29" fmla="*/ 3223481 h 4527717"/>
                <a:gd name="T30" fmla="*/ 117744 w 1997364"/>
                <a:gd name="T31" fmla="*/ 3239386 h 4527717"/>
                <a:gd name="T32" fmla="*/ 10485334 w 1997364"/>
                <a:gd name="T33" fmla="*/ 3791625 h 4527717"/>
                <a:gd name="T34" fmla="*/ 19332334 w 1997364"/>
                <a:gd name="T35" fmla="*/ 3336641 h 4527717"/>
                <a:gd name="T36" fmla="*/ 19900480 w 1997364"/>
                <a:gd name="T37" fmla="*/ 3303383 h 4527717"/>
                <a:gd name="T38" fmla="*/ 19900480 w 1997364"/>
                <a:gd name="T39" fmla="*/ 3223480 h 4527717"/>
                <a:gd name="T40" fmla="*/ 19900480 w 1997364"/>
                <a:gd name="T41" fmla="*/ 967934 h 4527717"/>
                <a:gd name="T42" fmla="*/ 19900480 w 1997364"/>
                <a:gd name="T43" fmla="*/ 103663 h 4527717"/>
                <a:gd name="T44" fmla="*/ 18641264 w 1997364"/>
                <a:gd name="T45" fmla="*/ 1 h 4527717"/>
                <a:gd name="T46" fmla="*/ 1283380 w 1997364"/>
                <a:gd name="T47" fmla="*/ 1 h 45277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997364" h="4527717">
                  <a:moveTo>
                    <a:pt x="1959514" y="3766377"/>
                  </a:moveTo>
                  <a:lnTo>
                    <a:pt x="1949325" y="3774963"/>
                  </a:lnTo>
                  <a:lnTo>
                    <a:pt x="1954451" y="3771009"/>
                  </a:lnTo>
                  <a:lnTo>
                    <a:pt x="1959514" y="3766377"/>
                  </a:lnTo>
                  <a:close/>
                  <a:moveTo>
                    <a:pt x="1987223" y="3740248"/>
                  </a:moveTo>
                  <a:lnTo>
                    <a:pt x="1980673" y="3747019"/>
                  </a:lnTo>
                  <a:lnTo>
                    <a:pt x="1986147" y="3742011"/>
                  </a:lnTo>
                  <a:lnTo>
                    <a:pt x="1987223" y="3740248"/>
                  </a:lnTo>
                  <a:close/>
                  <a:moveTo>
                    <a:pt x="122241" y="0"/>
                  </a:moveTo>
                  <a:lnTo>
                    <a:pt x="1877430" y="0"/>
                  </a:lnTo>
                  <a:cubicBezTo>
                    <a:pt x="1944316" y="0"/>
                    <a:pt x="1997364" y="52965"/>
                    <a:pt x="1997364" y="119746"/>
                  </a:cubicBezTo>
                  <a:lnTo>
                    <a:pt x="1997364" y="2563122"/>
                  </a:lnTo>
                  <a:lnTo>
                    <a:pt x="1997364" y="3723635"/>
                  </a:lnTo>
                  <a:lnTo>
                    <a:pt x="1997364" y="3871418"/>
                  </a:lnTo>
                  <a:cubicBezTo>
                    <a:pt x="1997364" y="3938199"/>
                    <a:pt x="998682" y="4527717"/>
                    <a:pt x="998682" y="4527717"/>
                  </a:cubicBezTo>
                  <a:cubicBezTo>
                    <a:pt x="998682" y="4527717"/>
                    <a:pt x="0" y="3938199"/>
                    <a:pt x="0" y="3871418"/>
                  </a:cubicBezTo>
                  <a:lnTo>
                    <a:pt x="0" y="3723637"/>
                  </a:lnTo>
                  <a:lnTo>
                    <a:pt x="11215" y="3742011"/>
                  </a:lnTo>
                  <a:cubicBezTo>
                    <a:pt x="120933" y="3861803"/>
                    <a:pt x="998681" y="4379934"/>
                    <a:pt x="998681" y="4379934"/>
                  </a:cubicBezTo>
                  <a:cubicBezTo>
                    <a:pt x="998681" y="4379934"/>
                    <a:pt x="1560440" y="4048330"/>
                    <a:pt x="1841319" y="3854355"/>
                  </a:cubicBezTo>
                  <a:lnTo>
                    <a:pt x="1895432" y="3815935"/>
                  </a:lnTo>
                  <a:lnTo>
                    <a:pt x="1895432" y="3723636"/>
                  </a:lnTo>
                  <a:lnTo>
                    <a:pt x="1895432" y="1118119"/>
                  </a:lnTo>
                  <a:lnTo>
                    <a:pt x="1895432" y="119747"/>
                  </a:lnTo>
                  <a:cubicBezTo>
                    <a:pt x="1895432" y="52965"/>
                    <a:pt x="1842384" y="1"/>
                    <a:pt x="1775498" y="1"/>
                  </a:cubicBezTo>
                  <a:lnTo>
                    <a:pt x="122236" y="1"/>
                  </a:lnTo>
                  <a:lnTo>
                    <a:pt x="122241" y="0"/>
                  </a:lnTo>
                  <a:close/>
                </a:path>
              </a:pathLst>
            </a:custGeom>
            <a:solidFill>
              <a:srgbClr val="000000">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lIns="74295" tIns="37148" rIns="74295" bIns="37148"/>
            <a:lstStyle/>
            <a:p>
              <a:endParaRPr lang="en-ZA" sz="1400"/>
            </a:p>
          </p:txBody>
        </p:sp>
        <p:grpSp>
          <p:nvGrpSpPr>
            <p:cNvPr id="54" name="Group 84">
              <a:extLst>
                <a:ext uri="{FF2B5EF4-FFF2-40B4-BE49-F238E27FC236}">
                  <a16:creationId xmlns:a16="http://schemas.microsoft.com/office/drawing/2014/main" id="{67A62DE3-35A1-44E9-8F32-595B432518B0}"/>
                </a:ext>
              </a:extLst>
            </p:cNvPr>
            <p:cNvGrpSpPr>
              <a:grpSpLocks/>
            </p:cNvGrpSpPr>
            <p:nvPr/>
          </p:nvGrpSpPr>
          <p:grpSpPr bwMode="auto">
            <a:xfrm>
              <a:off x="9571627" y="3020442"/>
              <a:ext cx="2221892" cy="658183"/>
              <a:chOff x="196367" y="2839229"/>
              <a:chExt cx="3075726" cy="2080898"/>
            </a:xfrm>
          </p:grpSpPr>
          <p:sp>
            <p:nvSpPr>
              <p:cNvPr id="55" name="TextBox 54">
                <a:extLst>
                  <a:ext uri="{FF2B5EF4-FFF2-40B4-BE49-F238E27FC236}">
                    <a16:creationId xmlns:a16="http://schemas.microsoft.com/office/drawing/2014/main" id="{9BE10DBE-CA82-41D9-AE5D-4BB34A3235BD}"/>
                  </a:ext>
                </a:extLst>
              </p:cNvPr>
              <p:cNvSpPr txBox="1"/>
              <p:nvPr/>
            </p:nvSpPr>
            <p:spPr>
              <a:xfrm>
                <a:off x="335979" y="2839229"/>
                <a:ext cx="2936114" cy="639392"/>
              </a:xfrm>
              <a:prstGeom prst="rect">
                <a:avLst/>
              </a:prstGeom>
              <a:noFill/>
            </p:spPr>
            <p:txBody>
              <a:bodyPr lIns="0" rIns="0" anchor="b">
                <a:spAutoFit/>
              </a:bodyPr>
              <a:lstStyle/>
              <a:p>
                <a:pPr algn="ctr">
                  <a:defRPr/>
                </a:pPr>
                <a:r>
                  <a:rPr lang="en-US" sz="1600" b="1" dirty="0"/>
                  <a:t>Prescriptive </a:t>
                </a:r>
              </a:p>
            </p:txBody>
          </p:sp>
          <p:sp>
            <p:nvSpPr>
              <p:cNvPr id="56" name="TextBox 55">
                <a:extLst>
                  <a:ext uri="{FF2B5EF4-FFF2-40B4-BE49-F238E27FC236}">
                    <a16:creationId xmlns:a16="http://schemas.microsoft.com/office/drawing/2014/main" id="{B8736B75-81A9-463B-98ED-410B12751A10}"/>
                  </a:ext>
                </a:extLst>
              </p:cNvPr>
              <p:cNvSpPr txBox="1"/>
              <p:nvPr/>
            </p:nvSpPr>
            <p:spPr>
              <a:xfrm>
                <a:off x="196367" y="3466961"/>
                <a:ext cx="3075726" cy="1453166"/>
              </a:xfrm>
              <a:prstGeom prst="rect">
                <a:avLst/>
              </a:prstGeom>
              <a:noFill/>
            </p:spPr>
            <p:txBody>
              <a:bodyPr lIns="0" rIns="0">
                <a:spAutoFit/>
              </a:bodyPr>
              <a:lstStyle/>
              <a:p>
                <a:pPr algn="just">
                  <a:defRPr/>
                </a:pPr>
                <a:r>
                  <a:rPr lang="en-US" sz="1100" b="1" dirty="0"/>
                  <a:t>How can we make it happen or not happen? </a:t>
                </a:r>
              </a:p>
              <a:p>
                <a:pPr algn="just">
                  <a:defRPr/>
                </a:pPr>
                <a:endParaRPr lang="en-US" sz="1100" b="1" dirty="0"/>
              </a:p>
              <a:p>
                <a:pPr algn="just">
                  <a:defRPr/>
                </a:pPr>
                <a:endParaRPr lang="en-US" sz="1100" b="1" dirty="0"/>
              </a:p>
            </p:txBody>
          </p:sp>
        </p:grpSp>
        <p:graphicFrame>
          <p:nvGraphicFramePr>
            <p:cNvPr id="57" name="Chart 90">
              <a:extLst>
                <a:ext uri="{FF2B5EF4-FFF2-40B4-BE49-F238E27FC236}">
                  <a16:creationId xmlns:a16="http://schemas.microsoft.com/office/drawing/2014/main" id="{6E35E865-2C58-41BD-84C8-3BB11602F6DF}"/>
                </a:ext>
              </a:extLst>
            </p:cNvPr>
            <p:cNvGraphicFramePr>
              <a:graphicFrameLocks/>
            </p:cNvGraphicFramePr>
            <p:nvPr>
              <p:extLst>
                <p:ext uri="{D42A27DB-BD31-4B8C-83A1-F6EECF244321}">
                  <p14:modId xmlns:p14="http://schemas.microsoft.com/office/powerpoint/2010/main" val="343100946"/>
                </p:ext>
              </p:extLst>
            </p:nvPr>
          </p:nvGraphicFramePr>
          <p:xfrm>
            <a:off x="10171192" y="3740245"/>
            <a:ext cx="1295897" cy="485766"/>
          </p:xfrm>
          <a:graphic>
            <a:graphicData uri="http://schemas.openxmlformats.org/presentationml/2006/ole">
              <mc:AlternateContent xmlns:mc="http://schemas.openxmlformats.org/markup-compatibility/2006">
                <mc:Choice xmlns:v="urn:schemas-microsoft-com:vml" Requires="v">
                  <p:oleObj spid="_x0000_s1039" name="Chart" r:id="rId6" imgW="2578831" imgH="1524132" progId="Excel.Chart.8">
                    <p:embed/>
                  </p:oleObj>
                </mc:Choice>
                <mc:Fallback>
                  <p:oleObj name="Chart" r:id="rId6" imgW="2578831" imgH="1524132" progId="Excel.Chart.8">
                    <p:embed/>
                    <p:pic>
                      <p:nvPicPr>
                        <p:cNvPr id="57" name="Chart 90">
                          <a:extLst>
                            <a:ext uri="{FF2B5EF4-FFF2-40B4-BE49-F238E27FC236}">
                              <a16:creationId xmlns:a16="http://schemas.microsoft.com/office/drawing/2014/main" id="{6E35E865-2C58-41BD-84C8-3BB11602F6DF}"/>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71192" y="3740245"/>
                          <a:ext cx="1295897" cy="485766"/>
                        </a:xfrm>
                        <a:prstGeom prst="rect">
                          <a:avLst/>
                        </a:prstGeom>
                        <a:noFill/>
                        <a:ln>
                          <a:noFill/>
                        </a:ln>
                        <a:extLst/>
                      </p:spPr>
                    </p:pic>
                  </p:oleObj>
                </mc:Fallback>
              </mc:AlternateContent>
            </a:graphicData>
          </a:graphic>
        </p:graphicFrame>
      </p:grpSp>
      <p:graphicFrame>
        <p:nvGraphicFramePr>
          <p:cNvPr id="59" name="Chart 87">
            <a:extLst>
              <a:ext uri="{FF2B5EF4-FFF2-40B4-BE49-F238E27FC236}">
                <a16:creationId xmlns:a16="http://schemas.microsoft.com/office/drawing/2014/main" id="{883B3B3F-F4FF-4AB2-A9BF-17D195F6AC18}"/>
              </a:ext>
            </a:extLst>
          </p:cNvPr>
          <p:cNvGraphicFramePr>
            <a:graphicFrameLocks/>
          </p:cNvGraphicFramePr>
          <p:nvPr>
            <p:extLst>
              <p:ext uri="{D42A27DB-BD31-4B8C-83A1-F6EECF244321}">
                <p14:modId xmlns:p14="http://schemas.microsoft.com/office/powerpoint/2010/main" val="3126278940"/>
              </p:ext>
            </p:extLst>
          </p:nvPr>
        </p:nvGraphicFramePr>
        <p:xfrm>
          <a:off x="1674707" y="6172911"/>
          <a:ext cx="1235406" cy="516190"/>
        </p:xfrm>
        <a:graphic>
          <a:graphicData uri="http://schemas.openxmlformats.org/presentationml/2006/ole">
            <mc:AlternateContent xmlns:mc="http://schemas.openxmlformats.org/markup-compatibility/2006">
              <mc:Choice xmlns:v="urn:schemas-microsoft-com:vml" Requires="v">
                <p:oleObj spid="_x0000_s1040" name="Chart" r:id="rId8" imgW="2621507" imgH="1621677" progId="Excel.Chart.8">
                  <p:embed/>
                </p:oleObj>
              </mc:Choice>
              <mc:Fallback>
                <p:oleObj name="Chart" r:id="rId8" imgW="2621507" imgH="1621677" progId="Excel.Chart.8">
                  <p:embed/>
                  <p:pic>
                    <p:nvPicPr>
                      <p:cNvPr id="59" name="Chart 87">
                        <a:extLst>
                          <a:ext uri="{FF2B5EF4-FFF2-40B4-BE49-F238E27FC236}">
                            <a16:creationId xmlns:a16="http://schemas.microsoft.com/office/drawing/2014/main" id="{883B3B3F-F4FF-4AB2-A9BF-17D195F6AC18}"/>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4707" y="6172911"/>
                        <a:ext cx="1235406" cy="516190"/>
                      </a:xfrm>
                      <a:prstGeom prst="rect">
                        <a:avLst/>
                      </a:prstGeom>
                      <a:noFill/>
                      <a:ln>
                        <a:noFill/>
                      </a:ln>
                      <a:extLst/>
                    </p:spPr>
                  </p:pic>
                </p:oleObj>
              </mc:Fallback>
            </mc:AlternateContent>
          </a:graphicData>
        </a:graphic>
      </p:graphicFrame>
      <p:sp>
        <p:nvSpPr>
          <p:cNvPr id="60" name="Title 1">
            <a:extLst>
              <a:ext uri="{FF2B5EF4-FFF2-40B4-BE49-F238E27FC236}">
                <a16:creationId xmlns:a16="http://schemas.microsoft.com/office/drawing/2014/main" id="{71F17D85-3A23-43F5-A465-32FB92F9E8D0}"/>
              </a:ext>
            </a:extLst>
          </p:cNvPr>
          <p:cNvSpPr txBox="1">
            <a:spLocks/>
          </p:cNvSpPr>
          <p:nvPr/>
        </p:nvSpPr>
        <p:spPr>
          <a:xfrm>
            <a:off x="576264" y="4794441"/>
            <a:ext cx="10801350" cy="36236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accent2">
                    <a:lumMod val="50000"/>
                  </a:schemeClr>
                </a:solidFill>
                <a:effectLst/>
                <a:uLnTx/>
                <a:uFillTx/>
                <a:latin typeface="Calibri" panose="020F0502020204030204"/>
                <a:ea typeface="+mj-ea"/>
                <a:cs typeface="+mj-cs"/>
              </a:rPr>
              <a:t>ANALYTICS MATURITY MODEL</a:t>
            </a:r>
            <a:endParaRPr kumimoji="0" lang="en-ZA" sz="1800" b="1" i="0" u="none" strike="noStrike" kern="1200" cap="none" spc="0" normalizeH="0" baseline="0" noProof="0" dirty="0">
              <a:ln>
                <a:noFill/>
              </a:ln>
              <a:solidFill>
                <a:schemeClr val="accent2">
                  <a:lumMod val="50000"/>
                </a:schemeClr>
              </a:solidFill>
              <a:effectLst/>
              <a:uLnTx/>
              <a:uFillTx/>
              <a:latin typeface="Calibri" panose="020F0502020204030204"/>
              <a:ea typeface="+mj-ea"/>
              <a:cs typeface="+mj-cs"/>
            </a:endParaRPr>
          </a:p>
        </p:txBody>
      </p:sp>
      <p:sp>
        <p:nvSpPr>
          <p:cNvPr id="61" name="Isosceles Triangle 60">
            <a:extLst>
              <a:ext uri="{FF2B5EF4-FFF2-40B4-BE49-F238E27FC236}">
                <a16:creationId xmlns:a16="http://schemas.microsoft.com/office/drawing/2014/main" id="{FDF37D99-348B-4110-8513-754DF79ABB6D}"/>
              </a:ext>
            </a:extLst>
          </p:cNvPr>
          <p:cNvSpPr/>
          <p:nvPr/>
        </p:nvSpPr>
        <p:spPr>
          <a:xfrm rot="5400000">
            <a:off x="3176212" y="5964761"/>
            <a:ext cx="825211" cy="167175"/>
          </a:xfrm>
          <a:prstGeom prst="triangle">
            <a:avLst/>
          </a:prstGeom>
          <a:solidFill>
            <a:schemeClr val="accent6">
              <a:lumMod val="50000"/>
            </a:schemeClr>
          </a:solidFill>
          <a:ln cap="flat">
            <a:noFill/>
            <a:prstDash val="solid"/>
          </a:ln>
        </p:spPr>
        <p:txBody>
          <a:bodyPr lIns="45000" tIns="22500" rIns="45000" bIns="22500" anchor="ctr" anchorCtr="1" compatLnSpc="0"/>
          <a:lstStyle/>
          <a:p>
            <a:endParaRPr lang="en-ZA" sz="900" dirty="0">
              <a:solidFill>
                <a:prstClr val="black"/>
              </a:solidFill>
              <a:latin typeface="Poppins" panose="00000500000000000000" pitchFamily="2" charset="0"/>
              <a:ea typeface="Microsoft YaHei" pitchFamily="2"/>
            </a:endParaRPr>
          </a:p>
        </p:txBody>
      </p:sp>
      <p:sp>
        <p:nvSpPr>
          <p:cNvPr id="62" name="Isosceles Triangle 61">
            <a:extLst>
              <a:ext uri="{FF2B5EF4-FFF2-40B4-BE49-F238E27FC236}">
                <a16:creationId xmlns:a16="http://schemas.microsoft.com/office/drawing/2014/main" id="{7A23A98A-4A6A-4621-9F69-1DF694F05A7F}"/>
              </a:ext>
            </a:extLst>
          </p:cNvPr>
          <p:cNvSpPr/>
          <p:nvPr/>
        </p:nvSpPr>
        <p:spPr>
          <a:xfrm rot="5400000">
            <a:off x="5728973" y="5964761"/>
            <a:ext cx="825211" cy="167175"/>
          </a:xfrm>
          <a:prstGeom prst="triangle">
            <a:avLst/>
          </a:prstGeom>
          <a:solidFill>
            <a:schemeClr val="accent6">
              <a:lumMod val="50000"/>
            </a:schemeClr>
          </a:solidFill>
          <a:ln cap="flat">
            <a:noFill/>
            <a:prstDash val="solid"/>
          </a:ln>
        </p:spPr>
        <p:txBody>
          <a:bodyPr lIns="45000" tIns="22500" rIns="45000" bIns="22500" anchor="ctr" anchorCtr="1" compatLnSpc="0"/>
          <a:lstStyle/>
          <a:p>
            <a:endParaRPr lang="en-ZA" sz="900" dirty="0">
              <a:solidFill>
                <a:prstClr val="black"/>
              </a:solidFill>
              <a:latin typeface="Poppins" panose="00000500000000000000" pitchFamily="2" charset="0"/>
              <a:ea typeface="Microsoft YaHei" pitchFamily="2"/>
            </a:endParaRPr>
          </a:p>
        </p:txBody>
      </p:sp>
      <p:sp>
        <p:nvSpPr>
          <p:cNvPr id="63" name="Isosceles Triangle 62">
            <a:extLst>
              <a:ext uri="{FF2B5EF4-FFF2-40B4-BE49-F238E27FC236}">
                <a16:creationId xmlns:a16="http://schemas.microsoft.com/office/drawing/2014/main" id="{EDBDE40A-E91F-4386-9E10-9C151B238796}"/>
              </a:ext>
            </a:extLst>
          </p:cNvPr>
          <p:cNvSpPr/>
          <p:nvPr/>
        </p:nvSpPr>
        <p:spPr>
          <a:xfrm rot="5400000">
            <a:off x="8215531" y="5895878"/>
            <a:ext cx="825211" cy="167175"/>
          </a:xfrm>
          <a:prstGeom prst="triangle">
            <a:avLst/>
          </a:prstGeom>
          <a:solidFill>
            <a:schemeClr val="accent6">
              <a:lumMod val="50000"/>
            </a:schemeClr>
          </a:solidFill>
          <a:ln cap="flat">
            <a:noFill/>
            <a:prstDash val="solid"/>
          </a:ln>
        </p:spPr>
        <p:txBody>
          <a:bodyPr lIns="45000" tIns="22500" rIns="45000" bIns="22500" anchor="ctr" anchorCtr="1" compatLnSpc="0"/>
          <a:lstStyle/>
          <a:p>
            <a:endParaRPr lang="en-ZA" sz="900" dirty="0">
              <a:solidFill>
                <a:prstClr val="black"/>
              </a:solidFill>
              <a:latin typeface="Poppins" panose="00000500000000000000" pitchFamily="2" charset="0"/>
              <a:ea typeface="Microsoft YaHei" pitchFamily="2"/>
            </a:endParaRPr>
          </a:p>
        </p:txBody>
      </p:sp>
      <p:pic>
        <p:nvPicPr>
          <p:cNvPr id="64" name="Picture 63">
            <a:extLst>
              <a:ext uri="{FF2B5EF4-FFF2-40B4-BE49-F238E27FC236}">
                <a16:creationId xmlns:a16="http://schemas.microsoft.com/office/drawing/2014/main" id="{965BC85C-8967-48B7-9CFC-141F16422F43}"/>
              </a:ext>
            </a:extLst>
          </p:cNvPr>
          <p:cNvPicPr>
            <a:picLocks noChangeAspect="1"/>
          </p:cNvPicPr>
          <p:nvPr/>
        </p:nvPicPr>
        <p:blipFill>
          <a:blip r:embed="rId10"/>
          <a:stretch>
            <a:fillRect/>
          </a:stretch>
        </p:blipFill>
        <p:spPr>
          <a:xfrm>
            <a:off x="10073991" y="108087"/>
            <a:ext cx="2026355" cy="445586"/>
          </a:xfrm>
          <a:prstGeom prst="rect">
            <a:avLst/>
          </a:prstGeom>
        </p:spPr>
      </p:pic>
    </p:spTree>
    <p:extLst>
      <p:ext uri="{BB962C8B-B14F-4D97-AF65-F5344CB8AC3E}">
        <p14:creationId xmlns:p14="http://schemas.microsoft.com/office/powerpoint/2010/main" val="2521809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331E6-0C61-45A9-BC66-21BD0340C488}"/>
              </a:ext>
            </a:extLst>
          </p:cNvPr>
          <p:cNvSpPr txBox="1">
            <a:spLocks/>
          </p:cNvSpPr>
          <p:nvPr/>
        </p:nvSpPr>
        <p:spPr>
          <a:xfrm>
            <a:off x="576264" y="89856"/>
            <a:ext cx="10801350" cy="53975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fontAlgn="base">
              <a:spcAft>
                <a:spcPct val="0"/>
              </a:spcAft>
              <a:defRPr/>
            </a:pPr>
            <a:r>
              <a:rPr lang="en-US" sz="2400" b="1" dirty="0">
                <a:solidFill>
                  <a:schemeClr val="accent2">
                    <a:lumMod val="50000"/>
                  </a:schemeClr>
                </a:solidFill>
                <a:latin typeface="Calibri" panose="020F0502020204030204"/>
              </a:rPr>
              <a:t>APPLICATION OF ANALYTICS FOR STUDENT SUCCESS</a:t>
            </a:r>
            <a:endParaRPr lang="en-ZA" sz="2400" b="1" dirty="0">
              <a:solidFill>
                <a:schemeClr val="accent2">
                  <a:lumMod val="50000"/>
                </a:schemeClr>
              </a:solidFill>
              <a:latin typeface="Calibri" panose="020F0502020204030204"/>
            </a:endParaRPr>
          </a:p>
        </p:txBody>
      </p:sp>
      <p:grpSp>
        <p:nvGrpSpPr>
          <p:cNvPr id="3" name="Group 43">
            <a:extLst>
              <a:ext uri="{FF2B5EF4-FFF2-40B4-BE49-F238E27FC236}">
                <a16:creationId xmlns:a16="http://schemas.microsoft.com/office/drawing/2014/main" id="{A3902D6D-CBBD-48DB-8E38-236933BE19AC}"/>
              </a:ext>
            </a:extLst>
          </p:cNvPr>
          <p:cNvGrpSpPr>
            <a:grpSpLocks/>
          </p:cNvGrpSpPr>
          <p:nvPr/>
        </p:nvGrpSpPr>
        <p:grpSpPr bwMode="auto">
          <a:xfrm>
            <a:off x="161926" y="0"/>
            <a:ext cx="414338" cy="772319"/>
            <a:chOff x="431006" y="3275991"/>
            <a:chExt cx="765432" cy="1634472"/>
          </a:xfrm>
        </p:grpSpPr>
        <p:sp>
          <p:nvSpPr>
            <p:cNvPr id="4" name="Isosceles Triangle 3">
              <a:extLst>
                <a:ext uri="{FF2B5EF4-FFF2-40B4-BE49-F238E27FC236}">
                  <a16:creationId xmlns:a16="http://schemas.microsoft.com/office/drawing/2014/main" id="{ADD30F0C-FD86-4020-B627-3E2AA493D5A7}"/>
                </a:ext>
              </a:extLst>
            </p:cNvPr>
            <p:cNvSpPr/>
            <p:nvPr/>
          </p:nvSpPr>
          <p:spPr>
            <a:xfrm rot="5400000">
              <a:off x="89077" y="3691239"/>
              <a:ext cx="1522607" cy="692114"/>
            </a:xfrm>
            <a:prstGeom prst="triangle">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Parallelogram 4">
              <a:extLst>
                <a:ext uri="{FF2B5EF4-FFF2-40B4-BE49-F238E27FC236}">
                  <a16:creationId xmlns:a16="http://schemas.microsoft.com/office/drawing/2014/main" id="{5A3BFE85-2041-40C6-B8FD-D8F54A06A174}"/>
                </a:ext>
              </a:extLst>
            </p:cNvPr>
            <p:cNvSpPr/>
            <p:nvPr/>
          </p:nvSpPr>
          <p:spPr>
            <a:xfrm rot="5400000" flipV="1">
              <a:off x="-348018" y="4058123"/>
              <a:ext cx="1631364" cy="73318"/>
            </a:xfrm>
            <a:prstGeom prst="parallelogram">
              <a:avLst>
                <a:gd name="adj" fmla="val 15614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aphicFrame>
        <p:nvGraphicFramePr>
          <p:cNvPr id="6" name="Diagram 5">
            <a:extLst>
              <a:ext uri="{FF2B5EF4-FFF2-40B4-BE49-F238E27FC236}">
                <a16:creationId xmlns:a16="http://schemas.microsoft.com/office/drawing/2014/main" id="{FACD6380-CB85-44B1-AE83-7F4A09FCE209}"/>
              </a:ext>
            </a:extLst>
          </p:cNvPr>
          <p:cNvGraphicFramePr/>
          <p:nvPr>
            <p:extLst>
              <p:ext uri="{D42A27DB-BD31-4B8C-83A1-F6EECF244321}">
                <p14:modId xmlns:p14="http://schemas.microsoft.com/office/powerpoint/2010/main" val="2478258023"/>
              </p:ext>
            </p:extLst>
          </p:nvPr>
        </p:nvGraphicFramePr>
        <p:xfrm>
          <a:off x="328525" y="862176"/>
          <a:ext cx="2996566" cy="5995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rrow: Up 6">
            <a:extLst>
              <a:ext uri="{FF2B5EF4-FFF2-40B4-BE49-F238E27FC236}">
                <a16:creationId xmlns:a16="http://schemas.microsoft.com/office/drawing/2014/main" id="{ADDF079E-C316-49E7-92FE-56AC0EFE0322}"/>
              </a:ext>
            </a:extLst>
          </p:cNvPr>
          <p:cNvSpPr/>
          <p:nvPr/>
        </p:nvSpPr>
        <p:spPr>
          <a:xfrm>
            <a:off x="3559004" y="1485899"/>
            <a:ext cx="620337" cy="4699971"/>
          </a:xfrm>
          <a:prstGeom prst="upArrow">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en-US" dirty="0"/>
              <a:t>Risk Levels</a:t>
            </a:r>
            <a:endParaRPr lang="en-ZA" dirty="0"/>
          </a:p>
        </p:txBody>
      </p:sp>
      <p:sp>
        <p:nvSpPr>
          <p:cNvPr id="8" name="Oval 7">
            <a:extLst>
              <a:ext uri="{FF2B5EF4-FFF2-40B4-BE49-F238E27FC236}">
                <a16:creationId xmlns:a16="http://schemas.microsoft.com/office/drawing/2014/main" id="{F7221338-2B8A-4AAE-8A65-CED06139B125}"/>
              </a:ext>
            </a:extLst>
          </p:cNvPr>
          <p:cNvSpPr/>
          <p:nvPr/>
        </p:nvSpPr>
        <p:spPr>
          <a:xfrm>
            <a:off x="6436621" y="5018095"/>
            <a:ext cx="1114396" cy="1064029"/>
          </a:xfrm>
          <a:prstGeom prst="ellipse">
            <a:avLst/>
          </a:prstGeom>
          <a:solidFill>
            <a:srgbClr val="072B62">
              <a:shade val="80000"/>
              <a:hueOff val="710634"/>
              <a:satOff val="-78962"/>
              <a:lumOff val="43603"/>
              <a:alphaOff val="0"/>
            </a:srgbClr>
          </a:solidFill>
          <a:ln w="12700" cap="flat" cmpd="sng" algn="ctr">
            <a:solidFill>
              <a:prstClr val="white">
                <a:hueOff val="0"/>
                <a:satOff val="0"/>
                <a:lumOff val="0"/>
                <a:alphaOff val="0"/>
              </a:prstClr>
            </a:solidFill>
            <a:prstDash val="solid"/>
            <a:miter lim="800000"/>
          </a:ln>
          <a:effectLst/>
        </p:spPr>
        <p:txBody>
          <a:bodyPr spcFirstLastPara="0" vert="horz" wrap="square" lIns="27940" tIns="27940" rIns="27940" bIns="27940" numCol="1" spcCol="1270" anchor="ctr" anchorCtr="0">
            <a:noAutofit/>
          </a:bodyPr>
          <a:lstStyle/>
          <a:p>
            <a:pPr algn="ctr"/>
            <a:r>
              <a:rPr lang="en-US" sz="1100" b="1" dirty="0"/>
              <a:t>Early Intervention</a:t>
            </a:r>
            <a:endParaRPr lang="en-ZA" sz="1100" b="1" dirty="0"/>
          </a:p>
        </p:txBody>
      </p:sp>
      <p:sp>
        <p:nvSpPr>
          <p:cNvPr id="9" name="Oval 8">
            <a:extLst>
              <a:ext uri="{FF2B5EF4-FFF2-40B4-BE49-F238E27FC236}">
                <a16:creationId xmlns:a16="http://schemas.microsoft.com/office/drawing/2014/main" id="{E364E375-7D2B-4C65-A90A-EA7310CC8025}"/>
              </a:ext>
            </a:extLst>
          </p:cNvPr>
          <p:cNvSpPr/>
          <p:nvPr/>
        </p:nvSpPr>
        <p:spPr>
          <a:xfrm>
            <a:off x="6436621" y="1370953"/>
            <a:ext cx="1114396" cy="1063013"/>
          </a:xfrm>
          <a:prstGeom prst="ellipse">
            <a:avLst/>
          </a:prstGeom>
          <a:solidFill>
            <a:srgbClr val="072B62">
              <a:shade val="80000"/>
              <a:hueOff val="0"/>
              <a:satOff val="0"/>
              <a:lumOff val="0"/>
              <a:alphaOff val="0"/>
            </a:srgbClr>
          </a:solidFill>
          <a:ln w="12700" cap="flat" cmpd="sng" algn="ctr">
            <a:solidFill>
              <a:prstClr val="white">
                <a:hueOff val="0"/>
                <a:satOff val="0"/>
                <a:lumOff val="0"/>
                <a:alphaOff val="0"/>
              </a:prstClr>
            </a:solidFill>
            <a:prstDash val="solid"/>
            <a:miter lim="800000"/>
          </a:ln>
          <a:effectLst/>
        </p:spPr>
        <p:txBody>
          <a:bodyPr spcFirstLastPara="0" vert="horz" wrap="square" lIns="27940" tIns="27940" rIns="27940" bIns="27940" numCol="1" spcCol="1270" anchor="ctr" anchorCtr="0">
            <a:noAutofit/>
          </a:bodyPr>
          <a:lstStyle/>
          <a:p>
            <a:pPr algn="ctr"/>
            <a:r>
              <a:rPr lang="en-US" sz="1100" b="1" dirty="0"/>
              <a:t>Late Intervention</a:t>
            </a:r>
            <a:endParaRPr lang="en-ZA" sz="1100" b="1" dirty="0"/>
          </a:p>
        </p:txBody>
      </p:sp>
      <p:sp>
        <p:nvSpPr>
          <p:cNvPr id="10" name="Oval 9">
            <a:extLst>
              <a:ext uri="{FF2B5EF4-FFF2-40B4-BE49-F238E27FC236}">
                <a16:creationId xmlns:a16="http://schemas.microsoft.com/office/drawing/2014/main" id="{B192A149-E61F-4665-9ADD-D9F7C925FD44}"/>
              </a:ext>
            </a:extLst>
          </p:cNvPr>
          <p:cNvSpPr/>
          <p:nvPr/>
        </p:nvSpPr>
        <p:spPr>
          <a:xfrm>
            <a:off x="6448063" y="3194016"/>
            <a:ext cx="1114396" cy="1064029"/>
          </a:xfrm>
          <a:prstGeom prst="ellipse">
            <a:avLst/>
          </a:prstGeom>
          <a:solidFill>
            <a:srgbClr val="072B62">
              <a:shade val="80000"/>
              <a:hueOff val="236878"/>
              <a:satOff val="-26321"/>
              <a:lumOff val="14534"/>
              <a:alphaOff val="0"/>
            </a:srgbClr>
          </a:solidFill>
          <a:ln w="12700" cap="flat" cmpd="sng" algn="ctr">
            <a:solidFill>
              <a:prstClr val="white">
                <a:hueOff val="0"/>
                <a:satOff val="0"/>
                <a:lumOff val="0"/>
                <a:alphaOff val="0"/>
              </a:prstClr>
            </a:solidFill>
            <a:prstDash val="solid"/>
            <a:miter lim="800000"/>
          </a:ln>
          <a:effectLst/>
        </p:spPr>
        <p:txBody>
          <a:bodyPr spcFirstLastPara="0" vert="horz" wrap="square" lIns="27940" tIns="27940" rIns="27940" bIns="27940" numCol="1" spcCol="1270" anchor="ctr" anchorCtr="0">
            <a:noAutofit/>
          </a:bodyPr>
          <a:lstStyle/>
          <a:p>
            <a:pPr algn="ctr"/>
            <a:r>
              <a:rPr lang="en-US" sz="1100" b="1" dirty="0"/>
              <a:t>Mid Intervention</a:t>
            </a:r>
            <a:endParaRPr lang="en-ZA" sz="1100" b="1" dirty="0"/>
          </a:p>
        </p:txBody>
      </p:sp>
      <p:sp>
        <p:nvSpPr>
          <p:cNvPr id="11" name="Rectangle: Rounded Corners 10">
            <a:extLst>
              <a:ext uri="{FF2B5EF4-FFF2-40B4-BE49-F238E27FC236}">
                <a16:creationId xmlns:a16="http://schemas.microsoft.com/office/drawing/2014/main" id="{F42158DB-61BF-49CB-87A3-22A7E76B4FED}"/>
              </a:ext>
            </a:extLst>
          </p:cNvPr>
          <p:cNvSpPr/>
          <p:nvPr/>
        </p:nvSpPr>
        <p:spPr>
          <a:xfrm>
            <a:off x="7755115" y="1243087"/>
            <a:ext cx="2977197" cy="1190879"/>
          </a:xfrm>
          <a:prstGeom prst="roundRect">
            <a:avLst/>
          </a:prstGeom>
          <a:ln w="31750">
            <a:solidFill>
              <a:schemeClr val="accent2">
                <a:lumMod val="50000"/>
              </a:schemeClr>
            </a:solidFill>
            <a:prstDash val="dashDot"/>
          </a:ln>
        </p:spPr>
        <p:style>
          <a:lnRef idx="2">
            <a:schemeClr val="dk1"/>
          </a:lnRef>
          <a:fillRef idx="1">
            <a:schemeClr val="lt1"/>
          </a:fillRef>
          <a:effectRef idx="0">
            <a:schemeClr val="dk1"/>
          </a:effectRef>
          <a:fontRef idx="minor">
            <a:schemeClr val="dk1"/>
          </a:fontRef>
        </p:style>
        <p:txBody>
          <a:bodyPr anchor="ctr"/>
          <a:lstStyle/>
          <a:p>
            <a:pPr algn="ctr">
              <a:defRPr/>
            </a:pPr>
            <a:r>
              <a:rPr lang="en-US" sz="1400" b="1" u="sng" dirty="0"/>
              <a:t>Intervention Scope</a:t>
            </a:r>
          </a:p>
          <a:p>
            <a:pPr algn="ctr">
              <a:lnSpc>
                <a:spcPct val="150000"/>
              </a:lnSpc>
              <a:defRPr/>
            </a:pPr>
            <a:r>
              <a:rPr lang="en-US" sz="1400" dirty="0"/>
              <a:t>Cohort Throughput</a:t>
            </a:r>
          </a:p>
          <a:p>
            <a:pPr algn="ctr">
              <a:lnSpc>
                <a:spcPct val="150000"/>
              </a:lnSpc>
              <a:defRPr/>
            </a:pPr>
            <a:r>
              <a:rPr lang="en-US" sz="1400" dirty="0"/>
              <a:t>Minimum Time Completion</a:t>
            </a:r>
          </a:p>
          <a:p>
            <a:pPr algn="ctr">
              <a:lnSpc>
                <a:spcPct val="150000"/>
              </a:lnSpc>
              <a:defRPr/>
            </a:pPr>
            <a:r>
              <a:rPr lang="en-US" sz="1400" dirty="0"/>
              <a:t>Qualification Success </a:t>
            </a:r>
          </a:p>
        </p:txBody>
      </p:sp>
      <p:sp>
        <p:nvSpPr>
          <p:cNvPr id="12" name="Rectangle: Rounded Corners 11">
            <a:extLst>
              <a:ext uri="{FF2B5EF4-FFF2-40B4-BE49-F238E27FC236}">
                <a16:creationId xmlns:a16="http://schemas.microsoft.com/office/drawing/2014/main" id="{4C3EDAEC-146E-4D82-A4F1-6FF58B48276E}"/>
              </a:ext>
            </a:extLst>
          </p:cNvPr>
          <p:cNvSpPr/>
          <p:nvPr/>
        </p:nvSpPr>
        <p:spPr>
          <a:xfrm>
            <a:off x="7734152" y="2931757"/>
            <a:ext cx="2983026" cy="1423135"/>
          </a:xfrm>
          <a:prstGeom prst="roundRect">
            <a:avLst/>
          </a:prstGeom>
          <a:ln w="31750">
            <a:solidFill>
              <a:schemeClr val="accent2">
                <a:lumMod val="50000"/>
              </a:schemeClr>
            </a:solidFill>
            <a:prstDash val="dashDot"/>
          </a:ln>
        </p:spPr>
        <p:style>
          <a:lnRef idx="2">
            <a:schemeClr val="dk1"/>
          </a:lnRef>
          <a:fillRef idx="1">
            <a:schemeClr val="lt1"/>
          </a:fillRef>
          <a:effectRef idx="0">
            <a:schemeClr val="dk1"/>
          </a:effectRef>
          <a:fontRef idx="minor">
            <a:schemeClr val="dk1"/>
          </a:fontRef>
        </p:style>
        <p:txBody>
          <a:bodyPr anchor="ctr"/>
          <a:lstStyle/>
          <a:p>
            <a:pPr algn="ctr">
              <a:defRPr/>
            </a:pPr>
            <a:r>
              <a:rPr lang="en-US" sz="1400" b="1" u="sng" dirty="0"/>
              <a:t>Intervention Scope</a:t>
            </a:r>
          </a:p>
          <a:p>
            <a:pPr algn="ctr">
              <a:lnSpc>
                <a:spcPct val="150000"/>
              </a:lnSpc>
              <a:defRPr/>
            </a:pPr>
            <a:r>
              <a:rPr lang="en-US" sz="1400" dirty="0"/>
              <a:t>Module Success</a:t>
            </a:r>
          </a:p>
          <a:p>
            <a:pPr algn="ctr">
              <a:lnSpc>
                <a:spcPct val="150000"/>
              </a:lnSpc>
              <a:defRPr/>
            </a:pPr>
            <a:r>
              <a:rPr lang="en-US" sz="1400" dirty="0"/>
              <a:t>Assessments Results</a:t>
            </a:r>
          </a:p>
          <a:p>
            <a:pPr algn="ctr">
              <a:lnSpc>
                <a:spcPct val="150000"/>
              </a:lnSpc>
              <a:defRPr/>
            </a:pPr>
            <a:r>
              <a:rPr lang="en-US" sz="1400" dirty="0"/>
              <a:t>Exam Attendance</a:t>
            </a:r>
          </a:p>
          <a:p>
            <a:pPr algn="ctr">
              <a:lnSpc>
                <a:spcPct val="150000"/>
              </a:lnSpc>
              <a:defRPr/>
            </a:pPr>
            <a:r>
              <a:rPr lang="en-US" sz="1400" dirty="0"/>
              <a:t>Assignment Submissions</a:t>
            </a:r>
          </a:p>
        </p:txBody>
      </p:sp>
      <p:sp>
        <p:nvSpPr>
          <p:cNvPr id="13" name="Rectangle: Rounded Corners 12">
            <a:extLst>
              <a:ext uri="{FF2B5EF4-FFF2-40B4-BE49-F238E27FC236}">
                <a16:creationId xmlns:a16="http://schemas.microsoft.com/office/drawing/2014/main" id="{B9236C36-D7E1-4D43-9EA8-54C8F276A262}"/>
              </a:ext>
            </a:extLst>
          </p:cNvPr>
          <p:cNvSpPr/>
          <p:nvPr/>
        </p:nvSpPr>
        <p:spPr>
          <a:xfrm>
            <a:off x="7749286" y="4852684"/>
            <a:ext cx="2983026" cy="1327500"/>
          </a:xfrm>
          <a:prstGeom prst="roundRect">
            <a:avLst/>
          </a:prstGeom>
          <a:ln w="31750">
            <a:solidFill>
              <a:schemeClr val="accent2">
                <a:lumMod val="50000"/>
              </a:schemeClr>
            </a:solidFill>
            <a:prstDash val="dashDot"/>
          </a:ln>
        </p:spPr>
        <p:style>
          <a:lnRef idx="2">
            <a:schemeClr val="dk1"/>
          </a:lnRef>
          <a:fillRef idx="1">
            <a:schemeClr val="lt1"/>
          </a:fillRef>
          <a:effectRef idx="0">
            <a:schemeClr val="dk1"/>
          </a:effectRef>
          <a:fontRef idx="minor">
            <a:schemeClr val="dk1"/>
          </a:fontRef>
        </p:style>
        <p:txBody>
          <a:bodyPr anchor="ctr"/>
          <a:lstStyle/>
          <a:p>
            <a:pPr algn="ctr">
              <a:defRPr/>
            </a:pPr>
            <a:r>
              <a:rPr lang="en-US" sz="1400" b="1" u="sng" dirty="0"/>
              <a:t>Intervention Scope</a:t>
            </a:r>
          </a:p>
          <a:p>
            <a:pPr algn="ctr">
              <a:lnSpc>
                <a:spcPct val="150000"/>
              </a:lnSpc>
              <a:defRPr/>
            </a:pPr>
            <a:r>
              <a:rPr lang="en-US" sz="1400" dirty="0"/>
              <a:t>Learning Units Grade Results</a:t>
            </a:r>
          </a:p>
          <a:p>
            <a:pPr algn="ctr">
              <a:lnSpc>
                <a:spcPct val="150000"/>
              </a:lnSpc>
              <a:defRPr/>
            </a:pPr>
            <a:r>
              <a:rPr lang="en-US" sz="1400" dirty="0"/>
              <a:t>Learning Activities</a:t>
            </a:r>
          </a:p>
          <a:p>
            <a:pPr algn="ctr">
              <a:lnSpc>
                <a:spcPct val="150000"/>
              </a:lnSpc>
              <a:defRPr/>
            </a:pPr>
            <a:r>
              <a:rPr lang="en-US" sz="1400" dirty="0"/>
              <a:t>LMS Access</a:t>
            </a:r>
          </a:p>
        </p:txBody>
      </p:sp>
      <p:sp>
        <p:nvSpPr>
          <p:cNvPr id="14" name="Arrow: Up 13">
            <a:extLst>
              <a:ext uri="{FF2B5EF4-FFF2-40B4-BE49-F238E27FC236}">
                <a16:creationId xmlns:a16="http://schemas.microsoft.com/office/drawing/2014/main" id="{ECEC9931-B1F2-4A99-9864-CBDC6B79B327}"/>
              </a:ext>
            </a:extLst>
          </p:cNvPr>
          <p:cNvSpPr/>
          <p:nvPr/>
        </p:nvSpPr>
        <p:spPr>
          <a:xfrm>
            <a:off x="10796172" y="1349134"/>
            <a:ext cx="1233903" cy="4836736"/>
          </a:xfrm>
          <a:prstGeom prst="upArrow">
            <a:avLst/>
          </a:prstGeom>
          <a:solidFill>
            <a:schemeClr val="accent2">
              <a:lumMod val="50000"/>
              <a:alpha val="92000"/>
            </a:schemeClr>
          </a:solidFill>
          <a:ln>
            <a:noFill/>
          </a:ln>
        </p:spPr>
        <p:style>
          <a:lnRef idx="1">
            <a:schemeClr val="accent1"/>
          </a:lnRef>
          <a:fillRef idx="3">
            <a:schemeClr val="accent1"/>
          </a:fillRef>
          <a:effectRef idx="2">
            <a:schemeClr val="accent1"/>
          </a:effectRef>
          <a:fontRef idx="minor">
            <a:schemeClr val="lt1"/>
          </a:fontRef>
        </p:style>
        <p:txBody>
          <a:bodyPr vert="vert270" lIns="0" tIns="0" rIns="0" bIns="0" anchor="ctr"/>
          <a:lstStyle/>
          <a:p>
            <a:pPr algn="ctr">
              <a:defRPr/>
            </a:pPr>
            <a:r>
              <a:rPr lang="en-US" dirty="0"/>
              <a:t>Intervention Scope</a:t>
            </a:r>
          </a:p>
          <a:p>
            <a:pPr algn="ctr">
              <a:defRPr/>
            </a:pPr>
            <a:r>
              <a:rPr lang="en-US" sz="1100" dirty="0"/>
              <a:t>Operational | Module Design (Pedagogies) | Inform Student Success | Inform Strategy</a:t>
            </a:r>
            <a:endParaRPr lang="en-ZA" sz="1100" dirty="0"/>
          </a:p>
        </p:txBody>
      </p:sp>
      <p:graphicFrame>
        <p:nvGraphicFramePr>
          <p:cNvPr id="19" name="Diagram 18">
            <a:extLst>
              <a:ext uri="{FF2B5EF4-FFF2-40B4-BE49-F238E27FC236}">
                <a16:creationId xmlns:a16="http://schemas.microsoft.com/office/drawing/2014/main" id="{001B3CC2-4468-4A9E-B6D8-5E72705ED10A}"/>
              </a:ext>
            </a:extLst>
          </p:cNvPr>
          <p:cNvGraphicFramePr/>
          <p:nvPr>
            <p:extLst>
              <p:ext uri="{D42A27DB-BD31-4B8C-83A1-F6EECF244321}">
                <p14:modId xmlns:p14="http://schemas.microsoft.com/office/powerpoint/2010/main" val="3840704384"/>
              </p:ext>
            </p:extLst>
          </p:nvPr>
        </p:nvGraphicFramePr>
        <p:xfrm>
          <a:off x="4316384" y="1391598"/>
          <a:ext cx="1959986" cy="4826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7" name="Picture 16">
            <a:extLst>
              <a:ext uri="{FF2B5EF4-FFF2-40B4-BE49-F238E27FC236}">
                <a16:creationId xmlns:a16="http://schemas.microsoft.com/office/drawing/2014/main" id="{F6D8CB3D-1AD9-4255-850F-F011DC7C616C}"/>
              </a:ext>
            </a:extLst>
          </p:cNvPr>
          <p:cNvPicPr>
            <a:picLocks noChangeAspect="1"/>
          </p:cNvPicPr>
          <p:nvPr/>
        </p:nvPicPr>
        <p:blipFill>
          <a:blip r:embed="rId12"/>
          <a:stretch>
            <a:fillRect/>
          </a:stretch>
        </p:blipFill>
        <p:spPr>
          <a:xfrm>
            <a:off x="10073991" y="108087"/>
            <a:ext cx="2026355" cy="445586"/>
          </a:xfrm>
          <a:prstGeom prst="rect">
            <a:avLst/>
          </a:prstGeom>
        </p:spPr>
      </p:pic>
    </p:spTree>
    <p:extLst>
      <p:ext uri="{BB962C8B-B14F-4D97-AF65-F5344CB8AC3E}">
        <p14:creationId xmlns:p14="http://schemas.microsoft.com/office/powerpoint/2010/main" val="38717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331E6-0C61-45A9-BC66-21BD0340C488}"/>
              </a:ext>
            </a:extLst>
          </p:cNvPr>
          <p:cNvSpPr txBox="1">
            <a:spLocks/>
          </p:cNvSpPr>
          <p:nvPr/>
        </p:nvSpPr>
        <p:spPr>
          <a:xfrm>
            <a:off x="576264" y="89856"/>
            <a:ext cx="10801350" cy="53975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fontAlgn="base">
              <a:spcAft>
                <a:spcPct val="0"/>
              </a:spcAft>
              <a:defRPr/>
            </a:pPr>
            <a:r>
              <a:rPr lang="en-US" sz="2400" b="1" dirty="0">
                <a:solidFill>
                  <a:schemeClr val="accent2">
                    <a:lumMod val="50000"/>
                  </a:schemeClr>
                </a:solidFill>
                <a:latin typeface="Calibri" panose="020F0502020204030204"/>
              </a:rPr>
              <a:t>ACCESS OF ANALYTICS FOR STUDENT SUCCESS</a:t>
            </a:r>
            <a:endParaRPr lang="en-ZA" sz="2400" b="1" dirty="0">
              <a:solidFill>
                <a:schemeClr val="accent2">
                  <a:lumMod val="50000"/>
                </a:schemeClr>
              </a:solidFill>
              <a:latin typeface="Calibri" panose="020F0502020204030204"/>
            </a:endParaRPr>
          </a:p>
        </p:txBody>
      </p:sp>
      <p:grpSp>
        <p:nvGrpSpPr>
          <p:cNvPr id="3" name="Group 43">
            <a:extLst>
              <a:ext uri="{FF2B5EF4-FFF2-40B4-BE49-F238E27FC236}">
                <a16:creationId xmlns:a16="http://schemas.microsoft.com/office/drawing/2014/main" id="{A3902D6D-CBBD-48DB-8E38-236933BE19AC}"/>
              </a:ext>
            </a:extLst>
          </p:cNvPr>
          <p:cNvGrpSpPr>
            <a:grpSpLocks/>
          </p:cNvGrpSpPr>
          <p:nvPr/>
        </p:nvGrpSpPr>
        <p:grpSpPr bwMode="auto">
          <a:xfrm>
            <a:off x="161926" y="0"/>
            <a:ext cx="414338" cy="772319"/>
            <a:chOff x="431006" y="3275991"/>
            <a:chExt cx="765432" cy="1634472"/>
          </a:xfrm>
        </p:grpSpPr>
        <p:sp>
          <p:nvSpPr>
            <p:cNvPr id="4" name="Isosceles Triangle 3">
              <a:extLst>
                <a:ext uri="{FF2B5EF4-FFF2-40B4-BE49-F238E27FC236}">
                  <a16:creationId xmlns:a16="http://schemas.microsoft.com/office/drawing/2014/main" id="{ADD30F0C-FD86-4020-B627-3E2AA493D5A7}"/>
                </a:ext>
              </a:extLst>
            </p:cNvPr>
            <p:cNvSpPr/>
            <p:nvPr/>
          </p:nvSpPr>
          <p:spPr>
            <a:xfrm rot="5400000">
              <a:off x="89077" y="3691239"/>
              <a:ext cx="1522607" cy="692114"/>
            </a:xfrm>
            <a:prstGeom prst="triangle">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Parallelogram 4">
              <a:extLst>
                <a:ext uri="{FF2B5EF4-FFF2-40B4-BE49-F238E27FC236}">
                  <a16:creationId xmlns:a16="http://schemas.microsoft.com/office/drawing/2014/main" id="{5A3BFE85-2041-40C6-B8FD-D8F54A06A174}"/>
                </a:ext>
              </a:extLst>
            </p:cNvPr>
            <p:cNvSpPr/>
            <p:nvPr/>
          </p:nvSpPr>
          <p:spPr>
            <a:xfrm rot="5400000" flipV="1">
              <a:off x="-348018" y="4058123"/>
              <a:ext cx="1631364" cy="73318"/>
            </a:xfrm>
            <a:prstGeom prst="parallelogram">
              <a:avLst>
                <a:gd name="adj" fmla="val 15614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31" name="Picture 30">
            <a:extLst>
              <a:ext uri="{FF2B5EF4-FFF2-40B4-BE49-F238E27FC236}">
                <a16:creationId xmlns:a16="http://schemas.microsoft.com/office/drawing/2014/main" id="{5D7EF701-4B6E-42CE-B34F-9868DBD32B47}"/>
              </a:ext>
            </a:extLst>
          </p:cNvPr>
          <p:cNvPicPr>
            <a:picLocks noChangeAspect="1"/>
          </p:cNvPicPr>
          <p:nvPr/>
        </p:nvPicPr>
        <p:blipFill>
          <a:blip r:embed="rId2"/>
          <a:stretch>
            <a:fillRect/>
          </a:stretch>
        </p:blipFill>
        <p:spPr>
          <a:xfrm>
            <a:off x="201613" y="1368080"/>
            <a:ext cx="5450989" cy="2956862"/>
          </a:xfrm>
          <a:prstGeom prst="rect">
            <a:avLst/>
          </a:prstGeom>
        </p:spPr>
      </p:pic>
      <p:graphicFrame>
        <p:nvGraphicFramePr>
          <p:cNvPr id="60" name="Diagram 59">
            <a:extLst>
              <a:ext uri="{FF2B5EF4-FFF2-40B4-BE49-F238E27FC236}">
                <a16:creationId xmlns:a16="http://schemas.microsoft.com/office/drawing/2014/main" id="{025772D7-19A9-48D2-91BE-442F7F97FA44}"/>
              </a:ext>
            </a:extLst>
          </p:cNvPr>
          <p:cNvGraphicFramePr/>
          <p:nvPr>
            <p:extLst>
              <p:ext uri="{D42A27DB-BD31-4B8C-83A1-F6EECF244321}">
                <p14:modId xmlns:p14="http://schemas.microsoft.com/office/powerpoint/2010/main" val="3033144703"/>
              </p:ext>
            </p:extLst>
          </p:nvPr>
        </p:nvGraphicFramePr>
        <p:xfrm>
          <a:off x="977790" y="5444724"/>
          <a:ext cx="9998297" cy="62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 name="Title 1">
            <a:extLst>
              <a:ext uri="{FF2B5EF4-FFF2-40B4-BE49-F238E27FC236}">
                <a16:creationId xmlns:a16="http://schemas.microsoft.com/office/drawing/2014/main" id="{419FDC36-959A-4B9B-8268-7D2B01A6390C}"/>
              </a:ext>
            </a:extLst>
          </p:cNvPr>
          <p:cNvSpPr txBox="1">
            <a:spLocks/>
          </p:cNvSpPr>
          <p:nvPr/>
        </p:nvSpPr>
        <p:spPr>
          <a:xfrm>
            <a:off x="-1" y="4883705"/>
            <a:ext cx="12112621" cy="53975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spcAft>
                <a:spcPct val="0"/>
              </a:spcAft>
              <a:defRPr/>
            </a:pPr>
            <a:r>
              <a:rPr lang="en-US" sz="1800" b="1" dirty="0">
                <a:solidFill>
                  <a:schemeClr val="accent2">
                    <a:lumMod val="50000"/>
                  </a:schemeClr>
                </a:solidFill>
                <a:latin typeface="Calibri" panose="020F0502020204030204"/>
              </a:rPr>
              <a:t>OPTIONS OF ACCESS OF ANALYTICS FOR STUDENT SUCCESS</a:t>
            </a:r>
            <a:endParaRPr lang="en-ZA" sz="1800" b="1" dirty="0">
              <a:solidFill>
                <a:schemeClr val="accent2">
                  <a:lumMod val="50000"/>
                </a:schemeClr>
              </a:solidFill>
              <a:latin typeface="Calibri" panose="020F0502020204030204"/>
            </a:endParaRPr>
          </a:p>
        </p:txBody>
      </p:sp>
      <p:pic>
        <p:nvPicPr>
          <p:cNvPr id="62" name="Picture 61">
            <a:extLst>
              <a:ext uri="{FF2B5EF4-FFF2-40B4-BE49-F238E27FC236}">
                <a16:creationId xmlns:a16="http://schemas.microsoft.com/office/drawing/2014/main" id="{77FC9DB4-FAAE-4E86-A317-B3F3093E3C01}"/>
              </a:ext>
            </a:extLst>
          </p:cNvPr>
          <p:cNvPicPr>
            <a:picLocks noChangeAspect="1"/>
          </p:cNvPicPr>
          <p:nvPr/>
        </p:nvPicPr>
        <p:blipFill>
          <a:blip r:embed="rId8"/>
          <a:stretch>
            <a:fillRect/>
          </a:stretch>
        </p:blipFill>
        <p:spPr>
          <a:xfrm>
            <a:off x="6157057" y="1205050"/>
            <a:ext cx="5833330" cy="3216971"/>
          </a:xfrm>
          <a:prstGeom prst="rect">
            <a:avLst/>
          </a:prstGeom>
        </p:spPr>
      </p:pic>
      <p:cxnSp>
        <p:nvCxnSpPr>
          <p:cNvPr id="64" name="Straight Connector 63">
            <a:extLst>
              <a:ext uri="{FF2B5EF4-FFF2-40B4-BE49-F238E27FC236}">
                <a16:creationId xmlns:a16="http://schemas.microsoft.com/office/drawing/2014/main" id="{B9479262-7506-46B8-B969-A9D43256DFE0}"/>
              </a:ext>
            </a:extLst>
          </p:cNvPr>
          <p:cNvCxnSpPr>
            <a:cxnSpLocks/>
          </p:cNvCxnSpPr>
          <p:nvPr/>
        </p:nvCxnSpPr>
        <p:spPr>
          <a:xfrm>
            <a:off x="5976939" y="852949"/>
            <a:ext cx="0" cy="3921174"/>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FCD5B5D-5372-48CC-819C-0811304459D8}"/>
              </a:ext>
            </a:extLst>
          </p:cNvPr>
          <p:cNvPicPr>
            <a:picLocks noChangeAspect="1"/>
          </p:cNvPicPr>
          <p:nvPr/>
        </p:nvPicPr>
        <p:blipFill>
          <a:blip r:embed="rId9"/>
          <a:stretch>
            <a:fillRect/>
          </a:stretch>
        </p:blipFill>
        <p:spPr>
          <a:xfrm>
            <a:off x="10073991" y="108087"/>
            <a:ext cx="2026355" cy="445586"/>
          </a:xfrm>
          <a:prstGeom prst="rect">
            <a:avLst/>
          </a:prstGeom>
        </p:spPr>
      </p:pic>
    </p:spTree>
    <p:extLst>
      <p:ext uri="{BB962C8B-B14F-4D97-AF65-F5344CB8AC3E}">
        <p14:creationId xmlns:p14="http://schemas.microsoft.com/office/powerpoint/2010/main" val="3978025462"/>
      </p:ext>
    </p:extLst>
  </p:cSld>
  <p:clrMapOvr>
    <a:masterClrMapping/>
  </p:clrMapOvr>
</p:sld>
</file>

<file path=ppt/theme/theme1.xml><?xml version="1.0" encoding="utf-8"?>
<a:theme xmlns:a="http://schemas.openxmlformats.org/drawingml/2006/main" name="Office Theme">
  <a:themeElements>
    <a:clrScheme name="Unisa Presentation Chart">
      <a:dk1>
        <a:sysClr val="windowText" lastClr="000000"/>
      </a:dk1>
      <a:lt1>
        <a:sysClr val="window" lastClr="FFFFFF"/>
      </a:lt1>
      <a:dk2>
        <a:srgbClr val="242852"/>
      </a:dk2>
      <a:lt2>
        <a:srgbClr val="7F7F7F"/>
      </a:lt2>
      <a:accent1>
        <a:srgbClr val="C00000"/>
      </a:accent1>
      <a:accent2>
        <a:srgbClr val="072B62"/>
      </a:accent2>
      <a:accent3>
        <a:srgbClr val="BF9000"/>
      </a:accent3>
      <a:accent4>
        <a:srgbClr val="C00000"/>
      </a:accent4>
      <a:accent5>
        <a:srgbClr val="072B62"/>
      </a:accent5>
      <a:accent6>
        <a:srgbClr val="7F7F7F"/>
      </a:accent6>
      <a:hlink>
        <a:srgbClr val="072B62"/>
      </a:hlink>
      <a:folHlink>
        <a:srgbClr val="BF9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6B771BC549D244A45761CDCDAD0422" ma:contentTypeVersion="11" ma:contentTypeDescription="Create a new document." ma:contentTypeScope="" ma:versionID="2a3d04ccaa76ee70e3363f19292de683">
  <xsd:schema xmlns:xsd="http://www.w3.org/2001/XMLSchema" xmlns:xs="http://www.w3.org/2001/XMLSchema" xmlns:p="http://schemas.microsoft.com/office/2006/metadata/properties" xmlns:ns2="a4f479c1-1183-4e70-865f-f58bfb70dbc6" xmlns:ns3="2581000d-9bda-4b0b-b5ae-b4dc7f9925aa" targetNamespace="http://schemas.microsoft.com/office/2006/metadata/properties" ma:root="true" ma:fieldsID="954eb917506003a0f2432e4de4c1672d" ns2:_="" ns3:_="">
    <xsd:import namespace="a4f479c1-1183-4e70-865f-f58bfb70dbc6"/>
    <xsd:import namespace="2581000d-9bda-4b0b-b5ae-b4dc7f9925a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479c1-1183-4e70-865f-f58bfb70db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f71aa4a-be28-4b70-9fa1-6af093eb9c7a"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581000d-9bda-4b0b-b5ae-b4dc7f9925a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6bb5338-ab26-4fae-b91a-828b9a41533d}" ma:internalName="TaxCatchAll" ma:showField="CatchAllData" ma:web="2581000d-9bda-4b0b-b5ae-b4dc7f9925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581000d-9bda-4b0b-b5ae-b4dc7f9925aa" xsi:nil="true"/>
    <lcf76f155ced4ddcb4097134ff3c332f xmlns="a4f479c1-1183-4e70-865f-f58bfb70dbc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17AA9D1-2ED5-4A56-9CA6-10FAE15ABEB6}"/>
</file>

<file path=customXml/itemProps2.xml><?xml version="1.0" encoding="utf-8"?>
<ds:datastoreItem xmlns:ds="http://schemas.openxmlformats.org/officeDocument/2006/customXml" ds:itemID="{8A903C89-778E-4A75-A950-8D6135A4D273}">
  <ds:schemaRefs>
    <ds:schemaRef ds:uri="http://schemas.microsoft.com/sharepoint/v3/contenttype/forms"/>
  </ds:schemaRefs>
</ds:datastoreItem>
</file>

<file path=customXml/itemProps3.xml><?xml version="1.0" encoding="utf-8"?>
<ds:datastoreItem xmlns:ds="http://schemas.openxmlformats.org/officeDocument/2006/customXml" ds:itemID="{9D485977-FC1F-412A-A137-F04642E8E1F8}">
  <ds:schemaRefs>
    <ds:schemaRef ds:uri="http://purl.org/dc/elements/1.1/"/>
    <ds:schemaRef ds:uri="93f8aadf-794a-4c45-8124-be2c6a3296c9"/>
    <ds:schemaRef ds:uri="51856049-0dbf-42e7-8df8-b062d26cb3ab"/>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5235</TotalTime>
  <Words>2302</Words>
  <Application>Microsoft Office PowerPoint</Application>
  <PresentationFormat>Widescreen</PresentationFormat>
  <Paragraphs>274</Paragraphs>
  <Slides>24</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5" baseType="lpstr">
      <vt:lpstr>Microsoft YaHei</vt:lpstr>
      <vt:lpstr>Arial</vt:lpstr>
      <vt:lpstr>Bebas Neue</vt:lpstr>
      <vt:lpstr>Calibri</vt:lpstr>
      <vt:lpstr>Calibri Light</vt:lpstr>
      <vt:lpstr>Lato Light</vt:lpstr>
      <vt:lpstr>Mukta ExtraLight</vt:lpstr>
      <vt:lpstr>Poppins</vt:lpstr>
      <vt:lpstr>Times New Roman</vt:lpstr>
      <vt:lpstr>Office Theme</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Gao Masire</dc:creator>
  <cp:lastModifiedBy>Marumolwa, Letlhogonolo</cp:lastModifiedBy>
  <cp:revision>4</cp:revision>
  <dcterms:created xsi:type="dcterms:W3CDTF">2023-09-27T13:43:44Z</dcterms:created>
  <dcterms:modified xsi:type="dcterms:W3CDTF">2023-10-05T07:21:26Z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0x010100116B771BC549D244A45761CDCDAD0422</vt:lpwstr>
  </property>
</Properties>
</file>