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12192000" cy="6858000"/>
  <p:notesSz cx="6858000" cy="9144000"/>
  <p:defaultTextStyle>
    <a:defPPr>
      <a:defRPr lang="en-B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5"/>
    <p:restoredTop sz="96327"/>
  </p:normalViewPr>
  <p:slideViewPr>
    <p:cSldViewPr snapToGrid="0">
      <p:cViewPr varScale="1">
        <p:scale>
          <a:sx n="144" d="100"/>
          <a:sy n="144" d="100"/>
        </p:scale>
        <p:origin x="216"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D4DA-0078-CBAE-275F-7EF383F41CD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W"/>
          </a:p>
        </p:txBody>
      </p:sp>
      <p:sp>
        <p:nvSpPr>
          <p:cNvPr id="3" name="Subtitle 2">
            <a:extLst>
              <a:ext uri="{FF2B5EF4-FFF2-40B4-BE49-F238E27FC236}">
                <a16:creationId xmlns:a16="http://schemas.microsoft.com/office/drawing/2014/main" id="{CFB80CDC-176C-D6B4-C8F9-E0D87563F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W"/>
          </a:p>
        </p:txBody>
      </p:sp>
      <p:sp>
        <p:nvSpPr>
          <p:cNvPr id="4" name="Date Placeholder 3">
            <a:extLst>
              <a:ext uri="{FF2B5EF4-FFF2-40B4-BE49-F238E27FC236}">
                <a16:creationId xmlns:a16="http://schemas.microsoft.com/office/drawing/2014/main" id="{F0BAA71E-45CA-CBE4-7C8E-D1F9DEB98C15}"/>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6840CA57-3294-34C4-75D2-56AB0B88D40D}"/>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9FECB897-198E-90A9-82C9-996483B881E4}"/>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8697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F5A4-DEC2-01EC-82CA-98BC0E0464ED}"/>
              </a:ext>
            </a:extLst>
          </p:cNvPr>
          <p:cNvSpPr>
            <a:spLocks noGrp="1"/>
          </p:cNvSpPr>
          <p:nvPr>
            <p:ph type="title"/>
          </p:nvPr>
        </p:nvSpPr>
        <p:spPr/>
        <p:txBody>
          <a:bodyPr/>
          <a:lstStyle/>
          <a:p>
            <a:r>
              <a:rPr lang="en-GB"/>
              <a:t>Click to edit Master title style</a:t>
            </a:r>
            <a:endParaRPr lang="en-BW"/>
          </a:p>
        </p:txBody>
      </p:sp>
      <p:sp>
        <p:nvSpPr>
          <p:cNvPr id="3" name="Vertical Text Placeholder 2">
            <a:extLst>
              <a:ext uri="{FF2B5EF4-FFF2-40B4-BE49-F238E27FC236}">
                <a16:creationId xmlns:a16="http://schemas.microsoft.com/office/drawing/2014/main" id="{DEBF8EFF-D27A-C3A9-57A0-6BA74D8E2E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68014717-777F-035E-D9BA-EBD6C419C287}"/>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A4567607-5FC1-568B-22D7-A23EA2684E33}"/>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8B126C3F-0D6D-54E5-3425-31E6904F0AB0}"/>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5799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7C430-F7B3-5B69-9BBF-5EF45779703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W"/>
          </a:p>
        </p:txBody>
      </p:sp>
      <p:sp>
        <p:nvSpPr>
          <p:cNvPr id="3" name="Vertical Text Placeholder 2">
            <a:extLst>
              <a:ext uri="{FF2B5EF4-FFF2-40B4-BE49-F238E27FC236}">
                <a16:creationId xmlns:a16="http://schemas.microsoft.com/office/drawing/2014/main" id="{20DD81C4-7DD4-2612-058D-A7DE24E791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0217AEAB-9A2C-C91F-C9DF-50BE9539EAB4}"/>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EBDB0656-7B2A-2FE0-EC6C-27BAB8F4B323}"/>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4EFF927B-5538-045B-D706-36B1214B7B50}"/>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7807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white and blue background with blue lines&#10;&#10;Description automatically generated">
            <a:extLst>
              <a:ext uri="{FF2B5EF4-FFF2-40B4-BE49-F238E27FC236}">
                <a16:creationId xmlns:a16="http://schemas.microsoft.com/office/drawing/2014/main" id="{2602B69B-C8E7-F03E-CD40-C792E15CBF2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682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0285-034E-C3EC-E90A-11BBE34C9CD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W"/>
          </a:p>
        </p:txBody>
      </p:sp>
      <p:sp>
        <p:nvSpPr>
          <p:cNvPr id="3" name="Text Placeholder 2">
            <a:extLst>
              <a:ext uri="{FF2B5EF4-FFF2-40B4-BE49-F238E27FC236}">
                <a16:creationId xmlns:a16="http://schemas.microsoft.com/office/drawing/2014/main" id="{3B8F4BEC-AACA-DCF5-ADCD-B75A9B081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3FFEA2-7CBC-E13F-A858-F2C7D3E5575A}"/>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7C0EA982-BFD8-CBCF-0CB0-2835EE8CB7EC}"/>
              </a:ext>
            </a:extLst>
          </p:cNvPr>
          <p:cNvSpPr>
            <a:spLocks noGrp="1"/>
          </p:cNvSpPr>
          <p:nvPr>
            <p:ph type="ftr" sz="quarter" idx="11"/>
          </p:nvPr>
        </p:nvSpPr>
        <p:spPr/>
        <p:txBody>
          <a:bodyPr/>
          <a:lstStyle/>
          <a:p>
            <a:endParaRPr lang="en-BW"/>
          </a:p>
        </p:txBody>
      </p:sp>
      <p:sp>
        <p:nvSpPr>
          <p:cNvPr id="6" name="Slide Number Placeholder 5">
            <a:extLst>
              <a:ext uri="{FF2B5EF4-FFF2-40B4-BE49-F238E27FC236}">
                <a16:creationId xmlns:a16="http://schemas.microsoft.com/office/drawing/2014/main" id="{3B414A05-CC84-E3E3-BF39-D228E16A8F24}"/>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267040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6A3D-49FF-1966-2C1C-67D8CB28C804}"/>
              </a:ext>
            </a:extLst>
          </p:cNvPr>
          <p:cNvSpPr>
            <a:spLocks noGrp="1"/>
          </p:cNvSpPr>
          <p:nvPr>
            <p:ph type="title"/>
          </p:nvPr>
        </p:nvSpPr>
        <p:spPr/>
        <p:txBody>
          <a:bodyPr/>
          <a:lstStyle/>
          <a:p>
            <a:r>
              <a:rPr lang="en-GB"/>
              <a:t>Click to edit Master title style</a:t>
            </a:r>
            <a:endParaRPr lang="en-BW"/>
          </a:p>
        </p:txBody>
      </p:sp>
      <p:sp>
        <p:nvSpPr>
          <p:cNvPr id="3" name="Content Placeholder 2">
            <a:extLst>
              <a:ext uri="{FF2B5EF4-FFF2-40B4-BE49-F238E27FC236}">
                <a16:creationId xmlns:a16="http://schemas.microsoft.com/office/drawing/2014/main" id="{05A9C983-666C-76D3-DADC-1D907E5B90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Content Placeholder 3">
            <a:extLst>
              <a:ext uri="{FF2B5EF4-FFF2-40B4-BE49-F238E27FC236}">
                <a16:creationId xmlns:a16="http://schemas.microsoft.com/office/drawing/2014/main" id="{4147BF49-DAB0-BE1E-7C05-3A7520647C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5" name="Date Placeholder 4">
            <a:extLst>
              <a:ext uri="{FF2B5EF4-FFF2-40B4-BE49-F238E27FC236}">
                <a16:creationId xmlns:a16="http://schemas.microsoft.com/office/drawing/2014/main" id="{8AF4D798-9CA1-CAB7-D2F6-F6A7393E1CE7}"/>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4676A804-B601-9F2A-6C54-9ABF7DDBE9BE}"/>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CA329DDA-E813-8B34-7515-EB119161A7D2}"/>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435053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360E-4B88-0441-2714-815ABBAA59C7}"/>
              </a:ext>
            </a:extLst>
          </p:cNvPr>
          <p:cNvSpPr>
            <a:spLocks noGrp="1"/>
          </p:cNvSpPr>
          <p:nvPr>
            <p:ph type="title"/>
          </p:nvPr>
        </p:nvSpPr>
        <p:spPr>
          <a:xfrm>
            <a:off x="839788" y="365125"/>
            <a:ext cx="10515600" cy="1325563"/>
          </a:xfrm>
        </p:spPr>
        <p:txBody>
          <a:bodyPr/>
          <a:lstStyle/>
          <a:p>
            <a:r>
              <a:rPr lang="en-GB"/>
              <a:t>Click to edit Master title style</a:t>
            </a:r>
            <a:endParaRPr lang="en-BW"/>
          </a:p>
        </p:txBody>
      </p:sp>
      <p:sp>
        <p:nvSpPr>
          <p:cNvPr id="3" name="Text Placeholder 2">
            <a:extLst>
              <a:ext uri="{FF2B5EF4-FFF2-40B4-BE49-F238E27FC236}">
                <a16:creationId xmlns:a16="http://schemas.microsoft.com/office/drawing/2014/main" id="{A6F805B5-853D-C060-2305-202697DC6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3D1B3C-71E0-3D14-65EC-BEDA9A010F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5" name="Text Placeholder 4">
            <a:extLst>
              <a:ext uri="{FF2B5EF4-FFF2-40B4-BE49-F238E27FC236}">
                <a16:creationId xmlns:a16="http://schemas.microsoft.com/office/drawing/2014/main" id="{8F783E47-6985-B6CF-BE7D-5675225D0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3FE2BA-EA08-4FBC-9A67-2AF73C4755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7" name="Date Placeholder 6">
            <a:extLst>
              <a:ext uri="{FF2B5EF4-FFF2-40B4-BE49-F238E27FC236}">
                <a16:creationId xmlns:a16="http://schemas.microsoft.com/office/drawing/2014/main" id="{3E49096B-E414-5D2D-280A-B35FADA9082C}"/>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8" name="Footer Placeholder 7">
            <a:extLst>
              <a:ext uri="{FF2B5EF4-FFF2-40B4-BE49-F238E27FC236}">
                <a16:creationId xmlns:a16="http://schemas.microsoft.com/office/drawing/2014/main" id="{6D036C74-286C-42EA-AE34-F1B98869DD54}"/>
              </a:ext>
            </a:extLst>
          </p:cNvPr>
          <p:cNvSpPr>
            <a:spLocks noGrp="1"/>
          </p:cNvSpPr>
          <p:nvPr>
            <p:ph type="ftr" sz="quarter" idx="11"/>
          </p:nvPr>
        </p:nvSpPr>
        <p:spPr/>
        <p:txBody>
          <a:bodyPr/>
          <a:lstStyle/>
          <a:p>
            <a:endParaRPr lang="en-BW"/>
          </a:p>
        </p:txBody>
      </p:sp>
      <p:sp>
        <p:nvSpPr>
          <p:cNvPr id="9" name="Slide Number Placeholder 8">
            <a:extLst>
              <a:ext uri="{FF2B5EF4-FFF2-40B4-BE49-F238E27FC236}">
                <a16:creationId xmlns:a16="http://schemas.microsoft.com/office/drawing/2014/main" id="{06A72790-56B6-095E-D260-D5D0DD5C76D1}"/>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209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93D1-C181-E5CA-E526-AB9589D83380}"/>
              </a:ext>
            </a:extLst>
          </p:cNvPr>
          <p:cNvSpPr>
            <a:spLocks noGrp="1"/>
          </p:cNvSpPr>
          <p:nvPr>
            <p:ph type="title"/>
          </p:nvPr>
        </p:nvSpPr>
        <p:spPr/>
        <p:txBody>
          <a:bodyPr/>
          <a:lstStyle/>
          <a:p>
            <a:r>
              <a:rPr lang="en-GB"/>
              <a:t>Click to edit Master title style</a:t>
            </a:r>
            <a:endParaRPr lang="en-BW"/>
          </a:p>
        </p:txBody>
      </p:sp>
      <p:sp>
        <p:nvSpPr>
          <p:cNvPr id="3" name="Date Placeholder 2">
            <a:extLst>
              <a:ext uri="{FF2B5EF4-FFF2-40B4-BE49-F238E27FC236}">
                <a16:creationId xmlns:a16="http://schemas.microsoft.com/office/drawing/2014/main" id="{82D8184B-2C04-DE5E-93CE-0AA2E9BA45C8}"/>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4" name="Footer Placeholder 3">
            <a:extLst>
              <a:ext uri="{FF2B5EF4-FFF2-40B4-BE49-F238E27FC236}">
                <a16:creationId xmlns:a16="http://schemas.microsoft.com/office/drawing/2014/main" id="{5821BF55-8F99-8A55-1FA6-37219C93C4AE}"/>
              </a:ext>
            </a:extLst>
          </p:cNvPr>
          <p:cNvSpPr>
            <a:spLocks noGrp="1"/>
          </p:cNvSpPr>
          <p:nvPr>
            <p:ph type="ftr" sz="quarter" idx="11"/>
          </p:nvPr>
        </p:nvSpPr>
        <p:spPr/>
        <p:txBody>
          <a:bodyPr/>
          <a:lstStyle/>
          <a:p>
            <a:endParaRPr lang="en-BW"/>
          </a:p>
        </p:txBody>
      </p:sp>
      <p:sp>
        <p:nvSpPr>
          <p:cNvPr id="5" name="Slide Number Placeholder 4">
            <a:extLst>
              <a:ext uri="{FF2B5EF4-FFF2-40B4-BE49-F238E27FC236}">
                <a16:creationId xmlns:a16="http://schemas.microsoft.com/office/drawing/2014/main" id="{AE4FD0C8-525A-7A25-9E16-FF2B0CDF0175}"/>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222275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2D143-30FE-70CE-F623-E916E7EDF59D}"/>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3" name="Footer Placeholder 2">
            <a:extLst>
              <a:ext uri="{FF2B5EF4-FFF2-40B4-BE49-F238E27FC236}">
                <a16:creationId xmlns:a16="http://schemas.microsoft.com/office/drawing/2014/main" id="{65E9864B-F373-74B4-5952-D5095B07C1B1}"/>
              </a:ext>
            </a:extLst>
          </p:cNvPr>
          <p:cNvSpPr>
            <a:spLocks noGrp="1"/>
          </p:cNvSpPr>
          <p:nvPr>
            <p:ph type="ftr" sz="quarter" idx="11"/>
          </p:nvPr>
        </p:nvSpPr>
        <p:spPr/>
        <p:txBody>
          <a:bodyPr/>
          <a:lstStyle/>
          <a:p>
            <a:endParaRPr lang="en-BW"/>
          </a:p>
        </p:txBody>
      </p:sp>
      <p:sp>
        <p:nvSpPr>
          <p:cNvPr id="4" name="Slide Number Placeholder 3">
            <a:extLst>
              <a:ext uri="{FF2B5EF4-FFF2-40B4-BE49-F238E27FC236}">
                <a16:creationId xmlns:a16="http://schemas.microsoft.com/office/drawing/2014/main" id="{6124AB4E-19EE-37F4-CA3F-3FE83B1AC9C5}"/>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89332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2E0D-C06B-8B50-EAA1-C14A2AB74B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W"/>
          </a:p>
        </p:txBody>
      </p:sp>
      <p:sp>
        <p:nvSpPr>
          <p:cNvPr id="3" name="Content Placeholder 2">
            <a:extLst>
              <a:ext uri="{FF2B5EF4-FFF2-40B4-BE49-F238E27FC236}">
                <a16:creationId xmlns:a16="http://schemas.microsoft.com/office/drawing/2014/main" id="{1EC8406F-C331-9511-E269-858438892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Text Placeholder 3">
            <a:extLst>
              <a:ext uri="{FF2B5EF4-FFF2-40B4-BE49-F238E27FC236}">
                <a16:creationId xmlns:a16="http://schemas.microsoft.com/office/drawing/2014/main" id="{1EEF4D1E-FED4-A833-E6A9-EEDF4B415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21E826-32ED-CA44-F437-D5F9A286168C}"/>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DB617E1F-5DFC-6DEB-A492-C71D4512CB2D}"/>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B3FD3F5D-D85D-228F-2BA0-29EBBE40B27F}"/>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95334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A907-6BEF-C21F-4EFE-CE5680CB40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W"/>
          </a:p>
        </p:txBody>
      </p:sp>
      <p:sp>
        <p:nvSpPr>
          <p:cNvPr id="3" name="Picture Placeholder 2">
            <a:extLst>
              <a:ext uri="{FF2B5EF4-FFF2-40B4-BE49-F238E27FC236}">
                <a16:creationId xmlns:a16="http://schemas.microsoft.com/office/drawing/2014/main" id="{F720F394-494C-434B-F5D3-3339BD2F2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W"/>
          </a:p>
        </p:txBody>
      </p:sp>
      <p:sp>
        <p:nvSpPr>
          <p:cNvPr id="4" name="Text Placeholder 3">
            <a:extLst>
              <a:ext uri="{FF2B5EF4-FFF2-40B4-BE49-F238E27FC236}">
                <a16:creationId xmlns:a16="http://schemas.microsoft.com/office/drawing/2014/main" id="{4455F2D8-B2E6-7F0B-D7CA-3FC27029B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10A2E8-92E9-82F5-F26B-0D6743950443}"/>
              </a:ext>
            </a:extLst>
          </p:cNvPr>
          <p:cNvSpPr>
            <a:spLocks noGrp="1"/>
          </p:cNvSpPr>
          <p:nvPr>
            <p:ph type="dt" sz="half" idx="10"/>
          </p:nvPr>
        </p:nvSpPr>
        <p:spPr/>
        <p:txBody>
          <a:bodyPr/>
          <a:lstStyle/>
          <a:p>
            <a:fld id="{CF89C03D-663F-FC4A-B2AB-B9685F20CE67}" type="datetimeFigureOut">
              <a:rPr lang="en-BW" smtClean="0"/>
              <a:t>10/5/23</a:t>
            </a:fld>
            <a:endParaRPr lang="en-BW"/>
          </a:p>
        </p:txBody>
      </p:sp>
      <p:sp>
        <p:nvSpPr>
          <p:cNvPr id="6" name="Footer Placeholder 5">
            <a:extLst>
              <a:ext uri="{FF2B5EF4-FFF2-40B4-BE49-F238E27FC236}">
                <a16:creationId xmlns:a16="http://schemas.microsoft.com/office/drawing/2014/main" id="{DF766F17-B2AC-44BB-8297-41D87F9C4F02}"/>
              </a:ext>
            </a:extLst>
          </p:cNvPr>
          <p:cNvSpPr>
            <a:spLocks noGrp="1"/>
          </p:cNvSpPr>
          <p:nvPr>
            <p:ph type="ftr" sz="quarter" idx="11"/>
          </p:nvPr>
        </p:nvSpPr>
        <p:spPr/>
        <p:txBody>
          <a:bodyPr/>
          <a:lstStyle/>
          <a:p>
            <a:endParaRPr lang="en-BW"/>
          </a:p>
        </p:txBody>
      </p:sp>
      <p:sp>
        <p:nvSpPr>
          <p:cNvPr id="7" name="Slide Number Placeholder 6">
            <a:extLst>
              <a:ext uri="{FF2B5EF4-FFF2-40B4-BE49-F238E27FC236}">
                <a16:creationId xmlns:a16="http://schemas.microsoft.com/office/drawing/2014/main" id="{A66D7EE5-3E8C-CA71-03B9-D075D3D8A7A2}"/>
              </a:ext>
            </a:extLst>
          </p:cNvPr>
          <p:cNvSpPr>
            <a:spLocks noGrp="1"/>
          </p:cNvSpPr>
          <p:nvPr>
            <p:ph type="sldNum" sz="quarter" idx="12"/>
          </p:nvPr>
        </p:nvSpPr>
        <p:spPr/>
        <p:txBody>
          <a:bodyPr/>
          <a:lstStyle/>
          <a:p>
            <a:fld id="{6620D271-583C-9240-B493-0E2121C57350}" type="slidenum">
              <a:rPr lang="en-BW" smtClean="0"/>
              <a:t>‹#›</a:t>
            </a:fld>
            <a:endParaRPr lang="en-BW"/>
          </a:p>
        </p:txBody>
      </p:sp>
    </p:spTree>
    <p:extLst>
      <p:ext uri="{BB962C8B-B14F-4D97-AF65-F5344CB8AC3E}">
        <p14:creationId xmlns:p14="http://schemas.microsoft.com/office/powerpoint/2010/main" val="314894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78FA5E-8514-D842-DAA2-52C53B600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W"/>
          </a:p>
        </p:txBody>
      </p:sp>
      <p:sp>
        <p:nvSpPr>
          <p:cNvPr id="3" name="Text Placeholder 2">
            <a:extLst>
              <a:ext uri="{FF2B5EF4-FFF2-40B4-BE49-F238E27FC236}">
                <a16:creationId xmlns:a16="http://schemas.microsoft.com/office/drawing/2014/main" id="{4E6F5F58-9275-CE63-444A-9A8DD80CE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W"/>
          </a:p>
        </p:txBody>
      </p:sp>
      <p:sp>
        <p:nvSpPr>
          <p:cNvPr id="4" name="Date Placeholder 3">
            <a:extLst>
              <a:ext uri="{FF2B5EF4-FFF2-40B4-BE49-F238E27FC236}">
                <a16:creationId xmlns:a16="http://schemas.microsoft.com/office/drawing/2014/main" id="{859482B6-61C0-D2DE-D595-1CDC4F154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9C03D-663F-FC4A-B2AB-B9685F20CE67}" type="datetimeFigureOut">
              <a:rPr lang="en-BW" smtClean="0"/>
              <a:t>10/5/23</a:t>
            </a:fld>
            <a:endParaRPr lang="en-BW"/>
          </a:p>
        </p:txBody>
      </p:sp>
      <p:sp>
        <p:nvSpPr>
          <p:cNvPr id="5" name="Footer Placeholder 4">
            <a:extLst>
              <a:ext uri="{FF2B5EF4-FFF2-40B4-BE49-F238E27FC236}">
                <a16:creationId xmlns:a16="http://schemas.microsoft.com/office/drawing/2014/main" id="{6CFA83A6-3C95-DE8B-1759-00D906A85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W"/>
          </a:p>
        </p:txBody>
      </p:sp>
      <p:sp>
        <p:nvSpPr>
          <p:cNvPr id="6" name="Slide Number Placeholder 5">
            <a:extLst>
              <a:ext uri="{FF2B5EF4-FFF2-40B4-BE49-F238E27FC236}">
                <a16:creationId xmlns:a16="http://schemas.microsoft.com/office/drawing/2014/main" id="{708F1962-E454-2A7F-8480-C37167AD1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0D271-583C-9240-B493-0E2121C57350}" type="slidenum">
              <a:rPr lang="en-BW" smtClean="0"/>
              <a:t>‹#›</a:t>
            </a:fld>
            <a:endParaRPr lang="en-BW"/>
          </a:p>
        </p:txBody>
      </p:sp>
    </p:spTree>
    <p:extLst>
      <p:ext uri="{BB962C8B-B14F-4D97-AF65-F5344CB8AC3E}">
        <p14:creationId xmlns:p14="http://schemas.microsoft.com/office/powerpoint/2010/main" val="12766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s://dtls-qa.unisa.ac.za/course/view.php?id=32130"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white cover with text&#10;&#10;Description automatically generated">
            <a:extLst>
              <a:ext uri="{FF2B5EF4-FFF2-40B4-BE49-F238E27FC236}">
                <a16:creationId xmlns:a16="http://schemas.microsoft.com/office/drawing/2014/main" id="{15D6C038-5E2C-C359-95D0-FFC390C8A138}"/>
              </a:ext>
            </a:extLst>
          </p:cNvPr>
          <p:cNvPicPr>
            <a:picLocks noGrp="1" noChangeAspect="1"/>
          </p:cNvPicPr>
          <p:nvPr>
            <p:ph idx="4294967295"/>
          </p:nvPr>
        </p:nvPicPr>
        <p:blipFill>
          <a:blip r:embed="rId2"/>
          <a:stretch>
            <a:fillRect/>
          </a:stretch>
        </p:blipFill>
        <p:spPr>
          <a:xfrm>
            <a:off x="0" y="0"/>
            <a:ext cx="12192000" cy="6858000"/>
          </a:xfrm>
        </p:spPr>
      </p:pic>
      <p:sp>
        <p:nvSpPr>
          <p:cNvPr id="6" name="TextBox 5">
            <a:extLst>
              <a:ext uri="{FF2B5EF4-FFF2-40B4-BE49-F238E27FC236}">
                <a16:creationId xmlns:a16="http://schemas.microsoft.com/office/drawing/2014/main" id="{B4A5FA44-E2D5-6740-A12B-47BC5DA9FF0C}"/>
              </a:ext>
            </a:extLst>
          </p:cNvPr>
          <p:cNvSpPr txBox="1"/>
          <p:nvPr/>
        </p:nvSpPr>
        <p:spPr>
          <a:xfrm>
            <a:off x="3755333" y="3071191"/>
            <a:ext cx="7605093" cy="2431435"/>
          </a:xfrm>
          <a:prstGeom prst="rect">
            <a:avLst/>
          </a:prstGeom>
          <a:noFill/>
        </p:spPr>
        <p:txBody>
          <a:bodyPr wrap="square" rtlCol="0">
            <a:spAutoFit/>
          </a:bodyPr>
          <a:lstStyle/>
          <a:p>
            <a:pPr algn="ctr"/>
            <a:r>
              <a:rPr lang="en-US" sz="2000" b="1" dirty="0">
                <a:effectLst/>
                <a:latin typeface="Arial" panose="020B0604020202020204" pitchFamily="34" charset="0"/>
                <a:ea typeface="Arial" panose="020B0604020202020204" pitchFamily="34" charset="0"/>
                <a:cs typeface="Arial" panose="020B0604020202020204" pitchFamily="34" charset="0"/>
              </a:rPr>
              <a:t>Empowering African Students for the Fourth Industrial Revolution: Leveraging Technology to Foster Digital Competencies and Enhance Preparedness for Online Learning Environments</a:t>
            </a:r>
            <a:r>
              <a:rPr lang="en-ZA" sz="2000" b="1" dirty="0">
                <a:effectLst/>
                <a:latin typeface="Arial" panose="020B0604020202020204" pitchFamily="34" charset="0"/>
                <a:cs typeface="Arial" panose="020B0604020202020204" pitchFamily="34" charset="0"/>
              </a:rPr>
              <a:t> </a:t>
            </a:r>
          </a:p>
          <a:p>
            <a:pPr algn="ctr"/>
            <a:endParaRPr lang="en-ZA" sz="2000" b="1" dirty="0">
              <a:latin typeface="Arial" panose="020B0604020202020204" pitchFamily="34" charset="0"/>
              <a:cs typeface="Arial" panose="020B0604020202020204" pitchFamily="34" charset="0"/>
            </a:endParaRPr>
          </a:p>
          <a:p>
            <a:pPr algn="ctr"/>
            <a:r>
              <a:rPr lang="en-ZA" sz="2000" b="1" dirty="0">
                <a:latin typeface="Arial" panose="020B0604020202020204" pitchFamily="34" charset="0"/>
                <a:cs typeface="Arial" panose="020B0604020202020204" pitchFamily="34" charset="0"/>
              </a:rPr>
              <a:t>Denzil Chetty</a:t>
            </a:r>
          </a:p>
          <a:p>
            <a:pPr algn="ctr"/>
            <a:r>
              <a:rPr lang="en-ZA" sz="1600" b="1" dirty="0">
                <a:latin typeface="Arial" panose="020B0604020202020204" pitchFamily="34" charset="0"/>
                <a:cs typeface="Arial" panose="020B0604020202020204" pitchFamily="34" charset="0"/>
              </a:rPr>
              <a:t>Academic Development Open Virtual Hub (ADOVH)</a:t>
            </a:r>
          </a:p>
          <a:p>
            <a:pPr algn="ctr"/>
            <a:r>
              <a:rPr lang="en-ZA" sz="1600" b="1" dirty="0">
                <a:latin typeface="Arial" panose="020B0604020202020204" pitchFamily="34" charset="0"/>
                <a:cs typeface="Arial" panose="020B0604020202020204" pitchFamily="34" charset="0"/>
              </a:rPr>
              <a:t>University of South Africa</a:t>
            </a:r>
            <a:endParaRPr lang="en-BW"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52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F6D3DDAA-D3D6-4F45-9B99-071228059F6C}"/>
              </a:ext>
            </a:extLst>
          </p:cNvPr>
          <p:cNvPicPr>
            <a:picLocks noChangeAspect="1"/>
          </p:cNvPicPr>
          <p:nvPr/>
        </p:nvPicPr>
        <p:blipFill>
          <a:blip r:embed="rId2"/>
          <a:stretch>
            <a:fillRect/>
          </a:stretch>
        </p:blipFill>
        <p:spPr>
          <a:xfrm>
            <a:off x="2473890" y="958789"/>
            <a:ext cx="7229404" cy="4003965"/>
          </a:xfrm>
          <a:prstGeom prst="rect">
            <a:avLst/>
          </a:prstGeom>
        </p:spPr>
      </p:pic>
      <p:sp>
        <p:nvSpPr>
          <p:cNvPr id="4" name="TextBox 3">
            <a:extLst>
              <a:ext uri="{FF2B5EF4-FFF2-40B4-BE49-F238E27FC236}">
                <a16:creationId xmlns:a16="http://schemas.microsoft.com/office/drawing/2014/main" id="{05178B54-4DCB-9C42-1316-38108A581B58}"/>
              </a:ext>
            </a:extLst>
          </p:cNvPr>
          <p:cNvSpPr txBox="1"/>
          <p:nvPr/>
        </p:nvSpPr>
        <p:spPr>
          <a:xfrm>
            <a:off x="2370667" y="5294489"/>
            <a:ext cx="7778044" cy="646331"/>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2022 Semester 1: The map highlights the geographical coverage of students participating in the MOOC.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49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5869D565-C514-4DF4-9B33-CD368F72A2A2}"/>
              </a:ext>
            </a:extLst>
          </p:cNvPr>
          <p:cNvPicPr>
            <a:picLocks noChangeAspect="1"/>
          </p:cNvPicPr>
          <p:nvPr/>
        </p:nvPicPr>
        <p:blipFill>
          <a:blip r:embed="rId2"/>
          <a:stretch>
            <a:fillRect/>
          </a:stretch>
        </p:blipFill>
        <p:spPr>
          <a:xfrm>
            <a:off x="2525183" y="958789"/>
            <a:ext cx="7178111" cy="4083714"/>
          </a:xfrm>
          <a:prstGeom prst="rect">
            <a:avLst/>
          </a:prstGeom>
        </p:spPr>
      </p:pic>
      <p:sp>
        <p:nvSpPr>
          <p:cNvPr id="4" name="TextBox 3">
            <a:extLst>
              <a:ext uri="{FF2B5EF4-FFF2-40B4-BE49-F238E27FC236}">
                <a16:creationId xmlns:a16="http://schemas.microsoft.com/office/drawing/2014/main" id="{327C9576-3E0B-4CC2-3B5F-DDCF458EBD50}"/>
              </a:ext>
            </a:extLst>
          </p:cNvPr>
          <p:cNvSpPr txBox="1"/>
          <p:nvPr/>
        </p:nvSpPr>
        <p:spPr>
          <a:xfrm>
            <a:off x="2438400" y="5271911"/>
            <a:ext cx="7811911" cy="1477328"/>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The second MOOC facilitated by ADOVH focused on preparing students for the May/June 2022 online examinations – i.e., </a:t>
            </a:r>
            <a:r>
              <a:rPr lang="en-ZA" sz="1800" i="1" dirty="0">
                <a:effectLst/>
                <a:latin typeface="Arial" panose="020B0604020202020204" pitchFamily="34" charset="0"/>
                <a:ea typeface="Calibri" panose="020F0502020204030204" pitchFamily="34" charset="0"/>
                <a:cs typeface="Arial" panose="020B0604020202020204" pitchFamily="34" charset="0"/>
              </a:rPr>
              <a:t>Basic Skills in Online Assessments (</a:t>
            </a:r>
            <a:r>
              <a:rPr lang="en-ZA" sz="1800" i="1" dirty="0" err="1">
                <a:effectLst/>
                <a:latin typeface="Arial" panose="020B0604020202020204" pitchFamily="34" charset="0"/>
                <a:ea typeface="Calibri" panose="020F0502020204030204" pitchFamily="34" charset="0"/>
                <a:cs typeface="Arial" panose="020B0604020202020204" pitchFamily="34" charset="0"/>
              </a:rPr>
              <a:t>myExams</a:t>
            </a:r>
            <a:r>
              <a:rPr lang="en-ZA" sz="1800" i="1" dirty="0">
                <a:effectLst/>
                <a:latin typeface="Arial" panose="020B0604020202020204" pitchFamily="34" charset="0"/>
                <a:ea typeface="Calibri" panose="020F0502020204030204" pitchFamily="34" charset="0"/>
                <a:cs typeface="Arial" panose="020B0604020202020204" pitchFamily="34" charset="0"/>
              </a:rPr>
              <a:t>)</a:t>
            </a:r>
            <a:r>
              <a:rPr lang="en-ZA" sz="1800" dirty="0">
                <a:effectLst/>
                <a:latin typeface="Arial" panose="020B0604020202020204" pitchFamily="34" charset="0"/>
                <a:ea typeface="Calibri" panose="020F0502020204030204" pitchFamily="34" charset="0"/>
                <a:cs typeface="Arial" panose="020B0604020202020204" pitchFamily="34" charset="0"/>
              </a:rPr>
              <a:t>. The total participation in the MOOC was 97 180 participants, with 649 49 counts of activities on the site. </a:t>
            </a:r>
          </a:p>
          <a:p>
            <a:endParaRPr lang="en-US" dirty="0"/>
          </a:p>
        </p:txBody>
      </p:sp>
    </p:spTree>
    <p:extLst>
      <p:ext uri="{BB962C8B-B14F-4D97-AF65-F5344CB8AC3E}">
        <p14:creationId xmlns:p14="http://schemas.microsoft.com/office/powerpoint/2010/main" val="134887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4D3939FB-BCAE-4CEE-8D38-FD00F507E28C}"/>
              </a:ext>
            </a:extLst>
          </p:cNvPr>
          <p:cNvPicPr>
            <a:picLocks noChangeAspect="1"/>
          </p:cNvPicPr>
          <p:nvPr/>
        </p:nvPicPr>
        <p:blipFill>
          <a:blip r:embed="rId2"/>
          <a:stretch>
            <a:fillRect/>
          </a:stretch>
        </p:blipFill>
        <p:spPr>
          <a:xfrm>
            <a:off x="2462600" y="1082462"/>
            <a:ext cx="7460333" cy="4169058"/>
          </a:xfrm>
          <a:prstGeom prst="rect">
            <a:avLst/>
          </a:prstGeom>
        </p:spPr>
      </p:pic>
      <p:sp>
        <p:nvSpPr>
          <p:cNvPr id="4" name="TextBox 3">
            <a:extLst>
              <a:ext uri="{FF2B5EF4-FFF2-40B4-BE49-F238E27FC236}">
                <a16:creationId xmlns:a16="http://schemas.microsoft.com/office/drawing/2014/main" id="{B5CD5998-579B-8B71-57D6-A3C4F71A9054}"/>
              </a:ext>
            </a:extLst>
          </p:cNvPr>
          <p:cNvSpPr txBox="1"/>
          <p:nvPr/>
        </p:nvSpPr>
        <p:spPr>
          <a:xfrm>
            <a:off x="2122311" y="5542844"/>
            <a:ext cx="8624711" cy="923330"/>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2022 Semester 1: In the map below, one can see the student coverage within South Africa</a:t>
            </a:r>
            <a:r>
              <a:rPr lang="en-ZA"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4771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6" name="Picture 5">
            <a:extLst>
              <a:ext uri="{FF2B5EF4-FFF2-40B4-BE49-F238E27FC236}">
                <a16:creationId xmlns:a16="http://schemas.microsoft.com/office/drawing/2014/main" id="{AD3B0144-ADB2-485E-8936-CB845EC5D787}"/>
              </a:ext>
            </a:extLst>
          </p:cNvPr>
          <p:cNvPicPr>
            <a:picLocks noChangeAspect="1"/>
          </p:cNvPicPr>
          <p:nvPr/>
        </p:nvPicPr>
        <p:blipFill>
          <a:blip r:embed="rId2"/>
          <a:stretch>
            <a:fillRect/>
          </a:stretch>
        </p:blipFill>
        <p:spPr>
          <a:xfrm>
            <a:off x="2598067" y="958789"/>
            <a:ext cx="7279711" cy="4277012"/>
          </a:xfrm>
          <a:prstGeom prst="rect">
            <a:avLst/>
          </a:prstGeom>
        </p:spPr>
      </p:pic>
      <p:sp>
        <p:nvSpPr>
          <p:cNvPr id="8" name="TextBox 7">
            <a:extLst>
              <a:ext uri="{FF2B5EF4-FFF2-40B4-BE49-F238E27FC236}">
                <a16:creationId xmlns:a16="http://schemas.microsoft.com/office/drawing/2014/main" id="{EFF1C2EA-63F0-B148-C4F3-FE2DE88A5462}"/>
              </a:ext>
            </a:extLst>
          </p:cNvPr>
          <p:cNvSpPr txBox="1"/>
          <p:nvPr/>
        </p:nvSpPr>
        <p:spPr>
          <a:xfrm>
            <a:off x="1806222" y="5275063"/>
            <a:ext cx="9572978" cy="1754326"/>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In addition to the MOOC, ADOVH created a mock exam site where students could familiarise themselves with the Multiple Choice Question (MCQ) and Take-Home (File Upload) exam formats and the proctoring tools used. ADOVH had 89 304 students complete the mock exams, with more than 2.90 million activities completed (students were allowed to take the mock exams multiple times). </a:t>
            </a:r>
          </a:p>
          <a:p>
            <a:pPr algn="ctr"/>
            <a:endParaRPr lang="en-US" dirty="0"/>
          </a:p>
        </p:txBody>
      </p:sp>
    </p:spTree>
    <p:extLst>
      <p:ext uri="{BB962C8B-B14F-4D97-AF65-F5344CB8AC3E}">
        <p14:creationId xmlns:p14="http://schemas.microsoft.com/office/powerpoint/2010/main" val="283357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CF8F551B-FBA3-4D7B-A737-10F85DFB3A92}"/>
              </a:ext>
            </a:extLst>
          </p:cNvPr>
          <p:cNvPicPr>
            <a:picLocks noChangeAspect="1"/>
          </p:cNvPicPr>
          <p:nvPr/>
        </p:nvPicPr>
        <p:blipFill>
          <a:blip r:embed="rId2"/>
          <a:stretch>
            <a:fillRect/>
          </a:stretch>
        </p:blipFill>
        <p:spPr>
          <a:xfrm>
            <a:off x="2778687" y="895818"/>
            <a:ext cx="7561935" cy="4230863"/>
          </a:xfrm>
          <a:prstGeom prst="rect">
            <a:avLst/>
          </a:prstGeom>
        </p:spPr>
      </p:pic>
      <p:sp>
        <p:nvSpPr>
          <p:cNvPr id="4" name="TextBox 3">
            <a:extLst>
              <a:ext uri="{FF2B5EF4-FFF2-40B4-BE49-F238E27FC236}">
                <a16:creationId xmlns:a16="http://schemas.microsoft.com/office/drawing/2014/main" id="{25E6B025-FCA2-5879-BF42-460A4648552E}"/>
              </a:ext>
            </a:extLst>
          </p:cNvPr>
          <p:cNvSpPr txBox="1"/>
          <p:nvPr/>
        </p:nvSpPr>
        <p:spPr>
          <a:xfrm>
            <a:off x="2099733" y="5238044"/>
            <a:ext cx="8963378" cy="1754326"/>
          </a:xfrm>
          <a:prstGeom prst="rect">
            <a:avLst/>
          </a:prstGeom>
          <a:noFill/>
        </p:spPr>
        <p:txBody>
          <a:bodyPr wrap="square" rtlCol="0">
            <a:spAutoFit/>
          </a:bodyPr>
          <a:lstStyle/>
          <a:p>
            <a:pPr algn="ctr"/>
            <a:r>
              <a:rPr lang="en-ZA" sz="1800" dirty="0">
                <a:effectLst/>
                <a:latin typeface="Arial" panose="020B0604020202020204" pitchFamily="34" charset="0"/>
                <a:ea typeface="Calibri" panose="020F0502020204030204" pitchFamily="34" charset="0"/>
                <a:cs typeface="Arial" panose="020B0604020202020204" pitchFamily="34" charset="0"/>
              </a:rPr>
              <a:t>To further assist students, ADOVH created a series of Digital Learning Objects (DLOs) in short video clips (3-4 minutes). The graph below shows that these DLOs were accessed approximately 54 000 times by students. All live webinars and student blast sessions were recorded and uploaded online. The statistics below reveal that about 67 000 students accessed these recordings on YouTube.  </a:t>
            </a:r>
          </a:p>
          <a:p>
            <a:endParaRPr lang="en-US" dirty="0"/>
          </a:p>
        </p:txBody>
      </p:sp>
    </p:spTree>
    <p:extLst>
      <p:ext uri="{BB962C8B-B14F-4D97-AF65-F5344CB8AC3E}">
        <p14:creationId xmlns:p14="http://schemas.microsoft.com/office/powerpoint/2010/main" val="18504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IMPACT</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IMPACT</a:t>
            </a:r>
          </a:p>
        </p:txBody>
      </p:sp>
      <p:pic>
        <p:nvPicPr>
          <p:cNvPr id="10" name="Picture 9" descr="A screenshot of a phone&#10;&#10;Description automatically generated">
            <a:extLst>
              <a:ext uri="{FF2B5EF4-FFF2-40B4-BE49-F238E27FC236}">
                <a16:creationId xmlns:a16="http://schemas.microsoft.com/office/drawing/2014/main" id="{EE17FFAA-6545-2753-C037-DB16FA86ED58}"/>
              </a:ext>
            </a:extLst>
          </p:cNvPr>
          <p:cNvPicPr>
            <a:picLocks noChangeAspect="1"/>
          </p:cNvPicPr>
          <p:nvPr/>
        </p:nvPicPr>
        <p:blipFill>
          <a:blip r:embed="rId2"/>
          <a:stretch>
            <a:fillRect/>
          </a:stretch>
        </p:blipFill>
        <p:spPr>
          <a:xfrm>
            <a:off x="3671500" y="1901963"/>
            <a:ext cx="6031794" cy="3054073"/>
          </a:xfrm>
          <a:prstGeom prst="rect">
            <a:avLst/>
          </a:prstGeom>
        </p:spPr>
      </p:pic>
    </p:spTree>
    <p:extLst>
      <p:ext uri="{BB962C8B-B14F-4D97-AF65-F5344CB8AC3E}">
        <p14:creationId xmlns:p14="http://schemas.microsoft.com/office/powerpoint/2010/main" val="41020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IMPACT</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824730" y="3467838"/>
            <a:ext cx="5794900"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105256" y="3413451"/>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IMPACT</a:t>
            </a:r>
          </a:p>
        </p:txBody>
      </p:sp>
      <p:pic>
        <p:nvPicPr>
          <p:cNvPr id="4" name="Picture 3" descr="A screenshot of a computer&#10;&#10;Description automatically generated">
            <a:extLst>
              <a:ext uri="{FF2B5EF4-FFF2-40B4-BE49-F238E27FC236}">
                <a16:creationId xmlns:a16="http://schemas.microsoft.com/office/drawing/2014/main" id="{99CBF6F0-AAAA-E63E-36E1-A099ECA3025D}"/>
              </a:ext>
            </a:extLst>
          </p:cNvPr>
          <p:cNvPicPr>
            <a:picLocks noChangeAspect="1"/>
          </p:cNvPicPr>
          <p:nvPr/>
        </p:nvPicPr>
        <p:blipFill>
          <a:blip r:embed="rId2"/>
          <a:stretch>
            <a:fillRect/>
          </a:stretch>
        </p:blipFill>
        <p:spPr>
          <a:xfrm>
            <a:off x="1737063" y="748709"/>
            <a:ext cx="9644109" cy="6027568"/>
          </a:xfrm>
          <a:prstGeom prst="rect">
            <a:avLst/>
          </a:prstGeom>
        </p:spPr>
      </p:pic>
    </p:spTree>
    <p:extLst>
      <p:ext uri="{BB962C8B-B14F-4D97-AF65-F5344CB8AC3E}">
        <p14:creationId xmlns:p14="http://schemas.microsoft.com/office/powerpoint/2010/main" val="15894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4.0 LOOP THINKING: ONGOING PROCESS</a:t>
            </a:r>
          </a:p>
        </p:txBody>
      </p:sp>
      <p:sp>
        <p:nvSpPr>
          <p:cNvPr id="3" name="Rectangle 2">
            <a:extLst>
              <a:ext uri="{FF2B5EF4-FFF2-40B4-BE49-F238E27FC236}">
                <a16:creationId xmlns:a16="http://schemas.microsoft.com/office/drawing/2014/main" id="{163B1439-54C7-039E-C2D6-093D3EFE62A6}"/>
              </a:ext>
            </a:extLst>
          </p:cNvPr>
          <p:cNvSpPr/>
          <p:nvPr/>
        </p:nvSpPr>
        <p:spPr>
          <a:xfrm>
            <a:off x="373464" y="3022597"/>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C51009-0C55-A92D-3FD5-807296886F63}"/>
              </a:ext>
            </a:extLst>
          </p:cNvPr>
          <p:cNvSpPr txBox="1"/>
          <p:nvPr/>
        </p:nvSpPr>
        <p:spPr>
          <a:xfrm>
            <a:off x="451555" y="3198167"/>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METAVERSE</a:t>
            </a:r>
          </a:p>
        </p:txBody>
      </p:sp>
      <p:sp>
        <p:nvSpPr>
          <p:cNvPr id="6" name="Rectangle 5">
            <a:extLst>
              <a:ext uri="{FF2B5EF4-FFF2-40B4-BE49-F238E27FC236}">
                <a16:creationId xmlns:a16="http://schemas.microsoft.com/office/drawing/2014/main" id="{B99DFA47-EF8C-E8E2-01C1-A1FB2E8490B5}"/>
              </a:ext>
            </a:extLst>
          </p:cNvPr>
          <p:cNvSpPr/>
          <p:nvPr/>
        </p:nvSpPr>
        <p:spPr>
          <a:xfrm>
            <a:off x="4453465" y="3027653"/>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829A9C-5D87-410C-43E1-2FB06351E375}"/>
              </a:ext>
            </a:extLst>
          </p:cNvPr>
          <p:cNvSpPr txBox="1"/>
          <p:nvPr/>
        </p:nvSpPr>
        <p:spPr>
          <a:xfrm>
            <a:off x="4628443" y="3110677"/>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AI</a:t>
            </a:r>
          </a:p>
        </p:txBody>
      </p:sp>
      <p:sp>
        <p:nvSpPr>
          <p:cNvPr id="9" name="Rectangle 8">
            <a:extLst>
              <a:ext uri="{FF2B5EF4-FFF2-40B4-BE49-F238E27FC236}">
                <a16:creationId xmlns:a16="http://schemas.microsoft.com/office/drawing/2014/main" id="{BC19F525-3BCC-3ADA-13FE-DF3D61D6D3EE}"/>
              </a:ext>
            </a:extLst>
          </p:cNvPr>
          <p:cNvSpPr/>
          <p:nvPr/>
        </p:nvSpPr>
        <p:spPr>
          <a:xfrm>
            <a:off x="8455378" y="3032706"/>
            <a:ext cx="3285067" cy="79022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DCB4CF-1C79-1E69-9462-4E7E9541B6DE}"/>
              </a:ext>
            </a:extLst>
          </p:cNvPr>
          <p:cNvSpPr txBox="1"/>
          <p:nvPr/>
        </p:nvSpPr>
        <p:spPr>
          <a:xfrm>
            <a:off x="8709378" y="3138308"/>
            <a:ext cx="2777066"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ROBOTICS </a:t>
            </a:r>
          </a:p>
        </p:txBody>
      </p:sp>
      <p:sp>
        <p:nvSpPr>
          <p:cNvPr id="11" name="TextBox 10">
            <a:extLst>
              <a:ext uri="{FF2B5EF4-FFF2-40B4-BE49-F238E27FC236}">
                <a16:creationId xmlns:a16="http://schemas.microsoft.com/office/drawing/2014/main" id="{0A553554-0988-7AD4-A726-6106C924EE62}"/>
              </a:ext>
            </a:extLst>
          </p:cNvPr>
          <p:cNvSpPr txBox="1"/>
          <p:nvPr/>
        </p:nvSpPr>
        <p:spPr>
          <a:xfrm>
            <a:off x="284086" y="4210756"/>
            <a:ext cx="3463825"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does it mean to be a student in a metaverse where the boundaries between reality and virtual are blurred?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 will this shape the learning and student support?</a:t>
            </a:r>
          </a:p>
        </p:txBody>
      </p:sp>
      <p:sp>
        <p:nvSpPr>
          <p:cNvPr id="12" name="TextBox 11">
            <a:extLst>
              <a:ext uri="{FF2B5EF4-FFF2-40B4-BE49-F238E27FC236}">
                <a16:creationId xmlns:a16="http://schemas.microsoft.com/office/drawing/2014/main" id="{DBB6444E-B4E5-E842-180F-97731C730400}"/>
              </a:ext>
            </a:extLst>
          </p:cNvPr>
          <p:cNvSpPr txBox="1"/>
          <p:nvPr/>
        </p:nvSpPr>
        <p:spPr>
          <a:xfrm>
            <a:off x="4353728" y="4318857"/>
            <a:ext cx="3463825"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Implications of Generative AI – Evaluation as opposed to creation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AI Literacy (managing competency)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AI Metaliterary (managing knowledge/ epistemology challenges)</a:t>
            </a:r>
          </a:p>
        </p:txBody>
      </p:sp>
      <p:sp>
        <p:nvSpPr>
          <p:cNvPr id="13" name="TextBox 12">
            <a:extLst>
              <a:ext uri="{FF2B5EF4-FFF2-40B4-BE49-F238E27FC236}">
                <a16:creationId xmlns:a16="http://schemas.microsoft.com/office/drawing/2014/main" id="{DECE700F-2B38-8D67-5DA6-9EC02AC4F388}"/>
              </a:ext>
            </a:extLst>
          </p:cNvPr>
          <p:cNvSpPr txBox="1"/>
          <p:nvPr/>
        </p:nvSpPr>
        <p:spPr>
          <a:xfrm>
            <a:off x="8339203" y="4213844"/>
            <a:ext cx="3463825"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Fostering an immersive and engaged student experience where AI and Robotics can enhance student support. </a:t>
            </a:r>
          </a:p>
        </p:txBody>
      </p:sp>
      <p:sp>
        <p:nvSpPr>
          <p:cNvPr id="14" name="Rectangle 13">
            <a:extLst>
              <a:ext uri="{FF2B5EF4-FFF2-40B4-BE49-F238E27FC236}">
                <a16:creationId xmlns:a16="http://schemas.microsoft.com/office/drawing/2014/main" id="{6BAA8403-5423-5283-5812-EB254BCC54F6}"/>
              </a:ext>
            </a:extLst>
          </p:cNvPr>
          <p:cNvSpPr/>
          <p:nvPr/>
        </p:nvSpPr>
        <p:spPr>
          <a:xfrm>
            <a:off x="2343375" y="1090420"/>
            <a:ext cx="7929514" cy="107432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ABC0DFF-0C5F-A830-7EC9-AC29D15D0A39}"/>
              </a:ext>
            </a:extLst>
          </p:cNvPr>
          <p:cNvSpPr txBox="1"/>
          <p:nvPr/>
        </p:nvSpPr>
        <p:spPr>
          <a:xfrm>
            <a:off x="2359377" y="1250727"/>
            <a:ext cx="7913511" cy="830997"/>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AFRICAN STUDENT DIGITAL RESILIENCE PROGRAMME</a:t>
            </a:r>
          </a:p>
        </p:txBody>
      </p:sp>
    </p:spTree>
    <p:extLst>
      <p:ext uri="{BB962C8B-B14F-4D97-AF65-F5344CB8AC3E}">
        <p14:creationId xmlns:p14="http://schemas.microsoft.com/office/powerpoint/2010/main" val="9199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p:bldP spid="12" grpId="0"/>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82A9B0-67BB-9DDD-8DEF-1F318337B7AA}"/>
              </a:ext>
            </a:extLst>
          </p:cNvPr>
          <p:cNvSpPr/>
          <p:nvPr/>
        </p:nvSpPr>
        <p:spPr>
          <a:xfrm>
            <a:off x="2192236" y="2449689"/>
            <a:ext cx="7807527" cy="159348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45BD3B-C1DC-88BE-ECF8-A671D2B2D4D0}"/>
              </a:ext>
            </a:extLst>
          </p:cNvPr>
          <p:cNvSpPr txBox="1"/>
          <p:nvPr/>
        </p:nvSpPr>
        <p:spPr>
          <a:xfrm>
            <a:off x="3375377" y="2861711"/>
            <a:ext cx="5034845"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213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8D2AE-9C39-9980-7D76-2A815D2685E3}"/>
              </a:ext>
            </a:extLst>
          </p:cNvPr>
          <p:cNvSpPr txBox="1"/>
          <p:nvPr/>
        </p:nvSpPr>
        <p:spPr>
          <a:xfrm>
            <a:off x="244875" y="222140"/>
            <a:ext cx="11211339"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1.0 TOWARDS A SYSTEMS THINKING FOR SOCIAL CHANGE MODEL</a:t>
            </a:r>
            <a:endParaRPr lang="en-US" sz="24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0E4A41C-3A74-D44C-3777-881D067FF8C0}"/>
              </a:ext>
            </a:extLst>
          </p:cNvPr>
          <p:cNvSpPr/>
          <p:nvPr/>
        </p:nvSpPr>
        <p:spPr>
          <a:xfrm rot="16200000">
            <a:off x="-1880082" y="3212470"/>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PROBLEM</a:t>
            </a:r>
            <a:endParaRPr lang="en-US" dirty="0"/>
          </a:p>
        </p:txBody>
      </p:sp>
      <p:sp>
        <p:nvSpPr>
          <p:cNvPr id="5" name="Rectangle 4">
            <a:extLst>
              <a:ext uri="{FF2B5EF4-FFF2-40B4-BE49-F238E27FC236}">
                <a16:creationId xmlns:a16="http://schemas.microsoft.com/office/drawing/2014/main" id="{B89864F8-8A5D-D432-0AC7-2B7C8C93A7BE}"/>
              </a:ext>
            </a:extLst>
          </p:cNvPr>
          <p:cNvSpPr/>
          <p:nvPr/>
        </p:nvSpPr>
        <p:spPr>
          <a:xfrm>
            <a:off x="4957438" y="1087512"/>
            <a:ext cx="2783890"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INPUTS</a:t>
            </a:r>
            <a:endParaRPr lang="en-US" dirty="0"/>
          </a:p>
        </p:txBody>
      </p:sp>
      <p:sp>
        <p:nvSpPr>
          <p:cNvPr id="6" name="Rectangle 5">
            <a:extLst>
              <a:ext uri="{FF2B5EF4-FFF2-40B4-BE49-F238E27FC236}">
                <a16:creationId xmlns:a16="http://schemas.microsoft.com/office/drawing/2014/main" id="{04FA9668-9DA3-1281-B91B-575B82D65C28}"/>
              </a:ext>
            </a:extLst>
          </p:cNvPr>
          <p:cNvSpPr/>
          <p:nvPr/>
        </p:nvSpPr>
        <p:spPr>
          <a:xfrm>
            <a:off x="4967055" y="3056328"/>
            <a:ext cx="2783890"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OUTPUTS</a:t>
            </a:r>
            <a:endParaRPr lang="en-US" dirty="0"/>
          </a:p>
        </p:txBody>
      </p:sp>
      <p:sp>
        <p:nvSpPr>
          <p:cNvPr id="7" name="Rectangle 6">
            <a:extLst>
              <a:ext uri="{FF2B5EF4-FFF2-40B4-BE49-F238E27FC236}">
                <a16:creationId xmlns:a16="http://schemas.microsoft.com/office/drawing/2014/main" id="{A07C7F43-A1CC-ADC6-C8C2-F8EDFC9710FD}"/>
              </a:ext>
            </a:extLst>
          </p:cNvPr>
          <p:cNvSpPr/>
          <p:nvPr/>
        </p:nvSpPr>
        <p:spPr>
          <a:xfrm>
            <a:off x="4967055" y="4780755"/>
            <a:ext cx="2774273"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IMPACT</a:t>
            </a:r>
            <a:endParaRPr lang="en-US" dirty="0"/>
          </a:p>
        </p:txBody>
      </p:sp>
      <p:sp>
        <p:nvSpPr>
          <p:cNvPr id="9" name="TextBox 8">
            <a:extLst>
              <a:ext uri="{FF2B5EF4-FFF2-40B4-BE49-F238E27FC236}">
                <a16:creationId xmlns:a16="http://schemas.microsoft.com/office/drawing/2014/main" id="{4C953788-E6A7-A7F0-4C77-D2ED5F54AC61}"/>
              </a:ext>
            </a:extLst>
          </p:cNvPr>
          <p:cNvSpPr txBox="1"/>
          <p:nvPr/>
        </p:nvSpPr>
        <p:spPr>
          <a:xfrm>
            <a:off x="1112378" y="1486234"/>
            <a:ext cx="1916675"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Dynamic Thinking: </a:t>
            </a:r>
            <a:r>
              <a:rPr lang="en-US" sz="1600">
                <a:latin typeface="Arial" panose="020B0604020202020204" pitchFamily="34" charset="0"/>
                <a:cs typeface="Arial" panose="020B0604020202020204" pitchFamily="34" charset="0"/>
              </a:rPr>
              <a:t>Understanding the problem as a set of emerging patterns.</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Contextual Thinking: </a:t>
            </a:r>
            <a:r>
              <a:rPr lang="en-US" sz="1600">
                <a:latin typeface="Arial" panose="020B0604020202020204" pitchFamily="34" charset="0"/>
                <a:cs typeface="Arial" panose="020B0604020202020204" pitchFamily="34" charset="0"/>
              </a:rPr>
              <a:t>Understanding context drives response.</a:t>
            </a:r>
          </a:p>
          <a:p>
            <a:pPr marL="285750" indent="-285750">
              <a:buFont typeface="Arial" panose="020B0604020202020204" pitchFamily="34" charset="0"/>
              <a:buChar char="•"/>
            </a:pPr>
            <a:r>
              <a:rPr lang="en-US" sz="1600" b="1">
                <a:latin typeface="Arial" panose="020B0604020202020204" pitchFamily="34" charset="0"/>
                <a:cs typeface="Arial" panose="020B0604020202020204" pitchFamily="34" charset="0"/>
              </a:rPr>
              <a:t>Pattern Analysis: </a:t>
            </a:r>
            <a:r>
              <a:rPr lang="en-US" sz="1600">
                <a:latin typeface="Arial" panose="020B0604020202020204" pitchFamily="34" charset="0"/>
                <a:cs typeface="Arial" panose="020B0604020202020204" pitchFamily="34" charset="0"/>
              </a:rPr>
              <a:t>What would happen if the system stays the same.</a:t>
            </a: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6A65718-5C09-1BC1-C018-3F2B97CAC770}"/>
              </a:ext>
            </a:extLst>
          </p:cNvPr>
          <p:cNvSpPr txBox="1"/>
          <p:nvPr/>
        </p:nvSpPr>
        <p:spPr>
          <a:xfrm>
            <a:off x="9642534" y="3870127"/>
            <a:ext cx="2304591" cy="1077218"/>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Not a one-time effect in a rapidly progressing environment</a:t>
            </a:r>
            <a:endParaRPr lang="en-US" sz="16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5FB464F-7F4B-25D1-96CE-913966FBEDE7}"/>
              </a:ext>
            </a:extLst>
          </p:cNvPr>
          <p:cNvSpPr/>
          <p:nvPr/>
        </p:nvSpPr>
        <p:spPr>
          <a:xfrm rot="16200000">
            <a:off x="1622899" y="3212470"/>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OPERATIONAL THINKING</a:t>
            </a:r>
            <a:endParaRPr lang="en-US" dirty="0"/>
          </a:p>
        </p:txBody>
      </p:sp>
      <p:sp>
        <p:nvSpPr>
          <p:cNvPr id="12" name="TextBox 11">
            <a:extLst>
              <a:ext uri="{FF2B5EF4-FFF2-40B4-BE49-F238E27FC236}">
                <a16:creationId xmlns:a16="http://schemas.microsoft.com/office/drawing/2014/main" id="{B2BF325B-46C4-4F1C-5985-DD7B71E4EFD0}"/>
              </a:ext>
            </a:extLst>
          </p:cNvPr>
          <p:cNvSpPr txBox="1"/>
          <p:nvPr/>
        </p:nvSpPr>
        <p:spPr>
          <a:xfrm>
            <a:off x="4957438" y="1913135"/>
            <a:ext cx="2783890"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Programme Interventions to address the problem. </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3F3A4B3-88E3-6DA8-B183-0B5ACCA439D2}"/>
              </a:ext>
            </a:extLst>
          </p:cNvPr>
          <p:cNvSpPr txBox="1"/>
          <p:nvPr/>
        </p:nvSpPr>
        <p:spPr>
          <a:xfrm>
            <a:off x="4967055" y="4072869"/>
            <a:ext cx="2783890"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Quantifiable/ Measurable achievements</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CCF33AB-AAEC-5493-DC95-8BFF1FBB1A17}"/>
              </a:ext>
            </a:extLst>
          </p:cNvPr>
          <p:cNvSpPr txBox="1"/>
          <p:nvPr/>
        </p:nvSpPr>
        <p:spPr>
          <a:xfrm>
            <a:off x="5011606" y="5729489"/>
            <a:ext cx="2729722" cy="584775"/>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Changing patterns/ behavior</a:t>
            </a:r>
            <a:endParaRPr lang="en-US" sz="16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7EF6749-F104-1053-5BCB-F2C0E75A6A01}"/>
              </a:ext>
            </a:extLst>
          </p:cNvPr>
          <p:cNvSpPr/>
          <p:nvPr/>
        </p:nvSpPr>
        <p:spPr>
          <a:xfrm rot="16200000">
            <a:off x="6422758" y="3212469"/>
            <a:ext cx="5075538"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LOOP  THINKING</a:t>
            </a:r>
            <a:endParaRPr lang="en-US" dirty="0"/>
          </a:p>
        </p:txBody>
      </p:sp>
      <p:sp>
        <p:nvSpPr>
          <p:cNvPr id="16" name="Rectangle 15">
            <a:extLst>
              <a:ext uri="{FF2B5EF4-FFF2-40B4-BE49-F238E27FC236}">
                <a16:creationId xmlns:a16="http://schemas.microsoft.com/office/drawing/2014/main" id="{8F8813E9-908F-496D-6CAB-49470B6FFE2B}"/>
              </a:ext>
            </a:extLst>
          </p:cNvPr>
          <p:cNvSpPr/>
          <p:nvPr/>
        </p:nvSpPr>
        <p:spPr>
          <a:xfrm>
            <a:off x="9512423" y="2871108"/>
            <a:ext cx="2434702" cy="82562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ON-GOING PROCESS</a:t>
            </a:r>
            <a:endParaRPr lang="en-US" dirty="0"/>
          </a:p>
        </p:txBody>
      </p:sp>
      <p:sp>
        <p:nvSpPr>
          <p:cNvPr id="17" name="Right Arrow 16">
            <a:extLst>
              <a:ext uri="{FF2B5EF4-FFF2-40B4-BE49-F238E27FC236}">
                <a16:creationId xmlns:a16="http://schemas.microsoft.com/office/drawing/2014/main" id="{D8D3BA7C-B094-98DD-ED78-3A8E06B402A9}"/>
              </a:ext>
            </a:extLst>
          </p:cNvPr>
          <p:cNvSpPr/>
          <p:nvPr/>
        </p:nvSpPr>
        <p:spPr>
          <a:xfrm>
            <a:off x="7767221" y="3226214"/>
            <a:ext cx="790111" cy="4705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5CCEA1FC-F3EC-E7B4-2952-0C04115C5CC5}"/>
              </a:ext>
            </a:extLst>
          </p:cNvPr>
          <p:cNvSpPr/>
          <p:nvPr/>
        </p:nvSpPr>
        <p:spPr>
          <a:xfrm>
            <a:off x="2971061" y="3312850"/>
            <a:ext cx="790111" cy="47051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0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linds(horizont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p:bldP spid="10" grpId="0"/>
      <p:bldP spid="11" grpId="0" animBg="1"/>
      <p:bldP spid="12" grpId="0"/>
      <p:bldP spid="13" grpId="0"/>
      <p:bldP spid="14" grpId="0"/>
      <p:bldP spid="15" grpId="0" animBg="1"/>
      <p:bldP spid="16" grpId="0" animBg="1"/>
      <p:bldP spid="17"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2.0 UNPACKING THE PROBLEM: STUDENT PROFILING</a:t>
            </a:r>
          </a:p>
        </p:txBody>
      </p:sp>
      <p:sp>
        <p:nvSpPr>
          <p:cNvPr id="5" name="TextBox 4">
            <a:extLst>
              <a:ext uri="{FF2B5EF4-FFF2-40B4-BE49-F238E27FC236}">
                <a16:creationId xmlns:a16="http://schemas.microsoft.com/office/drawing/2014/main" id="{27D692A7-9242-9980-5C07-213ACE65CD5F}"/>
              </a:ext>
            </a:extLst>
          </p:cNvPr>
          <p:cNvSpPr txBox="1"/>
          <p:nvPr/>
        </p:nvSpPr>
        <p:spPr>
          <a:xfrm>
            <a:off x="284086" y="1482571"/>
            <a:ext cx="5122415"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Lack of Access to technology and connectivity.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High data costs creates an interdependency upon higher education institutions to provide data.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Gender Digital Disparities: Increasing number of female students/ socially excluded from technology exposure.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School Education: Minimum to no technology exposure.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Lack basic digital literacy competencies.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Unable to navigate a robust technology-mediated learning environment.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Negative student experience with direct impact on student throughput and student retention.  </a:t>
            </a:r>
          </a:p>
        </p:txBody>
      </p:sp>
      <p:sp>
        <p:nvSpPr>
          <p:cNvPr id="7" name="Rectangle 6">
            <a:extLst>
              <a:ext uri="{FF2B5EF4-FFF2-40B4-BE49-F238E27FC236}">
                <a16:creationId xmlns:a16="http://schemas.microsoft.com/office/drawing/2014/main" id="{A48F7C0A-3800-82C7-A3A0-752F9E9BD188}"/>
              </a:ext>
            </a:extLst>
          </p:cNvPr>
          <p:cNvSpPr/>
          <p:nvPr/>
        </p:nvSpPr>
        <p:spPr>
          <a:xfrm>
            <a:off x="355107" y="843391"/>
            <a:ext cx="5051394" cy="4882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AA219B-D062-80DF-058A-D4BB28E55DEF}"/>
              </a:ext>
            </a:extLst>
          </p:cNvPr>
          <p:cNvSpPr txBox="1"/>
          <p:nvPr/>
        </p:nvSpPr>
        <p:spPr>
          <a:xfrm>
            <a:off x="909961" y="902861"/>
            <a:ext cx="38706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A</a:t>
            </a:r>
          </a:p>
        </p:txBody>
      </p:sp>
      <p:sp>
        <p:nvSpPr>
          <p:cNvPr id="9" name="Rectangle 8">
            <a:extLst>
              <a:ext uri="{FF2B5EF4-FFF2-40B4-BE49-F238E27FC236}">
                <a16:creationId xmlns:a16="http://schemas.microsoft.com/office/drawing/2014/main" id="{AC9A426E-D38C-6234-CA69-B1F673E44943}"/>
              </a:ext>
            </a:extLst>
          </p:cNvPr>
          <p:cNvSpPr/>
          <p:nvPr/>
        </p:nvSpPr>
        <p:spPr>
          <a:xfrm>
            <a:off x="6966011" y="783921"/>
            <a:ext cx="4870881" cy="4882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7CF09F4-5DEA-C803-6A2F-A7CAE572440A}"/>
              </a:ext>
            </a:extLst>
          </p:cNvPr>
          <p:cNvSpPr txBox="1"/>
          <p:nvPr/>
        </p:nvSpPr>
        <p:spPr>
          <a:xfrm>
            <a:off x="7569693" y="843391"/>
            <a:ext cx="3870664"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STUDENT B</a:t>
            </a:r>
          </a:p>
        </p:txBody>
      </p:sp>
      <p:sp>
        <p:nvSpPr>
          <p:cNvPr id="11" name="TextBox 10">
            <a:extLst>
              <a:ext uri="{FF2B5EF4-FFF2-40B4-BE49-F238E27FC236}">
                <a16:creationId xmlns:a16="http://schemas.microsoft.com/office/drawing/2014/main" id="{BDCEBD8E-7474-27F5-EF98-8D63C5C07454}"/>
              </a:ext>
            </a:extLst>
          </p:cNvPr>
          <p:cNvSpPr txBox="1"/>
          <p:nvPr/>
        </p:nvSpPr>
        <p:spPr>
          <a:xfrm>
            <a:off x="6943817" y="1490294"/>
            <a:ext cx="5122415"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 have access to technology: Own devices/ family members/ employer.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Can afford data costs/ interdependency on employer.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accessibility (94% of UNISA students access their learning through mobile devices)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Acquired basic digital literacy skills.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Mastered skills for mobile learning.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Acquired social networking skills through social media.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Ability to access and navigate the learning management systems.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28073DA-3449-C760-5156-53BD385B30F6}"/>
              </a:ext>
            </a:extLst>
          </p:cNvPr>
          <p:cNvSpPr/>
          <p:nvPr/>
        </p:nvSpPr>
        <p:spPr>
          <a:xfrm>
            <a:off x="423168" y="5955139"/>
            <a:ext cx="4876801" cy="690927"/>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E619BC-B088-A5E2-5956-D0F47C1ACA5F}"/>
              </a:ext>
            </a:extLst>
          </p:cNvPr>
          <p:cNvSpPr txBox="1"/>
          <p:nvPr/>
        </p:nvSpPr>
        <p:spPr>
          <a:xfrm>
            <a:off x="541538" y="6003311"/>
            <a:ext cx="4758431" cy="646331"/>
          </a:xfrm>
          <a:prstGeom prst="rect">
            <a:avLst/>
          </a:prstGeom>
          <a:noFill/>
        </p:spPr>
        <p:txBody>
          <a:bodyPr wrap="square" rtlCol="0">
            <a:spAutoFit/>
          </a:bodyPr>
          <a:lstStyle/>
          <a:p>
            <a:pPr algn="ctr"/>
            <a:r>
              <a:rPr lang="en-US" dirty="0">
                <a:solidFill>
                  <a:schemeClr val="bg1"/>
                </a:solidFill>
              </a:rPr>
              <a:t>Problem: University non-responsive to their needs for access to technology and skills</a:t>
            </a:r>
          </a:p>
        </p:txBody>
      </p:sp>
      <p:sp>
        <p:nvSpPr>
          <p:cNvPr id="15" name="Rectangle 14">
            <a:extLst>
              <a:ext uri="{FF2B5EF4-FFF2-40B4-BE49-F238E27FC236}">
                <a16:creationId xmlns:a16="http://schemas.microsoft.com/office/drawing/2014/main" id="{624E3D8E-D6B0-794F-5E5A-4DE3A54BF576}"/>
              </a:ext>
            </a:extLst>
          </p:cNvPr>
          <p:cNvSpPr/>
          <p:nvPr/>
        </p:nvSpPr>
        <p:spPr>
          <a:xfrm>
            <a:off x="6966011" y="5610688"/>
            <a:ext cx="4876801" cy="101649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4A1DF2-CB20-5C12-AF45-7492669BD4D3}"/>
              </a:ext>
            </a:extLst>
          </p:cNvPr>
          <p:cNvSpPr txBox="1"/>
          <p:nvPr/>
        </p:nvSpPr>
        <p:spPr>
          <a:xfrm>
            <a:off x="7010401" y="5657270"/>
            <a:ext cx="4758431" cy="923330"/>
          </a:xfrm>
          <a:prstGeom prst="rect">
            <a:avLst/>
          </a:prstGeom>
          <a:noFill/>
        </p:spPr>
        <p:txBody>
          <a:bodyPr wrap="square" rtlCol="0">
            <a:spAutoFit/>
          </a:bodyPr>
          <a:lstStyle/>
          <a:p>
            <a:pPr algn="ctr"/>
            <a:r>
              <a:rPr lang="en-US" dirty="0">
                <a:solidFill>
                  <a:schemeClr val="bg1"/>
                </a:solidFill>
              </a:rPr>
              <a:t>Problem: Waiting for the University to respond to their increasing desire for technology integration</a:t>
            </a:r>
          </a:p>
        </p:txBody>
      </p:sp>
    </p:spTree>
    <p:extLst>
      <p:ext uri="{BB962C8B-B14F-4D97-AF65-F5344CB8AC3E}">
        <p14:creationId xmlns:p14="http://schemas.microsoft.com/office/powerpoint/2010/main" val="21614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3" name="Rectangle 2">
            <a:extLst>
              <a:ext uri="{FF2B5EF4-FFF2-40B4-BE49-F238E27FC236}">
                <a16:creationId xmlns:a16="http://schemas.microsoft.com/office/drawing/2014/main" id="{40BF0C54-155B-7B6B-D021-84406ADB51B2}"/>
              </a:ext>
            </a:extLst>
          </p:cNvPr>
          <p:cNvSpPr/>
          <p:nvPr/>
        </p:nvSpPr>
        <p:spPr>
          <a:xfrm rot="16200000">
            <a:off x="-1597982"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CO-CURRICULAR ACTIVITIES</a:t>
            </a:r>
          </a:p>
        </p:txBody>
      </p:sp>
      <p:sp>
        <p:nvSpPr>
          <p:cNvPr id="4" name="TextBox 3">
            <a:extLst>
              <a:ext uri="{FF2B5EF4-FFF2-40B4-BE49-F238E27FC236}">
                <a16:creationId xmlns:a16="http://schemas.microsoft.com/office/drawing/2014/main" id="{E04AA93A-9055-A160-B76C-F88CFC42890C}"/>
              </a:ext>
            </a:extLst>
          </p:cNvPr>
          <p:cNvSpPr txBox="1"/>
          <p:nvPr/>
        </p:nvSpPr>
        <p:spPr>
          <a:xfrm>
            <a:off x="1431526" y="1204431"/>
            <a:ext cx="2823099" cy="480131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Set of training interventions that are implemented alongside the formal curriculum.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Skills that can be transferred to academic disciplines (4IR skills: critical thinking/ problem solving/ collaborative learning)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Core skills for navigating the Learning Management System (LMS) for both content/ activities/ assessments. </a:t>
            </a:r>
          </a:p>
        </p:txBody>
      </p:sp>
      <p:sp>
        <p:nvSpPr>
          <p:cNvPr id="6" name="Rectangle 5">
            <a:extLst>
              <a:ext uri="{FF2B5EF4-FFF2-40B4-BE49-F238E27FC236}">
                <a16:creationId xmlns:a16="http://schemas.microsoft.com/office/drawing/2014/main" id="{DE3BFB00-039D-1299-756D-2B86C21DC5C8}"/>
              </a:ext>
            </a:extLst>
          </p:cNvPr>
          <p:cNvSpPr/>
          <p:nvPr/>
        </p:nvSpPr>
        <p:spPr>
          <a:xfrm rot="16200000">
            <a:off x="2348149"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DELIVERY APPROACH: MOOCS</a:t>
            </a:r>
          </a:p>
        </p:txBody>
      </p:sp>
      <p:sp>
        <p:nvSpPr>
          <p:cNvPr id="12" name="TextBox 11">
            <a:extLst>
              <a:ext uri="{FF2B5EF4-FFF2-40B4-BE49-F238E27FC236}">
                <a16:creationId xmlns:a16="http://schemas.microsoft.com/office/drawing/2014/main" id="{876F9D45-E10B-6B45-2BD8-C343BB1A8639}"/>
              </a:ext>
            </a:extLst>
          </p:cNvPr>
          <p:cNvSpPr txBox="1"/>
          <p:nvPr/>
        </p:nvSpPr>
        <p:spPr>
          <a:xfrm>
            <a:off x="5331053" y="1069759"/>
            <a:ext cx="2978456"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MOOCs = Massive Open Online Courses.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Massive: </a:t>
            </a:r>
            <a:r>
              <a:rPr lang="en-US" dirty="0">
                <a:latin typeface="Arial" panose="020B0604020202020204" pitchFamily="34" charset="0"/>
                <a:cs typeface="Arial" panose="020B0604020202020204" pitchFamily="34" charset="0"/>
              </a:rPr>
              <a:t>Scalable Courses with flexible design for large numbers.</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Open: </a:t>
            </a:r>
            <a:r>
              <a:rPr lang="en-US" dirty="0">
                <a:latin typeface="Arial" panose="020B0604020202020204" pitchFamily="34" charset="0"/>
                <a:cs typeface="Arial" panose="020B0604020202020204" pitchFamily="34" charset="0"/>
              </a:rPr>
              <a:t>no restrictions. Open platform implies anyone can access the learning (UN SGD 4)</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Online: </a:t>
            </a:r>
            <a:r>
              <a:rPr lang="en-US" dirty="0">
                <a:latin typeface="Arial" panose="020B0604020202020204" pitchFamily="34" charset="0"/>
                <a:cs typeface="Arial" panose="020B0604020202020204" pitchFamily="34" charset="0"/>
              </a:rPr>
              <a:t>Self-paced/ autonomous learning.</a:t>
            </a: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An African Approach: </a:t>
            </a:r>
            <a:r>
              <a:rPr lang="en-US" dirty="0" err="1">
                <a:latin typeface="Arial" panose="020B0604020202020204" pitchFamily="34" charset="0"/>
                <a:cs typeface="Arial" panose="020B0604020202020204" pitchFamily="34" charset="0"/>
              </a:rPr>
              <a:t>sMOOCs</a:t>
            </a:r>
            <a:r>
              <a:rPr lang="en-US" dirty="0">
                <a:latin typeface="Arial" panose="020B0604020202020204" pitchFamily="34" charset="0"/>
                <a:cs typeface="Arial" panose="020B0604020202020204" pitchFamily="34" charset="0"/>
              </a:rPr>
              <a:t> – Synchronous MOOCs with facilitator-led live webinars and student blast sessions</a:t>
            </a:r>
            <a:endParaRPr lang="en-US" i="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A385D83-1E91-D53C-EAB3-F298FE91A9BE}"/>
              </a:ext>
            </a:extLst>
          </p:cNvPr>
          <p:cNvSpPr/>
          <p:nvPr/>
        </p:nvSpPr>
        <p:spPr>
          <a:xfrm rot="16200000">
            <a:off x="6147787" y="3116063"/>
            <a:ext cx="4935985" cy="84337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COLLABORATIONS</a:t>
            </a:r>
          </a:p>
        </p:txBody>
      </p:sp>
      <p:sp>
        <p:nvSpPr>
          <p:cNvPr id="18" name="TextBox 17">
            <a:extLst>
              <a:ext uri="{FF2B5EF4-FFF2-40B4-BE49-F238E27FC236}">
                <a16:creationId xmlns:a16="http://schemas.microsoft.com/office/drawing/2014/main" id="{BB9F3283-6071-7676-75AA-5D7EFED402BC}"/>
              </a:ext>
            </a:extLst>
          </p:cNvPr>
          <p:cNvSpPr txBox="1"/>
          <p:nvPr/>
        </p:nvSpPr>
        <p:spPr>
          <a:xfrm>
            <a:off x="9186912" y="1069759"/>
            <a:ext cx="2860086"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Partnering with industry.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Microsoft: Certificates/ benchmarking against industry standards and trends/ future proofing labor market skills.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Innovating: partnering with leading gaming company RGB Gaming.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Developing skills with school teachers for classroom 4IR integration – expose students to technology.</a:t>
            </a:r>
          </a:p>
        </p:txBody>
      </p:sp>
    </p:spTree>
    <p:extLst>
      <p:ext uri="{BB962C8B-B14F-4D97-AF65-F5344CB8AC3E}">
        <p14:creationId xmlns:p14="http://schemas.microsoft.com/office/powerpoint/2010/main" val="9385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2"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PLATFORM</a:t>
            </a:r>
          </a:p>
        </p:txBody>
      </p:sp>
      <p:pic>
        <p:nvPicPr>
          <p:cNvPr id="10" name="Picture 9" descr="A screenshot of a webinar&#10;&#10;Description automatically generated">
            <a:extLst>
              <a:ext uri="{FF2B5EF4-FFF2-40B4-BE49-F238E27FC236}">
                <a16:creationId xmlns:a16="http://schemas.microsoft.com/office/drawing/2014/main" id="{71A6DCF0-D6F2-680C-C6AB-81BFF4EA2687}"/>
              </a:ext>
            </a:extLst>
          </p:cNvPr>
          <p:cNvPicPr>
            <a:picLocks noChangeAspect="1"/>
          </p:cNvPicPr>
          <p:nvPr/>
        </p:nvPicPr>
        <p:blipFill>
          <a:blip r:embed="rId2"/>
          <a:stretch>
            <a:fillRect/>
          </a:stretch>
        </p:blipFill>
        <p:spPr>
          <a:xfrm>
            <a:off x="5208498" y="952131"/>
            <a:ext cx="6239845" cy="3899903"/>
          </a:xfrm>
          <a:prstGeom prst="rect">
            <a:avLst/>
          </a:prstGeom>
        </p:spPr>
      </p:pic>
      <p:sp>
        <p:nvSpPr>
          <p:cNvPr id="11" name="TextBox 10">
            <a:extLst>
              <a:ext uri="{FF2B5EF4-FFF2-40B4-BE49-F238E27FC236}">
                <a16:creationId xmlns:a16="http://schemas.microsoft.com/office/drawing/2014/main" id="{098E7470-61BB-F2DB-1C41-E085CC20AB6C}"/>
              </a:ext>
            </a:extLst>
          </p:cNvPr>
          <p:cNvSpPr txBox="1"/>
          <p:nvPr/>
        </p:nvSpPr>
        <p:spPr>
          <a:xfrm>
            <a:off x="985398" y="1373247"/>
            <a:ext cx="3808522"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Dedicated open learning platform (separate from the main LMS).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Students can log in with their university credentials or open an account.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Low-cost: Moodle (open source)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Cloud-hosting: scalable for more space when needed.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Mobile compatible.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Allows for innovation/ piloting without any interference on the main LMS.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Students are exposed to online learning before they come into the university – induction. </a:t>
            </a:r>
          </a:p>
        </p:txBody>
      </p:sp>
      <p:pic>
        <p:nvPicPr>
          <p:cNvPr id="14" name="Picture 13" descr="A person in a red graduation gown holding a pen&#10;&#10;Description automatically generated">
            <a:extLst>
              <a:ext uri="{FF2B5EF4-FFF2-40B4-BE49-F238E27FC236}">
                <a16:creationId xmlns:a16="http://schemas.microsoft.com/office/drawing/2014/main" id="{BC8E7850-8B4F-D790-A326-60A0D1D5D905}"/>
              </a:ext>
            </a:extLst>
          </p:cNvPr>
          <p:cNvPicPr>
            <a:picLocks noChangeAspect="1"/>
          </p:cNvPicPr>
          <p:nvPr/>
        </p:nvPicPr>
        <p:blipFill>
          <a:blip r:embed="rId3"/>
          <a:stretch>
            <a:fillRect/>
          </a:stretch>
        </p:blipFill>
        <p:spPr>
          <a:xfrm>
            <a:off x="7853779" y="4084852"/>
            <a:ext cx="4221333" cy="2638333"/>
          </a:xfrm>
          <a:prstGeom prst="rect">
            <a:avLst/>
          </a:prstGeom>
        </p:spPr>
      </p:pic>
    </p:spTree>
    <p:extLst>
      <p:ext uri="{BB962C8B-B14F-4D97-AF65-F5344CB8AC3E}">
        <p14:creationId xmlns:p14="http://schemas.microsoft.com/office/powerpoint/2010/main" val="31617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4" name="Picture 3" descr="A screenshot of a web page&#10;&#10;Description automatically generated">
            <a:extLst>
              <a:ext uri="{FF2B5EF4-FFF2-40B4-BE49-F238E27FC236}">
                <a16:creationId xmlns:a16="http://schemas.microsoft.com/office/drawing/2014/main" id="{F5572B4E-A8D1-0A12-C0A7-83BE630BF9CC}"/>
              </a:ext>
            </a:extLst>
          </p:cNvPr>
          <p:cNvPicPr>
            <a:picLocks noChangeAspect="1"/>
          </p:cNvPicPr>
          <p:nvPr/>
        </p:nvPicPr>
        <p:blipFill>
          <a:blip r:embed="rId2"/>
          <a:stretch>
            <a:fillRect/>
          </a:stretch>
        </p:blipFill>
        <p:spPr>
          <a:xfrm>
            <a:off x="1091069" y="958789"/>
            <a:ext cx="3401909" cy="2126194"/>
          </a:xfrm>
          <a:prstGeom prst="rect">
            <a:avLst/>
          </a:prstGeom>
        </p:spPr>
      </p:pic>
      <p:pic>
        <p:nvPicPr>
          <p:cNvPr id="8" name="Picture 7" descr="A screenshot of a web page&#10;&#10;Description automatically generated">
            <a:extLst>
              <a:ext uri="{FF2B5EF4-FFF2-40B4-BE49-F238E27FC236}">
                <a16:creationId xmlns:a16="http://schemas.microsoft.com/office/drawing/2014/main" id="{3DA5C81F-E5A9-95F2-0EFF-50B1DB395E97}"/>
              </a:ext>
            </a:extLst>
          </p:cNvPr>
          <p:cNvPicPr>
            <a:picLocks noChangeAspect="1"/>
          </p:cNvPicPr>
          <p:nvPr/>
        </p:nvPicPr>
        <p:blipFill>
          <a:blip r:embed="rId3"/>
          <a:stretch>
            <a:fillRect/>
          </a:stretch>
        </p:blipFill>
        <p:spPr>
          <a:xfrm>
            <a:off x="4745013" y="958789"/>
            <a:ext cx="3401911" cy="212619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B8FBD879-92EE-A421-5777-65362F164E87}"/>
              </a:ext>
            </a:extLst>
          </p:cNvPr>
          <p:cNvPicPr>
            <a:picLocks noChangeAspect="1"/>
          </p:cNvPicPr>
          <p:nvPr/>
        </p:nvPicPr>
        <p:blipFill>
          <a:blip r:embed="rId4"/>
          <a:stretch>
            <a:fillRect/>
          </a:stretch>
        </p:blipFill>
        <p:spPr>
          <a:xfrm>
            <a:off x="8398960" y="958789"/>
            <a:ext cx="3652987" cy="2283117"/>
          </a:xfrm>
          <a:prstGeom prst="rect">
            <a:avLst/>
          </a:prstGeom>
        </p:spPr>
      </p:pic>
      <p:sp>
        <p:nvSpPr>
          <p:cNvPr id="13" name="TextBox 12">
            <a:extLst>
              <a:ext uri="{FF2B5EF4-FFF2-40B4-BE49-F238E27FC236}">
                <a16:creationId xmlns:a16="http://schemas.microsoft.com/office/drawing/2014/main" id="{D82C5699-2790-0336-A484-BA2B184C2C46}"/>
              </a:ext>
            </a:extLst>
          </p:cNvPr>
          <p:cNvSpPr txBox="1"/>
          <p:nvPr/>
        </p:nvSpPr>
        <p:spPr>
          <a:xfrm>
            <a:off x="1091069" y="3351288"/>
            <a:ext cx="325515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Basic Skills in Navigating the Online Learning Platform</a:t>
            </a:r>
          </a:p>
        </p:txBody>
      </p:sp>
      <p:sp>
        <p:nvSpPr>
          <p:cNvPr id="14" name="TextBox 13">
            <a:extLst>
              <a:ext uri="{FF2B5EF4-FFF2-40B4-BE49-F238E27FC236}">
                <a16:creationId xmlns:a16="http://schemas.microsoft.com/office/drawing/2014/main" id="{9C884541-4A5A-E70F-15CF-CFC7CEBD2A08}"/>
              </a:ext>
            </a:extLst>
          </p:cNvPr>
          <p:cNvSpPr txBox="1"/>
          <p:nvPr/>
        </p:nvSpPr>
        <p:spPr>
          <a:xfrm>
            <a:off x="4745013" y="3351287"/>
            <a:ext cx="325515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Basic Skills in Online Assessments (Exams)</a:t>
            </a:r>
          </a:p>
        </p:txBody>
      </p:sp>
      <p:sp>
        <p:nvSpPr>
          <p:cNvPr id="15" name="TextBox 14">
            <a:extLst>
              <a:ext uri="{FF2B5EF4-FFF2-40B4-BE49-F238E27FC236}">
                <a16:creationId xmlns:a16="http://schemas.microsoft.com/office/drawing/2014/main" id="{FEC3EBD4-02B1-5CE0-08DE-60EEE906164D}"/>
              </a:ext>
            </a:extLst>
          </p:cNvPr>
          <p:cNvSpPr txBox="1"/>
          <p:nvPr/>
        </p:nvSpPr>
        <p:spPr>
          <a:xfrm>
            <a:off x="8398957" y="3407238"/>
            <a:ext cx="325515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Fully Gamified Digital Literacy MOOC (foundational skills)</a:t>
            </a:r>
          </a:p>
        </p:txBody>
      </p:sp>
    </p:spTree>
    <p:extLst>
      <p:ext uri="{BB962C8B-B14F-4D97-AF65-F5344CB8AC3E}">
        <p14:creationId xmlns:p14="http://schemas.microsoft.com/office/powerpoint/2010/main" val="265583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6" name="Picture 5" descr="A screenshot of a computer&#10;&#10;Description automatically generated">
            <a:extLst>
              <a:ext uri="{FF2B5EF4-FFF2-40B4-BE49-F238E27FC236}">
                <a16:creationId xmlns:a16="http://schemas.microsoft.com/office/drawing/2014/main" id="{62C0B233-6EA4-8D9F-6E4A-19C4B241E2B3}"/>
              </a:ext>
            </a:extLst>
          </p:cNvPr>
          <p:cNvPicPr>
            <a:picLocks noChangeAspect="1"/>
          </p:cNvPicPr>
          <p:nvPr/>
        </p:nvPicPr>
        <p:blipFill>
          <a:blip r:embed="rId2"/>
          <a:stretch>
            <a:fillRect/>
          </a:stretch>
        </p:blipFill>
        <p:spPr>
          <a:xfrm>
            <a:off x="1207913" y="996124"/>
            <a:ext cx="4611510" cy="2882194"/>
          </a:xfrm>
          <a:prstGeom prst="rect">
            <a:avLst/>
          </a:prstGeom>
        </p:spPr>
      </p:pic>
      <p:sp>
        <p:nvSpPr>
          <p:cNvPr id="9" name="TextBox 8">
            <a:extLst>
              <a:ext uri="{FF2B5EF4-FFF2-40B4-BE49-F238E27FC236}">
                <a16:creationId xmlns:a16="http://schemas.microsoft.com/office/drawing/2014/main" id="{B509EE89-28FA-6E82-FA21-A596CBDC865F}"/>
              </a:ext>
            </a:extLst>
          </p:cNvPr>
          <p:cNvSpPr txBox="1"/>
          <p:nvPr/>
        </p:nvSpPr>
        <p:spPr>
          <a:xfrm>
            <a:off x="1207913" y="4334933"/>
            <a:ext cx="4611510"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Basic Skills in Microsoft 365. Collaboration with Microsoft. Trained 20 000 students in Gauteng as a pilot in March 2023 (hybrid approach – online and face-to-face sessions)</a:t>
            </a:r>
          </a:p>
        </p:txBody>
      </p:sp>
      <p:pic>
        <p:nvPicPr>
          <p:cNvPr id="11" name="Picture 10" descr="A group of people sitting in a room&#10;&#10;Description automatically generated">
            <a:extLst>
              <a:ext uri="{FF2B5EF4-FFF2-40B4-BE49-F238E27FC236}">
                <a16:creationId xmlns:a16="http://schemas.microsoft.com/office/drawing/2014/main" id="{E9EB300C-9732-9B4A-A4C4-5AF27D363ECA}"/>
              </a:ext>
            </a:extLst>
          </p:cNvPr>
          <p:cNvPicPr>
            <a:picLocks noChangeAspect="1"/>
          </p:cNvPicPr>
          <p:nvPr/>
        </p:nvPicPr>
        <p:blipFill>
          <a:blip r:embed="rId3"/>
          <a:stretch>
            <a:fillRect/>
          </a:stretch>
        </p:blipFill>
        <p:spPr>
          <a:xfrm>
            <a:off x="6874485" y="461651"/>
            <a:ext cx="3782225" cy="2836669"/>
          </a:xfrm>
          <a:prstGeom prst="rect">
            <a:avLst/>
          </a:prstGeom>
        </p:spPr>
      </p:pic>
      <p:pic>
        <p:nvPicPr>
          <p:cNvPr id="17" name="Picture 16" descr="People sitting in a room with computers&#10;&#10;Description automatically generated">
            <a:extLst>
              <a:ext uri="{FF2B5EF4-FFF2-40B4-BE49-F238E27FC236}">
                <a16:creationId xmlns:a16="http://schemas.microsoft.com/office/drawing/2014/main" id="{6686D9A9-3A3F-50C1-B6D2-208A0AB39C57}"/>
              </a:ext>
            </a:extLst>
          </p:cNvPr>
          <p:cNvPicPr>
            <a:picLocks noChangeAspect="1"/>
          </p:cNvPicPr>
          <p:nvPr/>
        </p:nvPicPr>
        <p:blipFill>
          <a:blip r:embed="rId4"/>
          <a:stretch>
            <a:fillRect/>
          </a:stretch>
        </p:blipFill>
        <p:spPr>
          <a:xfrm>
            <a:off x="6874485" y="3479411"/>
            <a:ext cx="3842925" cy="2882194"/>
          </a:xfrm>
          <a:prstGeom prst="rect">
            <a:avLst/>
          </a:prstGeom>
        </p:spPr>
      </p:pic>
    </p:spTree>
    <p:extLst>
      <p:ext uri="{BB962C8B-B14F-4D97-AF65-F5344CB8AC3E}">
        <p14:creationId xmlns:p14="http://schemas.microsoft.com/office/powerpoint/2010/main" val="28038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INPUTS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OPEN COURSES</a:t>
            </a:r>
          </a:p>
        </p:txBody>
      </p:sp>
      <p:pic>
        <p:nvPicPr>
          <p:cNvPr id="4" name="Picture 3" descr="A group of people sitting in a auditorium&#10;&#10;Description automatically generated">
            <a:extLst>
              <a:ext uri="{FF2B5EF4-FFF2-40B4-BE49-F238E27FC236}">
                <a16:creationId xmlns:a16="http://schemas.microsoft.com/office/drawing/2014/main" id="{7BDF5876-9128-1487-CD78-7D7E02D926E4}"/>
              </a:ext>
            </a:extLst>
          </p:cNvPr>
          <p:cNvPicPr>
            <a:picLocks noChangeAspect="1"/>
          </p:cNvPicPr>
          <p:nvPr/>
        </p:nvPicPr>
        <p:blipFill>
          <a:blip r:embed="rId2"/>
          <a:stretch>
            <a:fillRect/>
          </a:stretch>
        </p:blipFill>
        <p:spPr>
          <a:xfrm>
            <a:off x="1372548" y="958789"/>
            <a:ext cx="4576696" cy="2574392"/>
          </a:xfrm>
          <a:prstGeom prst="rect">
            <a:avLst/>
          </a:prstGeom>
        </p:spPr>
      </p:pic>
      <p:pic>
        <p:nvPicPr>
          <p:cNvPr id="10" name="Picture 9" descr="A group of people on a stage&#10;&#10;Description automatically generated">
            <a:extLst>
              <a:ext uri="{FF2B5EF4-FFF2-40B4-BE49-F238E27FC236}">
                <a16:creationId xmlns:a16="http://schemas.microsoft.com/office/drawing/2014/main" id="{4001F8F3-01E2-FB41-023E-63F8108B4F62}"/>
              </a:ext>
            </a:extLst>
          </p:cNvPr>
          <p:cNvPicPr>
            <a:picLocks noChangeAspect="1"/>
          </p:cNvPicPr>
          <p:nvPr/>
        </p:nvPicPr>
        <p:blipFill>
          <a:blip r:embed="rId3"/>
          <a:stretch>
            <a:fillRect/>
          </a:stretch>
        </p:blipFill>
        <p:spPr>
          <a:xfrm>
            <a:off x="6500999" y="958787"/>
            <a:ext cx="4576694" cy="2574391"/>
          </a:xfrm>
          <a:prstGeom prst="rect">
            <a:avLst/>
          </a:prstGeom>
        </p:spPr>
      </p:pic>
      <p:pic>
        <p:nvPicPr>
          <p:cNvPr id="13" name="Picture 12" descr="A group of people working on computers&#10;&#10;Description automatically generated">
            <a:extLst>
              <a:ext uri="{FF2B5EF4-FFF2-40B4-BE49-F238E27FC236}">
                <a16:creationId xmlns:a16="http://schemas.microsoft.com/office/drawing/2014/main" id="{7C980E9A-DAF9-54FF-5F0B-35D27E932EFF}"/>
              </a:ext>
            </a:extLst>
          </p:cNvPr>
          <p:cNvPicPr>
            <a:picLocks noChangeAspect="1"/>
          </p:cNvPicPr>
          <p:nvPr/>
        </p:nvPicPr>
        <p:blipFill>
          <a:blip r:embed="rId4"/>
          <a:stretch>
            <a:fillRect/>
          </a:stretch>
        </p:blipFill>
        <p:spPr>
          <a:xfrm>
            <a:off x="1925704" y="3635405"/>
            <a:ext cx="3708400" cy="2781300"/>
          </a:xfrm>
          <a:prstGeom prst="rect">
            <a:avLst/>
          </a:prstGeom>
        </p:spPr>
      </p:pic>
      <p:pic>
        <p:nvPicPr>
          <p:cNvPr id="15" name="Picture 14" descr="A group of people in a classroom&#10;&#10;Description automatically generated">
            <a:extLst>
              <a:ext uri="{FF2B5EF4-FFF2-40B4-BE49-F238E27FC236}">
                <a16:creationId xmlns:a16="http://schemas.microsoft.com/office/drawing/2014/main" id="{9DFC36FE-9950-2AB0-8C3B-F7B6DA4A9547}"/>
              </a:ext>
            </a:extLst>
          </p:cNvPr>
          <p:cNvPicPr>
            <a:picLocks noChangeAspect="1"/>
          </p:cNvPicPr>
          <p:nvPr/>
        </p:nvPicPr>
        <p:blipFill>
          <a:blip r:embed="rId5"/>
          <a:stretch>
            <a:fillRect/>
          </a:stretch>
        </p:blipFill>
        <p:spPr>
          <a:xfrm>
            <a:off x="7022637" y="3635405"/>
            <a:ext cx="3708398" cy="2781298"/>
          </a:xfrm>
          <a:prstGeom prst="rect">
            <a:avLst/>
          </a:prstGeom>
        </p:spPr>
      </p:pic>
      <p:pic>
        <p:nvPicPr>
          <p:cNvPr id="18" name="Picture 17" descr="A person shaking hands with a robot&#10;&#10;Description automatically generated">
            <a:extLst>
              <a:ext uri="{FF2B5EF4-FFF2-40B4-BE49-F238E27FC236}">
                <a16:creationId xmlns:a16="http://schemas.microsoft.com/office/drawing/2014/main" id="{3EA2CAFE-4E09-EFD0-6B46-DEDB4171954A}"/>
              </a:ext>
            </a:extLst>
          </p:cNvPr>
          <p:cNvPicPr>
            <a:picLocks noChangeAspect="1"/>
          </p:cNvPicPr>
          <p:nvPr/>
        </p:nvPicPr>
        <p:blipFill>
          <a:blip r:embed="rId6"/>
          <a:stretch>
            <a:fillRect/>
          </a:stretch>
        </p:blipFill>
        <p:spPr>
          <a:xfrm>
            <a:off x="4562714" y="1488489"/>
            <a:ext cx="3324815" cy="4433087"/>
          </a:xfrm>
          <a:prstGeom prst="rect">
            <a:avLst/>
          </a:prstGeom>
        </p:spPr>
      </p:pic>
    </p:spTree>
    <p:extLst>
      <p:ext uri="{BB962C8B-B14F-4D97-AF65-F5344CB8AC3E}">
        <p14:creationId xmlns:p14="http://schemas.microsoft.com/office/powerpoint/2010/main" val="8274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A7B12-507F-4221-E7C1-6E570B418EC5}"/>
              </a:ext>
            </a:extLst>
          </p:cNvPr>
          <p:cNvSpPr txBox="1"/>
          <p:nvPr/>
        </p:nvSpPr>
        <p:spPr>
          <a:xfrm>
            <a:off x="284086" y="230819"/>
            <a:ext cx="94192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3.0 OPERATIONAL THINKING: OUTPUTS</a:t>
            </a:r>
          </a:p>
        </p:txBody>
      </p:sp>
      <p:sp>
        <p:nvSpPr>
          <p:cNvPr id="5" name="Rectangle 4">
            <a:extLst>
              <a:ext uri="{FF2B5EF4-FFF2-40B4-BE49-F238E27FC236}">
                <a16:creationId xmlns:a16="http://schemas.microsoft.com/office/drawing/2014/main" id="{EB82A9B0-67BB-9DDD-8DEF-1F318337B7AA}"/>
              </a:ext>
            </a:extLst>
          </p:cNvPr>
          <p:cNvSpPr/>
          <p:nvPr/>
        </p:nvSpPr>
        <p:spPr>
          <a:xfrm rot="16200000">
            <a:off x="-1935332" y="3293616"/>
            <a:ext cx="5193437" cy="52378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631CD-14D3-5743-87B7-8DB694DAF13C}"/>
              </a:ext>
            </a:extLst>
          </p:cNvPr>
          <p:cNvSpPr txBox="1"/>
          <p:nvPr/>
        </p:nvSpPr>
        <p:spPr>
          <a:xfrm rot="16200000">
            <a:off x="-1454470" y="3404573"/>
            <a:ext cx="4293833"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OUTPUTS</a:t>
            </a:r>
          </a:p>
        </p:txBody>
      </p:sp>
      <p:pic>
        <p:nvPicPr>
          <p:cNvPr id="3" name="Picture 2">
            <a:extLst>
              <a:ext uri="{FF2B5EF4-FFF2-40B4-BE49-F238E27FC236}">
                <a16:creationId xmlns:a16="http://schemas.microsoft.com/office/drawing/2014/main" id="{99FD982A-A0BC-470D-A85A-436281361E42}"/>
              </a:ext>
            </a:extLst>
          </p:cNvPr>
          <p:cNvPicPr>
            <a:picLocks noChangeAspect="1"/>
          </p:cNvPicPr>
          <p:nvPr/>
        </p:nvPicPr>
        <p:blipFill>
          <a:blip r:embed="rId2"/>
          <a:stretch>
            <a:fillRect/>
          </a:stretch>
        </p:blipFill>
        <p:spPr>
          <a:xfrm>
            <a:off x="2394867" y="967256"/>
            <a:ext cx="7477985" cy="4146611"/>
          </a:xfrm>
          <a:prstGeom prst="rect">
            <a:avLst/>
          </a:prstGeom>
        </p:spPr>
      </p:pic>
      <p:sp>
        <p:nvSpPr>
          <p:cNvPr id="6" name="TextBox 5">
            <a:extLst>
              <a:ext uri="{FF2B5EF4-FFF2-40B4-BE49-F238E27FC236}">
                <a16:creationId xmlns:a16="http://schemas.microsoft.com/office/drawing/2014/main" id="{8501463F-F613-9C78-62EF-FB6A655C92B2}"/>
              </a:ext>
            </a:extLst>
          </p:cNvPr>
          <p:cNvSpPr txBox="1"/>
          <p:nvPr/>
        </p:nvSpPr>
        <p:spPr>
          <a:xfrm>
            <a:off x="2099734" y="5308189"/>
            <a:ext cx="8286044" cy="1200329"/>
          </a:xfrm>
          <a:prstGeom prst="rect">
            <a:avLst/>
          </a:prstGeom>
          <a:noFill/>
        </p:spPr>
        <p:txBody>
          <a:bodyPr wrap="square" rtlCol="0">
            <a:sp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2022: Semester 1: The first MOOC focused on </a:t>
            </a:r>
            <a:r>
              <a:rPr lang="en-US" sz="1800" i="1" dirty="0">
                <a:effectLst/>
                <a:latin typeface="Arial" panose="020B0604020202020204" pitchFamily="34" charset="0"/>
                <a:ea typeface="Calibri" panose="020F0502020204030204" pitchFamily="34" charset="0"/>
                <a:cs typeface="Arial" panose="020B0604020202020204" pitchFamily="34" charset="0"/>
              </a:rPr>
              <a:t>Basic Skills in </a:t>
            </a:r>
            <a:r>
              <a:rPr lang="en-US" sz="1800" i="1" dirty="0" err="1">
                <a:effectLst/>
                <a:latin typeface="Arial" panose="020B0604020202020204" pitchFamily="34" charset="0"/>
                <a:ea typeface="Calibri" panose="020F0502020204030204" pitchFamily="34" charset="0"/>
                <a:cs typeface="Arial" panose="020B0604020202020204" pitchFamily="34" charset="0"/>
              </a:rPr>
              <a:t>myModules</a:t>
            </a:r>
            <a:r>
              <a:rPr lang="en-US" sz="1800" i="1" dirty="0">
                <a:effectLst/>
                <a:latin typeface="Arial" panose="020B0604020202020204" pitchFamily="34" charset="0"/>
                <a:ea typeface="Calibri" panose="020F0502020204030204" pitchFamily="34" charset="0"/>
                <a:cs typeface="Arial" panose="020B0604020202020204" pitchFamily="34" charset="0"/>
              </a:rPr>
              <a:t> on </a:t>
            </a:r>
            <a:r>
              <a:rPr lang="en-US" sz="1800" i="1" dirty="0" err="1">
                <a:effectLst/>
                <a:latin typeface="Arial" panose="020B0604020202020204" pitchFamily="34" charset="0"/>
                <a:ea typeface="Calibri" panose="020F0502020204030204" pitchFamily="34" charset="0"/>
                <a:cs typeface="Arial" panose="020B0604020202020204" pitchFamily="34" charset="0"/>
              </a:rPr>
              <a:t>myUnisa</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ZA"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https://dtls-qa.unisa.ac.za/course/view.php?id=32130</a:t>
            </a:r>
            <a:r>
              <a:rPr lang="en-US" sz="1800" dirty="0">
                <a:effectLst/>
                <a:latin typeface="Arial" panose="020B0604020202020204" pitchFamily="34" charset="0"/>
                <a:ea typeface="Calibri" panose="020F0502020204030204" pitchFamily="34" charset="0"/>
                <a:cs typeface="Arial" panose="020B0604020202020204" pitchFamily="34" charset="0"/>
              </a:rPr>
              <a:t>). In total, the MOOC had 95 530 unique visitors with an estimated 500 000 counts of activities on the site.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6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6B771BC549D244A45761CDCDAD0422" ma:contentTypeVersion="11" ma:contentTypeDescription="Create a new document." ma:contentTypeScope="" ma:versionID="2a3d04ccaa76ee70e3363f19292de683">
  <xsd:schema xmlns:xsd="http://www.w3.org/2001/XMLSchema" xmlns:xs="http://www.w3.org/2001/XMLSchema" xmlns:p="http://schemas.microsoft.com/office/2006/metadata/properties" xmlns:ns2="a4f479c1-1183-4e70-865f-f58bfb70dbc6" xmlns:ns3="2581000d-9bda-4b0b-b5ae-b4dc7f9925aa" targetNamespace="http://schemas.microsoft.com/office/2006/metadata/properties" ma:root="true" ma:fieldsID="954eb917506003a0f2432e4de4c1672d" ns2:_="" ns3:_="">
    <xsd:import namespace="a4f479c1-1183-4e70-865f-f58bfb70dbc6"/>
    <xsd:import namespace="2581000d-9bda-4b0b-b5ae-b4dc7f9925a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479c1-1183-4e70-865f-f58bfb70db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f71aa4a-be28-4b70-9fa1-6af093eb9c7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81000d-9bda-4b0b-b5ae-b4dc7f9925a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6bb5338-ab26-4fae-b91a-828b9a41533d}" ma:internalName="TaxCatchAll" ma:showField="CatchAllData" ma:web="2581000d-9bda-4b0b-b5ae-b4dc7f9925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81000d-9bda-4b0b-b5ae-b4dc7f9925aa" xsi:nil="true"/>
    <lcf76f155ced4ddcb4097134ff3c332f xmlns="a4f479c1-1183-4e70-865f-f58bfb70dbc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988F28-C51F-4F5C-875C-96BC6D8C2371}"/>
</file>

<file path=customXml/itemProps2.xml><?xml version="1.0" encoding="utf-8"?>
<ds:datastoreItem xmlns:ds="http://schemas.openxmlformats.org/officeDocument/2006/customXml" ds:itemID="{9D485977-FC1F-412A-A137-F04642E8E1F8}">
  <ds:schemaRefs>
    <ds:schemaRef ds:uri="http://purl.org/dc/elements/1.1/"/>
    <ds:schemaRef ds:uri="http://schemas.microsoft.com/office/2006/metadata/properties"/>
    <ds:schemaRef ds:uri="http://www.w3.org/XML/1998/namespace"/>
    <ds:schemaRef ds:uri="4e3a7c50-9443-46fd-a3ea-f9d349524ac6"/>
    <ds:schemaRef ds:uri="http://purl.org/dc/terms/"/>
    <ds:schemaRef ds:uri="http://schemas.microsoft.com/office/2006/documentManagement/types"/>
    <ds:schemaRef ds:uri="6a1ebf0c-13ad-4f3e-baac-1f4154ec1984"/>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A903C89-778E-4A75-A950-8D6135A4D2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1461</TotalTime>
  <Words>1037</Words>
  <Application>Microsoft Macintosh PowerPoint</Application>
  <PresentationFormat>Widescreen</PresentationFormat>
  <Paragraphs>108</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 Masire</dc:creator>
  <cp:lastModifiedBy>Denzil Chetty</cp:lastModifiedBy>
  <cp:revision>9</cp:revision>
  <dcterms:created xsi:type="dcterms:W3CDTF">2023-09-27T13:43:44Z</dcterms:created>
  <dcterms:modified xsi:type="dcterms:W3CDTF">2023-10-05T05:22:49Z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0x010100116B771BC549D244A45761CDCDAD0422</vt:lpwstr>
  </property>
</Properties>
</file>