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58" r:id="rId5"/>
    <p:sldId id="259" r:id="rId6"/>
    <p:sldId id="260"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61"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B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73" autoAdjust="0"/>
    <p:restoredTop sz="96327"/>
  </p:normalViewPr>
  <p:slideViewPr>
    <p:cSldViewPr snapToGrid="0">
      <p:cViewPr>
        <p:scale>
          <a:sx n="68" d="100"/>
          <a:sy n="68" d="100"/>
        </p:scale>
        <p:origin x="1659" y="1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9620E-2C76-47FE-B497-D1D76DB6E642}" type="datetimeFigureOut">
              <a:rPr lang="en-AE" smtClean="0"/>
              <a:t>02/10/2023</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FF0E86-BABF-4738-8830-B165012D0113}" type="slidenum">
              <a:rPr lang="en-AE" smtClean="0"/>
              <a:t>‹#›</a:t>
            </a:fld>
            <a:endParaRPr lang="en-AE"/>
          </a:p>
        </p:txBody>
      </p:sp>
    </p:spTree>
    <p:extLst>
      <p:ext uri="{BB962C8B-B14F-4D97-AF65-F5344CB8AC3E}">
        <p14:creationId xmlns:p14="http://schemas.microsoft.com/office/powerpoint/2010/main" val="2968056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6D4DA-0078-CBAE-275F-7EF383F41CD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W"/>
          </a:p>
        </p:txBody>
      </p:sp>
      <p:sp>
        <p:nvSpPr>
          <p:cNvPr id="3" name="Subtitle 2">
            <a:extLst>
              <a:ext uri="{FF2B5EF4-FFF2-40B4-BE49-F238E27FC236}">
                <a16:creationId xmlns:a16="http://schemas.microsoft.com/office/drawing/2014/main" id="{CFB80CDC-176C-D6B4-C8F9-E0D87563F3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W"/>
          </a:p>
        </p:txBody>
      </p:sp>
      <p:sp>
        <p:nvSpPr>
          <p:cNvPr id="4" name="Date Placeholder 3">
            <a:extLst>
              <a:ext uri="{FF2B5EF4-FFF2-40B4-BE49-F238E27FC236}">
                <a16:creationId xmlns:a16="http://schemas.microsoft.com/office/drawing/2014/main" id="{F0BAA71E-45CA-CBE4-7C8E-D1F9DEB98C15}"/>
              </a:ext>
            </a:extLst>
          </p:cNvPr>
          <p:cNvSpPr>
            <a:spLocks noGrp="1"/>
          </p:cNvSpPr>
          <p:nvPr>
            <p:ph type="dt" sz="half" idx="10"/>
          </p:nvPr>
        </p:nvSpPr>
        <p:spPr/>
        <p:txBody>
          <a:bodyPr/>
          <a:lstStyle/>
          <a:p>
            <a:endParaRPr lang="en-BW"/>
          </a:p>
        </p:txBody>
      </p:sp>
      <p:sp>
        <p:nvSpPr>
          <p:cNvPr id="5" name="Footer Placeholder 4">
            <a:extLst>
              <a:ext uri="{FF2B5EF4-FFF2-40B4-BE49-F238E27FC236}">
                <a16:creationId xmlns:a16="http://schemas.microsoft.com/office/drawing/2014/main" id="{6840CA57-3294-34C4-75D2-56AB0B88D40D}"/>
              </a:ext>
            </a:extLst>
          </p:cNvPr>
          <p:cNvSpPr>
            <a:spLocks noGrp="1"/>
          </p:cNvSpPr>
          <p:nvPr>
            <p:ph type="ftr" sz="quarter" idx="11"/>
          </p:nvPr>
        </p:nvSpPr>
        <p:spPr/>
        <p:txBody>
          <a:bodyPr/>
          <a:lstStyle/>
          <a:p>
            <a:endParaRPr lang="en-BW"/>
          </a:p>
        </p:txBody>
      </p:sp>
      <p:sp>
        <p:nvSpPr>
          <p:cNvPr id="6" name="Slide Number Placeholder 5">
            <a:extLst>
              <a:ext uri="{FF2B5EF4-FFF2-40B4-BE49-F238E27FC236}">
                <a16:creationId xmlns:a16="http://schemas.microsoft.com/office/drawing/2014/main" id="{9FECB897-198E-90A9-82C9-996483B881E4}"/>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318697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0F5A4-DEC2-01EC-82CA-98BC0E0464ED}"/>
              </a:ext>
            </a:extLst>
          </p:cNvPr>
          <p:cNvSpPr>
            <a:spLocks noGrp="1"/>
          </p:cNvSpPr>
          <p:nvPr>
            <p:ph type="title"/>
          </p:nvPr>
        </p:nvSpPr>
        <p:spPr/>
        <p:txBody>
          <a:bodyPr/>
          <a:lstStyle/>
          <a:p>
            <a:r>
              <a:rPr lang="en-GB"/>
              <a:t>Click to edit Master title style</a:t>
            </a:r>
            <a:endParaRPr lang="en-BW"/>
          </a:p>
        </p:txBody>
      </p:sp>
      <p:sp>
        <p:nvSpPr>
          <p:cNvPr id="3" name="Vertical Text Placeholder 2">
            <a:extLst>
              <a:ext uri="{FF2B5EF4-FFF2-40B4-BE49-F238E27FC236}">
                <a16:creationId xmlns:a16="http://schemas.microsoft.com/office/drawing/2014/main" id="{DEBF8EFF-D27A-C3A9-57A0-6BA74D8E2E0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W"/>
          </a:p>
        </p:txBody>
      </p:sp>
      <p:sp>
        <p:nvSpPr>
          <p:cNvPr id="4" name="Date Placeholder 3">
            <a:extLst>
              <a:ext uri="{FF2B5EF4-FFF2-40B4-BE49-F238E27FC236}">
                <a16:creationId xmlns:a16="http://schemas.microsoft.com/office/drawing/2014/main" id="{68014717-777F-035E-D9BA-EBD6C419C287}"/>
              </a:ext>
            </a:extLst>
          </p:cNvPr>
          <p:cNvSpPr>
            <a:spLocks noGrp="1"/>
          </p:cNvSpPr>
          <p:nvPr>
            <p:ph type="dt" sz="half" idx="10"/>
          </p:nvPr>
        </p:nvSpPr>
        <p:spPr/>
        <p:txBody>
          <a:bodyPr/>
          <a:lstStyle/>
          <a:p>
            <a:endParaRPr lang="en-BW"/>
          </a:p>
        </p:txBody>
      </p:sp>
      <p:sp>
        <p:nvSpPr>
          <p:cNvPr id="5" name="Footer Placeholder 4">
            <a:extLst>
              <a:ext uri="{FF2B5EF4-FFF2-40B4-BE49-F238E27FC236}">
                <a16:creationId xmlns:a16="http://schemas.microsoft.com/office/drawing/2014/main" id="{A4567607-5FC1-568B-22D7-A23EA2684E33}"/>
              </a:ext>
            </a:extLst>
          </p:cNvPr>
          <p:cNvSpPr>
            <a:spLocks noGrp="1"/>
          </p:cNvSpPr>
          <p:nvPr>
            <p:ph type="ftr" sz="quarter" idx="11"/>
          </p:nvPr>
        </p:nvSpPr>
        <p:spPr/>
        <p:txBody>
          <a:bodyPr/>
          <a:lstStyle/>
          <a:p>
            <a:endParaRPr lang="en-BW"/>
          </a:p>
        </p:txBody>
      </p:sp>
      <p:sp>
        <p:nvSpPr>
          <p:cNvPr id="6" name="Slide Number Placeholder 5">
            <a:extLst>
              <a:ext uri="{FF2B5EF4-FFF2-40B4-BE49-F238E27FC236}">
                <a16:creationId xmlns:a16="http://schemas.microsoft.com/office/drawing/2014/main" id="{8B126C3F-0D6D-54E5-3425-31E6904F0AB0}"/>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579928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07C430-F7B3-5B69-9BBF-5EF45779703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W"/>
          </a:p>
        </p:txBody>
      </p:sp>
      <p:sp>
        <p:nvSpPr>
          <p:cNvPr id="3" name="Vertical Text Placeholder 2">
            <a:extLst>
              <a:ext uri="{FF2B5EF4-FFF2-40B4-BE49-F238E27FC236}">
                <a16:creationId xmlns:a16="http://schemas.microsoft.com/office/drawing/2014/main" id="{20DD81C4-7DD4-2612-058D-A7DE24E7917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W"/>
          </a:p>
        </p:txBody>
      </p:sp>
      <p:sp>
        <p:nvSpPr>
          <p:cNvPr id="4" name="Date Placeholder 3">
            <a:extLst>
              <a:ext uri="{FF2B5EF4-FFF2-40B4-BE49-F238E27FC236}">
                <a16:creationId xmlns:a16="http://schemas.microsoft.com/office/drawing/2014/main" id="{0217AEAB-9A2C-C91F-C9DF-50BE9539EAB4}"/>
              </a:ext>
            </a:extLst>
          </p:cNvPr>
          <p:cNvSpPr>
            <a:spLocks noGrp="1"/>
          </p:cNvSpPr>
          <p:nvPr>
            <p:ph type="dt" sz="half" idx="10"/>
          </p:nvPr>
        </p:nvSpPr>
        <p:spPr/>
        <p:txBody>
          <a:bodyPr/>
          <a:lstStyle/>
          <a:p>
            <a:endParaRPr lang="en-BW"/>
          </a:p>
        </p:txBody>
      </p:sp>
      <p:sp>
        <p:nvSpPr>
          <p:cNvPr id="5" name="Footer Placeholder 4">
            <a:extLst>
              <a:ext uri="{FF2B5EF4-FFF2-40B4-BE49-F238E27FC236}">
                <a16:creationId xmlns:a16="http://schemas.microsoft.com/office/drawing/2014/main" id="{EBDB0656-7B2A-2FE0-EC6C-27BAB8F4B323}"/>
              </a:ext>
            </a:extLst>
          </p:cNvPr>
          <p:cNvSpPr>
            <a:spLocks noGrp="1"/>
          </p:cNvSpPr>
          <p:nvPr>
            <p:ph type="ftr" sz="quarter" idx="11"/>
          </p:nvPr>
        </p:nvSpPr>
        <p:spPr/>
        <p:txBody>
          <a:bodyPr/>
          <a:lstStyle/>
          <a:p>
            <a:endParaRPr lang="en-BW"/>
          </a:p>
        </p:txBody>
      </p:sp>
      <p:sp>
        <p:nvSpPr>
          <p:cNvPr id="6" name="Slide Number Placeholder 5">
            <a:extLst>
              <a:ext uri="{FF2B5EF4-FFF2-40B4-BE49-F238E27FC236}">
                <a16:creationId xmlns:a16="http://schemas.microsoft.com/office/drawing/2014/main" id="{4EFF927B-5538-045B-D706-36B1214B7B50}"/>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317807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white and blue background with blue lines&#10;&#10;Description automatically generated">
            <a:extLst>
              <a:ext uri="{FF2B5EF4-FFF2-40B4-BE49-F238E27FC236}">
                <a16:creationId xmlns:a16="http://schemas.microsoft.com/office/drawing/2014/main" id="{2602B69B-C8E7-F03E-CD40-C792E15CBF2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8682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00285-034E-C3EC-E90A-11BBE34C9CD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W"/>
          </a:p>
        </p:txBody>
      </p:sp>
      <p:sp>
        <p:nvSpPr>
          <p:cNvPr id="3" name="Text Placeholder 2">
            <a:extLst>
              <a:ext uri="{FF2B5EF4-FFF2-40B4-BE49-F238E27FC236}">
                <a16:creationId xmlns:a16="http://schemas.microsoft.com/office/drawing/2014/main" id="{3B8F4BEC-AACA-DCF5-ADCD-B75A9B081D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83FFEA2-7CBC-E13F-A858-F2C7D3E5575A}"/>
              </a:ext>
            </a:extLst>
          </p:cNvPr>
          <p:cNvSpPr>
            <a:spLocks noGrp="1"/>
          </p:cNvSpPr>
          <p:nvPr>
            <p:ph type="dt" sz="half" idx="10"/>
          </p:nvPr>
        </p:nvSpPr>
        <p:spPr/>
        <p:txBody>
          <a:bodyPr/>
          <a:lstStyle/>
          <a:p>
            <a:endParaRPr lang="en-BW"/>
          </a:p>
        </p:txBody>
      </p:sp>
      <p:sp>
        <p:nvSpPr>
          <p:cNvPr id="5" name="Footer Placeholder 4">
            <a:extLst>
              <a:ext uri="{FF2B5EF4-FFF2-40B4-BE49-F238E27FC236}">
                <a16:creationId xmlns:a16="http://schemas.microsoft.com/office/drawing/2014/main" id="{7C0EA982-BFD8-CBCF-0CB0-2835EE8CB7EC}"/>
              </a:ext>
            </a:extLst>
          </p:cNvPr>
          <p:cNvSpPr>
            <a:spLocks noGrp="1"/>
          </p:cNvSpPr>
          <p:nvPr>
            <p:ph type="ftr" sz="quarter" idx="11"/>
          </p:nvPr>
        </p:nvSpPr>
        <p:spPr/>
        <p:txBody>
          <a:bodyPr/>
          <a:lstStyle/>
          <a:p>
            <a:endParaRPr lang="en-BW"/>
          </a:p>
        </p:txBody>
      </p:sp>
      <p:sp>
        <p:nvSpPr>
          <p:cNvPr id="6" name="Slide Number Placeholder 5">
            <a:extLst>
              <a:ext uri="{FF2B5EF4-FFF2-40B4-BE49-F238E27FC236}">
                <a16:creationId xmlns:a16="http://schemas.microsoft.com/office/drawing/2014/main" id="{3B414A05-CC84-E3E3-BF39-D228E16A8F24}"/>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267040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6A3D-49FF-1966-2C1C-67D8CB28C804}"/>
              </a:ext>
            </a:extLst>
          </p:cNvPr>
          <p:cNvSpPr>
            <a:spLocks noGrp="1"/>
          </p:cNvSpPr>
          <p:nvPr>
            <p:ph type="title"/>
          </p:nvPr>
        </p:nvSpPr>
        <p:spPr/>
        <p:txBody>
          <a:bodyPr/>
          <a:lstStyle/>
          <a:p>
            <a:r>
              <a:rPr lang="en-GB"/>
              <a:t>Click to edit Master title style</a:t>
            </a:r>
            <a:endParaRPr lang="en-BW"/>
          </a:p>
        </p:txBody>
      </p:sp>
      <p:sp>
        <p:nvSpPr>
          <p:cNvPr id="3" name="Content Placeholder 2">
            <a:extLst>
              <a:ext uri="{FF2B5EF4-FFF2-40B4-BE49-F238E27FC236}">
                <a16:creationId xmlns:a16="http://schemas.microsoft.com/office/drawing/2014/main" id="{05A9C983-666C-76D3-DADC-1D907E5B904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W"/>
          </a:p>
        </p:txBody>
      </p:sp>
      <p:sp>
        <p:nvSpPr>
          <p:cNvPr id="4" name="Content Placeholder 3">
            <a:extLst>
              <a:ext uri="{FF2B5EF4-FFF2-40B4-BE49-F238E27FC236}">
                <a16:creationId xmlns:a16="http://schemas.microsoft.com/office/drawing/2014/main" id="{4147BF49-DAB0-BE1E-7C05-3A7520647C5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W"/>
          </a:p>
        </p:txBody>
      </p:sp>
      <p:sp>
        <p:nvSpPr>
          <p:cNvPr id="5" name="Date Placeholder 4">
            <a:extLst>
              <a:ext uri="{FF2B5EF4-FFF2-40B4-BE49-F238E27FC236}">
                <a16:creationId xmlns:a16="http://schemas.microsoft.com/office/drawing/2014/main" id="{8AF4D798-9CA1-CAB7-D2F6-F6A7393E1CE7}"/>
              </a:ext>
            </a:extLst>
          </p:cNvPr>
          <p:cNvSpPr>
            <a:spLocks noGrp="1"/>
          </p:cNvSpPr>
          <p:nvPr>
            <p:ph type="dt" sz="half" idx="10"/>
          </p:nvPr>
        </p:nvSpPr>
        <p:spPr/>
        <p:txBody>
          <a:bodyPr/>
          <a:lstStyle/>
          <a:p>
            <a:endParaRPr lang="en-BW"/>
          </a:p>
        </p:txBody>
      </p:sp>
      <p:sp>
        <p:nvSpPr>
          <p:cNvPr id="6" name="Footer Placeholder 5">
            <a:extLst>
              <a:ext uri="{FF2B5EF4-FFF2-40B4-BE49-F238E27FC236}">
                <a16:creationId xmlns:a16="http://schemas.microsoft.com/office/drawing/2014/main" id="{4676A804-B601-9F2A-6C54-9ABF7DDBE9BE}"/>
              </a:ext>
            </a:extLst>
          </p:cNvPr>
          <p:cNvSpPr>
            <a:spLocks noGrp="1"/>
          </p:cNvSpPr>
          <p:nvPr>
            <p:ph type="ftr" sz="quarter" idx="11"/>
          </p:nvPr>
        </p:nvSpPr>
        <p:spPr/>
        <p:txBody>
          <a:bodyPr/>
          <a:lstStyle/>
          <a:p>
            <a:endParaRPr lang="en-BW"/>
          </a:p>
        </p:txBody>
      </p:sp>
      <p:sp>
        <p:nvSpPr>
          <p:cNvPr id="7" name="Slide Number Placeholder 6">
            <a:extLst>
              <a:ext uri="{FF2B5EF4-FFF2-40B4-BE49-F238E27FC236}">
                <a16:creationId xmlns:a16="http://schemas.microsoft.com/office/drawing/2014/main" id="{CA329DDA-E813-8B34-7515-EB119161A7D2}"/>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3435053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360E-4B88-0441-2714-815ABBAA59C7}"/>
              </a:ext>
            </a:extLst>
          </p:cNvPr>
          <p:cNvSpPr>
            <a:spLocks noGrp="1"/>
          </p:cNvSpPr>
          <p:nvPr>
            <p:ph type="title"/>
          </p:nvPr>
        </p:nvSpPr>
        <p:spPr>
          <a:xfrm>
            <a:off x="839788" y="365125"/>
            <a:ext cx="10515600" cy="1325563"/>
          </a:xfrm>
        </p:spPr>
        <p:txBody>
          <a:bodyPr/>
          <a:lstStyle/>
          <a:p>
            <a:r>
              <a:rPr lang="en-GB"/>
              <a:t>Click to edit Master title style</a:t>
            </a:r>
            <a:endParaRPr lang="en-BW"/>
          </a:p>
        </p:txBody>
      </p:sp>
      <p:sp>
        <p:nvSpPr>
          <p:cNvPr id="3" name="Text Placeholder 2">
            <a:extLst>
              <a:ext uri="{FF2B5EF4-FFF2-40B4-BE49-F238E27FC236}">
                <a16:creationId xmlns:a16="http://schemas.microsoft.com/office/drawing/2014/main" id="{A6F805B5-853D-C060-2305-202697DC6B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C3D1B3C-71E0-3D14-65EC-BEDA9A010FD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W"/>
          </a:p>
        </p:txBody>
      </p:sp>
      <p:sp>
        <p:nvSpPr>
          <p:cNvPr id="5" name="Text Placeholder 4">
            <a:extLst>
              <a:ext uri="{FF2B5EF4-FFF2-40B4-BE49-F238E27FC236}">
                <a16:creationId xmlns:a16="http://schemas.microsoft.com/office/drawing/2014/main" id="{8F783E47-6985-B6CF-BE7D-5675225D07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33FE2BA-EA08-4FBC-9A67-2AF73C4755F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W"/>
          </a:p>
        </p:txBody>
      </p:sp>
      <p:sp>
        <p:nvSpPr>
          <p:cNvPr id="7" name="Date Placeholder 6">
            <a:extLst>
              <a:ext uri="{FF2B5EF4-FFF2-40B4-BE49-F238E27FC236}">
                <a16:creationId xmlns:a16="http://schemas.microsoft.com/office/drawing/2014/main" id="{3E49096B-E414-5D2D-280A-B35FADA9082C}"/>
              </a:ext>
            </a:extLst>
          </p:cNvPr>
          <p:cNvSpPr>
            <a:spLocks noGrp="1"/>
          </p:cNvSpPr>
          <p:nvPr>
            <p:ph type="dt" sz="half" idx="10"/>
          </p:nvPr>
        </p:nvSpPr>
        <p:spPr/>
        <p:txBody>
          <a:bodyPr/>
          <a:lstStyle/>
          <a:p>
            <a:endParaRPr lang="en-BW"/>
          </a:p>
        </p:txBody>
      </p:sp>
      <p:sp>
        <p:nvSpPr>
          <p:cNvPr id="8" name="Footer Placeholder 7">
            <a:extLst>
              <a:ext uri="{FF2B5EF4-FFF2-40B4-BE49-F238E27FC236}">
                <a16:creationId xmlns:a16="http://schemas.microsoft.com/office/drawing/2014/main" id="{6D036C74-286C-42EA-AE34-F1B98869DD54}"/>
              </a:ext>
            </a:extLst>
          </p:cNvPr>
          <p:cNvSpPr>
            <a:spLocks noGrp="1"/>
          </p:cNvSpPr>
          <p:nvPr>
            <p:ph type="ftr" sz="quarter" idx="11"/>
          </p:nvPr>
        </p:nvSpPr>
        <p:spPr/>
        <p:txBody>
          <a:bodyPr/>
          <a:lstStyle/>
          <a:p>
            <a:endParaRPr lang="en-BW"/>
          </a:p>
        </p:txBody>
      </p:sp>
      <p:sp>
        <p:nvSpPr>
          <p:cNvPr id="9" name="Slide Number Placeholder 8">
            <a:extLst>
              <a:ext uri="{FF2B5EF4-FFF2-40B4-BE49-F238E27FC236}">
                <a16:creationId xmlns:a16="http://schemas.microsoft.com/office/drawing/2014/main" id="{06A72790-56B6-095E-D260-D5D0DD5C76D1}"/>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31209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693D1-C181-E5CA-E526-AB9589D83380}"/>
              </a:ext>
            </a:extLst>
          </p:cNvPr>
          <p:cNvSpPr>
            <a:spLocks noGrp="1"/>
          </p:cNvSpPr>
          <p:nvPr>
            <p:ph type="title"/>
          </p:nvPr>
        </p:nvSpPr>
        <p:spPr/>
        <p:txBody>
          <a:bodyPr/>
          <a:lstStyle/>
          <a:p>
            <a:r>
              <a:rPr lang="en-GB"/>
              <a:t>Click to edit Master title style</a:t>
            </a:r>
            <a:endParaRPr lang="en-BW"/>
          </a:p>
        </p:txBody>
      </p:sp>
      <p:sp>
        <p:nvSpPr>
          <p:cNvPr id="3" name="Date Placeholder 2">
            <a:extLst>
              <a:ext uri="{FF2B5EF4-FFF2-40B4-BE49-F238E27FC236}">
                <a16:creationId xmlns:a16="http://schemas.microsoft.com/office/drawing/2014/main" id="{82D8184B-2C04-DE5E-93CE-0AA2E9BA45C8}"/>
              </a:ext>
            </a:extLst>
          </p:cNvPr>
          <p:cNvSpPr>
            <a:spLocks noGrp="1"/>
          </p:cNvSpPr>
          <p:nvPr>
            <p:ph type="dt" sz="half" idx="10"/>
          </p:nvPr>
        </p:nvSpPr>
        <p:spPr/>
        <p:txBody>
          <a:bodyPr/>
          <a:lstStyle/>
          <a:p>
            <a:endParaRPr lang="en-BW"/>
          </a:p>
        </p:txBody>
      </p:sp>
      <p:sp>
        <p:nvSpPr>
          <p:cNvPr id="4" name="Footer Placeholder 3">
            <a:extLst>
              <a:ext uri="{FF2B5EF4-FFF2-40B4-BE49-F238E27FC236}">
                <a16:creationId xmlns:a16="http://schemas.microsoft.com/office/drawing/2014/main" id="{5821BF55-8F99-8A55-1FA6-37219C93C4AE}"/>
              </a:ext>
            </a:extLst>
          </p:cNvPr>
          <p:cNvSpPr>
            <a:spLocks noGrp="1"/>
          </p:cNvSpPr>
          <p:nvPr>
            <p:ph type="ftr" sz="quarter" idx="11"/>
          </p:nvPr>
        </p:nvSpPr>
        <p:spPr/>
        <p:txBody>
          <a:bodyPr/>
          <a:lstStyle/>
          <a:p>
            <a:endParaRPr lang="en-BW"/>
          </a:p>
        </p:txBody>
      </p:sp>
      <p:sp>
        <p:nvSpPr>
          <p:cNvPr id="5" name="Slide Number Placeholder 4">
            <a:extLst>
              <a:ext uri="{FF2B5EF4-FFF2-40B4-BE49-F238E27FC236}">
                <a16:creationId xmlns:a16="http://schemas.microsoft.com/office/drawing/2014/main" id="{AE4FD0C8-525A-7A25-9E16-FF2B0CDF0175}"/>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222275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72D143-30FE-70CE-F623-E916E7EDF59D}"/>
              </a:ext>
            </a:extLst>
          </p:cNvPr>
          <p:cNvSpPr>
            <a:spLocks noGrp="1"/>
          </p:cNvSpPr>
          <p:nvPr>
            <p:ph type="dt" sz="half" idx="10"/>
          </p:nvPr>
        </p:nvSpPr>
        <p:spPr/>
        <p:txBody>
          <a:bodyPr/>
          <a:lstStyle/>
          <a:p>
            <a:endParaRPr lang="en-BW"/>
          </a:p>
        </p:txBody>
      </p:sp>
      <p:sp>
        <p:nvSpPr>
          <p:cNvPr id="3" name="Footer Placeholder 2">
            <a:extLst>
              <a:ext uri="{FF2B5EF4-FFF2-40B4-BE49-F238E27FC236}">
                <a16:creationId xmlns:a16="http://schemas.microsoft.com/office/drawing/2014/main" id="{65E9864B-F373-74B4-5952-D5095B07C1B1}"/>
              </a:ext>
            </a:extLst>
          </p:cNvPr>
          <p:cNvSpPr>
            <a:spLocks noGrp="1"/>
          </p:cNvSpPr>
          <p:nvPr>
            <p:ph type="ftr" sz="quarter" idx="11"/>
          </p:nvPr>
        </p:nvSpPr>
        <p:spPr/>
        <p:txBody>
          <a:bodyPr/>
          <a:lstStyle/>
          <a:p>
            <a:endParaRPr lang="en-BW"/>
          </a:p>
        </p:txBody>
      </p:sp>
      <p:sp>
        <p:nvSpPr>
          <p:cNvPr id="4" name="Slide Number Placeholder 3">
            <a:extLst>
              <a:ext uri="{FF2B5EF4-FFF2-40B4-BE49-F238E27FC236}">
                <a16:creationId xmlns:a16="http://schemas.microsoft.com/office/drawing/2014/main" id="{6124AB4E-19EE-37F4-CA3F-3FE83B1AC9C5}"/>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3893324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2E0D-C06B-8B50-EAA1-C14A2AB74B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W"/>
          </a:p>
        </p:txBody>
      </p:sp>
      <p:sp>
        <p:nvSpPr>
          <p:cNvPr id="3" name="Content Placeholder 2">
            <a:extLst>
              <a:ext uri="{FF2B5EF4-FFF2-40B4-BE49-F238E27FC236}">
                <a16:creationId xmlns:a16="http://schemas.microsoft.com/office/drawing/2014/main" id="{1EC8406F-C331-9511-E269-858438892A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W"/>
          </a:p>
        </p:txBody>
      </p:sp>
      <p:sp>
        <p:nvSpPr>
          <p:cNvPr id="4" name="Text Placeholder 3">
            <a:extLst>
              <a:ext uri="{FF2B5EF4-FFF2-40B4-BE49-F238E27FC236}">
                <a16:creationId xmlns:a16="http://schemas.microsoft.com/office/drawing/2014/main" id="{1EEF4D1E-FED4-A833-E6A9-EEDF4B415D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921E826-32ED-CA44-F437-D5F9A286168C}"/>
              </a:ext>
            </a:extLst>
          </p:cNvPr>
          <p:cNvSpPr>
            <a:spLocks noGrp="1"/>
          </p:cNvSpPr>
          <p:nvPr>
            <p:ph type="dt" sz="half" idx="10"/>
          </p:nvPr>
        </p:nvSpPr>
        <p:spPr/>
        <p:txBody>
          <a:bodyPr/>
          <a:lstStyle/>
          <a:p>
            <a:endParaRPr lang="en-BW"/>
          </a:p>
        </p:txBody>
      </p:sp>
      <p:sp>
        <p:nvSpPr>
          <p:cNvPr id="6" name="Footer Placeholder 5">
            <a:extLst>
              <a:ext uri="{FF2B5EF4-FFF2-40B4-BE49-F238E27FC236}">
                <a16:creationId xmlns:a16="http://schemas.microsoft.com/office/drawing/2014/main" id="{DB617E1F-5DFC-6DEB-A492-C71D4512CB2D}"/>
              </a:ext>
            </a:extLst>
          </p:cNvPr>
          <p:cNvSpPr>
            <a:spLocks noGrp="1"/>
          </p:cNvSpPr>
          <p:nvPr>
            <p:ph type="ftr" sz="quarter" idx="11"/>
          </p:nvPr>
        </p:nvSpPr>
        <p:spPr/>
        <p:txBody>
          <a:bodyPr/>
          <a:lstStyle/>
          <a:p>
            <a:endParaRPr lang="en-BW"/>
          </a:p>
        </p:txBody>
      </p:sp>
      <p:sp>
        <p:nvSpPr>
          <p:cNvPr id="7" name="Slide Number Placeholder 6">
            <a:extLst>
              <a:ext uri="{FF2B5EF4-FFF2-40B4-BE49-F238E27FC236}">
                <a16:creationId xmlns:a16="http://schemas.microsoft.com/office/drawing/2014/main" id="{B3FD3F5D-D85D-228F-2BA0-29EBBE40B27F}"/>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95334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8A907-6BEF-C21F-4EFE-CE5680CB406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W"/>
          </a:p>
        </p:txBody>
      </p:sp>
      <p:sp>
        <p:nvSpPr>
          <p:cNvPr id="3" name="Picture Placeholder 2">
            <a:extLst>
              <a:ext uri="{FF2B5EF4-FFF2-40B4-BE49-F238E27FC236}">
                <a16:creationId xmlns:a16="http://schemas.microsoft.com/office/drawing/2014/main" id="{F720F394-494C-434B-F5D3-3339BD2F20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W"/>
          </a:p>
        </p:txBody>
      </p:sp>
      <p:sp>
        <p:nvSpPr>
          <p:cNvPr id="4" name="Text Placeholder 3">
            <a:extLst>
              <a:ext uri="{FF2B5EF4-FFF2-40B4-BE49-F238E27FC236}">
                <a16:creationId xmlns:a16="http://schemas.microsoft.com/office/drawing/2014/main" id="{4455F2D8-B2E6-7F0B-D7CA-3FC27029B7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C10A2E8-92E9-82F5-F26B-0D6743950443}"/>
              </a:ext>
            </a:extLst>
          </p:cNvPr>
          <p:cNvSpPr>
            <a:spLocks noGrp="1"/>
          </p:cNvSpPr>
          <p:nvPr>
            <p:ph type="dt" sz="half" idx="10"/>
          </p:nvPr>
        </p:nvSpPr>
        <p:spPr/>
        <p:txBody>
          <a:bodyPr/>
          <a:lstStyle/>
          <a:p>
            <a:endParaRPr lang="en-BW"/>
          </a:p>
        </p:txBody>
      </p:sp>
      <p:sp>
        <p:nvSpPr>
          <p:cNvPr id="6" name="Footer Placeholder 5">
            <a:extLst>
              <a:ext uri="{FF2B5EF4-FFF2-40B4-BE49-F238E27FC236}">
                <a16:creationId xmlns:a16="http://schemas.microsoft.com/office/drawing/2014/main" id="{DF766F17-B2AC-44BB-8297-41D87F9C4F02}"/>
              </a:ext>
            </a:extLst>
          </p:cNvPr>
          <p:cNvSpPr>
            <a:spLocks noGrp="1"/>
          </p:cNvSpPr>
          <p:nvPr>
            <p:ph type="ftr" sz="quarter" idx="11"/>
          </p:nvPr>
        </p:nvSpPr>
        <p:spPr/>
        <p:txBody>
          <a:bodyPr/>
          <a:lstStyle/>
          <a:p>
            <a:endParaRPr lang="en-BW"/>
          </a:p>
        </p:txBody>
      </p:sp>
      <p:sp>
        <p:nvSpPr>
          <p:cNvPr id="7" name="Slide Number Placeholder 6">
            <a:extLst>
              <a:ext uri="{FF2B5EF4-FFF2-40B4-BE49-F238E27FC236}">
                <a16:creationId xmlns:a16="http://schemas.microsoft.com/office/drawing/2014/main" id="{A66D7EE5-3E8C-CA71-03B9-D075D3D8A7A2}"/>
              </a:ext>
            </a:extLst>
          </p:cNvPr>
          <p:cNvSpPr>
            <a:spLocks noGrp="1"/>
          </p:cNvSpPr>
          <p:nvPr>
            <p:ph type="sldNum" sz="quarter" idx="12"/>
          </p:nvPr>
        </p:nvSpPr>
        <p:spPr/>
        <p:txBody>
          <a:bodyPr/>
          <a:lstStyle/>
          <a:p>
            <a:fld id="{6620D271-583C-9240-B493-0E2121C57350}" type="slidenum">
              <a:rPr lang="en-BW" smtClean="0"/>
              <a:t>‹#›</a:t>
            </a:fld>
            <a:endParaRPr lang="en-BW"/>
          </a:p>
        </p:txBody>
      </p:sp>
    </p:spTree>
    <p:extLst>
      <p:ext uri="{BB962C8B-B14F-4D97-AF65-F5344CB8AC3E}">
        <p14:creationId xmlns:p14="http://schemas.microsoft.com/office/powerpoint/2010/main" val="314894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78FA5E-8514-D842-DAA2-52C53B600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W"/>
          </a:p>
        </p:txBody>
      </p:sp>
      <p:sp>
        <p:nvSpPr>
          <p:cNvPr id="3" name="Text Placeholder 2">
            <a:extLst>
              <a:ext uri="{FF2B5EF4-FFF2-40B4-BE49-F238E27FC236}">
                <a16:creationId xmlns:a16="http://schemas.microsoft.com/office/drawing/2014/main" id="{4E6F5F58-9275-CE63-444A-9A8DD80CEC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W"/>
          </a:p>
        </p:txBody>
      </p:sp>
      <p:sp>
        <p:nvSpPr>
          <p:cNvPr id="4" name="Date Placeholder 3">
            <a:extLst>
              <a:ext uri="{FF2B5EF4-FFF2-40B4-BE49-F238E27FC236}">
                <a16:creationId xmlns:a16="http://schemas.microsoft.com/office/drawing/2014/main" id="{859482B6-61C0-D2DE-D595-1CDC4F154C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BW"/>
          </a:p>
        </p:txBody>
      </p:sp>
      <p:sp>
        <p:nvSpPr>
          <p:cNvPr id="5" name="Footer Placeholder 4">
            <a:extLst>
              <a:ext uri="{FF2B5EF4-FFF2-40B4-BE49-F238E27FC236}">
                <a16:creationId xmlns:a16="http://schemas.microsoft.com/office/drawing/2014/main" id="{6CFA83A6-3C95-DE8B-1759-00D906A856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W"/>
          </a:p>
        </p:txBody>
      </p:sp>
      <p:sp>
        <p:nvSpPr>
          <p:cNvPr id="6" name="Slide Number Placeholder 5">
            <a:extLst>
              <a:ext uri="{FF2B5EF4-FFF2-40B4-BE49-F238E27FC236}">
                <a16:creationId xmlns:a16="http://schemas.microsoft.com/office/drawing/2014/main" id="{708F1962-E454-2A7F-8480-C37167AD17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20D271-583C-9240-B493-0E2121C57350}" type="slidenum">
              <a:rPr lang="en-BW" smtClean="0"/>
              <a:t>‹#›</a:t>
            </a:fld>
            <a:endParaRPr lang="en-BW"/>
          </a:p>
        </p:txBody>
      </p:sp>
    </p:spTree>
    <p:extLst>
      <p:ext uri="{BB962C8B-B14F-4D97-AF65-F5344CB8AC3E}">
        <p14:creationId xmlns:p14="http://schemas.microsoft.com/office/powerpoint/2010/main" val="127668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5.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14.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and white cover with text&#10;&#10;Description automatically generated">
            <a:extLst>
              <a:ext uri="{FF2B5EF4-FFF2-40B4-BE49-F238E27FC236}">
                <a16:creationId xmlns:a16="http://schemas.microsoft.com/office/drawing/2014/main" id="{15D6C038-5E2C-C359-95D0-FFC390C8A138}"/>
              </a:ext>
            </a:extLst>
          </p:cNvPr>
          <p:cNvPicPr>
            <a:picLocks noGrp="1" noChangeAspect="1"/>
          </p:cNvPicPr>
          <p:nvPr>
            <p:ph idx="4294967295"/>
          </p:nvPr>
        </p:nvPicPr>
        <p:blipFill>
          <a:blip r:embed="rId2"/>
          <a:stretch>
            <a:fillRect/>
          </a:stretch>
        </p:blipFill>
        <p:spPr>
          <a:xfrm>
            <a:off x="4864" y="0"/>
            <a:ext cx="12192000" cy="6858000"/>
          </a:xfrm>
        </p:spPr>
      </p:pic>
      <p:sp>
        <p:nvSpPr>
          <p:cNvPr id="2" name="TextBox 1">
            <a:extLst>
              <a:ext uri="{FF2B5EF4-FFF2-40B4-BE49-F238E27FC236}">
                <a16:creationId xmlns:a16="http://schemas.microsoft.com/office/drawing/2014/main" id="{660B0CF9-9113-D25F-C3C1-EEB7F0F56C07}"/>
              </a:ext>
            </a:extLst>
          </p:cNvPr>
          <p:cNvSpPr txBox="1"/>
          <p:nvPr/>
        </p:nvSpPr>
        <p:spPr>
          <a:xfrm>
            <a:off x="1229032" y="3529781"/>
            <a:ext cx="10781071" cy="2677656"/>
          </a:xfrm>
          <a:prstGeom prst="rect">
            <a:avLst/>
          </a:prstGeom>
          <a:noFill/>
        </p:spPr>
        <p:txBody>
          <a:bodyPr wrap="square" rtlCol="0">
            <a:spAutoFit/>
          </a:bodyPr>
          <a:lstStyle/>
          <a:p>
            <a:pPr algn="ctr"/>
            <a:r>
              <a:rPr lang="en-GB" sz="3600" b="1" i="1" dirty="0">
                <a:solidFill>
                  <a:schemeClr val="accent1"/>
                </a:solidFill>
              </a:rPr>
              <a:t>Technology Mediated Assessments: </a:t>
            </a:r>
          </a:p>
          <a:p>
            <a:pPr algn="ctr"/>
            <a:r>
              <a:rPr lang="en-GB" sz="3600" b="1" i="1" dirty="0">
                <a:solidFill>
                  <a:schemeClr val="accent1"/>
                </a:solidFill>
              </a:rPr>
              <a:t>Lesson from Open University of Tanzania</a:t>
            </a:r>
          </a:p>
          <a:p>
            <a:pPr algn="ctr"/>
            <a:r>
              <a:rPr lang="en-GB" altLang="en-US" sz="2400" b="1" i="1" dirty="0">
                <a:latin typeface="Mongolian Baiti" panose="03000500000000000000" pitchFamily="66" charset="0"/>
              </a:rPr>
              <a:t>By </a:t>
            </a:r>
          </a:p>
          <a:p>
            <a:pPr algn="ctr"/>
            <a:r>
              <a:rPr lang="en-GB" altLang="en-US" sz="2400" b="1" i="1" dirty="0">
                <a:latin typeface="Mongolian Baiti" panose="03000500000000000000" pitchFamily="66" charset="0"/>
              </a:rPr>
              <a:t>Prof </a:t>
            </a:r>
            <a:r>
              <a:rPr lang="en-GB" altLang="en-US" sz="2400" b="1" i="1" dirty="0" err="1">
                <a:latin typeface="Mongolian Baiti" panose="03000500000000000000" pitchFamily="66" charset="0"/>
              </a:rPr>
              <a:t>Elifas</a:t>
            </a:r>
            <a:r>
              <a:rPr lang="en-GB" altLang="en-US" sz="2400" b="1" i="1" dirty="0">
                <a:latin typeface="Mongolian Baiti" panose="03000500000000000000" pitchFamily="66" charset="0"/>
              </a:rPr>
              <a:t> T. </a:t>
            </a:r>
            <a:r>
              <a:rPr lang="en-GB" altLang="en-US" sz="2400" b="1" i="1" dirty="0" err="1">
                <a:latin typeface="Mongolian Baiti" panose="03000500000000000000" pitchFamily="66" charset="0"/>
              </a:rPr>
              <a:t>Bisanda</a:t>
            </a:r>
            <a:endParaRPr lang="en-GB" altLang="en-US" sz="2400" b="1" i="1" dirty="0">
              <a:latin typeface="Mongolian Baiti" panose="03000500000000000000" pitchFamily="66" charset="0"/>
            </a:endParaRPr>
          </a:p>
          <a:p>
            <a:pPr algn="ctr"/>
            <a:r>
              <a:rPr lang="en-GB" altLang="en-US" sz="2400" b="1" i="1" dirty="0">
                <a:latin typeface="Mongolian Baiti" panose="03000500000000000000" pitchFamily="66" charset="0"/>
              </a:rPr>
              <a:t>Vice Chancellor, Open University of Tanzania</a:t>
            </a:r>
            <a:br>
              <a:rPr lang="en-US" altLang="en-US" sz="2400" b="1" dirty="0">
                <a:solidFill>
                  <a:schemeClr val="accent1"/>
                </a:solidFill>
                <a:latin typeface="Mongolian Baiti" panose="03000500000000000000" pitchFamily="66" charset="0"/>
              </a:rPr>
            </a:br>
            <a:endParaRPr lang="en-AE" sz="2400" b="1" dirty="0">
              <a:solidFill>
                <a:schemeClr val="accent1"/>
              </a:solidFill>
            </a:endParaRPr>
          </a:p>
        </p:txBody>
      </p:sp>
    </p:spTree>
    <p:extLst>
      <p:ext uri="{BB962C8B-B14F-4D97-AF65-F5344CB8AC3E}">
        <p14:creationId xmlns:p14="http://schemas.microsoft.com/office/powerpoint/2010/main" val="4082526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8062566-BCD7-EA3B-1465-9789B8DF64C5}"/>
              </a:ext>
            </a:extLst>
          </p:cNvPr>
          <p:cNvSpPr txBox="1">
            <a:spLocks/>
          </p:cNvSpPr>
          <p:nvPr/>
        </p:nvSpPr>
        <p:spPr>
          <a:xfrm>
            <a:off x="250825" y="1135063"/>
            <a:ext cx="6036904" cy="2798762"/>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a:defRPr/>
            </a:pPr>
            <a:r>
              <a:rPr lang="en-US" altLang="en-US" sz="2800" kern="0" dirty="0"/>
              <a:t>Comprehensive </a:t>
            </a:r>
            <a:r>
              <a:rPr lang="en-US" altLang="en-US" sz="2800" b="1" kern="0" dirty="0"/>
              <a:t>Master List</a:t>
            </a:r>
          </a:p>
          <a:p>
            <a:pPr>
              <a:defRPr/>
            </a:pPr>
            <a:r>
              <a:rPr lang="en-US" altLang="en-US" sz="2800" kern="0" dirty="0"/>
              <a:t>Well defined </a:t>
            </a:r>
            <a:r>
              <a:rPr lang="en-US" altLang="en-US" sz="2800" b="1" kern="0" dirty="0"/>
              <a:t>Sitting Plans</a:t>
            </a:r>
          </a:p>
          <a:p>
            <a:pPr>
              <a:defRPr/>
            </a:pPr>
            <a:r>
              <a:rPr lang="en-US" altLang="en-US" sz="2800" kern="0" dirty="0"/>
              <a:t>Students Identification:</a:t>
            </a:r>
          </a:p>
          <a:p>
            <a:pPr lvl="1">
              <a:defRPr/>
            </a:pPr>
            <a:r>
              <a:rPr lang="en-US" altLang="en-US" sz="2400" kern="0" dirty="0"/>
              <a:t>Examination Hall Ticket (</a:t>
            </a:r>
            <a:r>
              <a:rPr lang="en-US" altLang="en-US" sz="2400" b="1" kern="0" dirty="0"/>
              <a:t>EHT</a:t>
            </a:r>
            <a:r>
              <a:rPr lang="en-US" altLang="en-US" sz="2400" kern="0" dirty="0"/>
              <a:t>) &amp; Other IDs</a:t>
            </a:r>
          </a:p>
        </p:txBody>
      </p:sp>
      <p:pic>
        <p:nvPicPr>
          <p:cNvPr id="3" name="Picture 2" descr="100_3110">
            <a:extLst>
              <a:ext uri="{FF2B5EF4-FFF2-40B4-BE49-F238E27FC236}">
                <a16:creationId xmlns:a16="http://schemas.microsoft.com/office/drawing/2014/main" id="{47A38ED8-82F4-AEAA-6C2B-36AC00A3F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4093" y="3289812"/>
            <a:ext cx="4318000"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BE3F56A0-9490-A643-4838-3DE624975FE0}"/>
              </a:ext>
            </a:extLst>
          </p:cNvPr>
          <p:cNvSpPr txBox="1">
            <a:spLocks/>
          </p:cNvSpPr>
          <p:nvPr/>
        </p:nvSpPr>
        <p:spPr bwMode="auto">
          <a:xfrm>
            <a:off x="250825" y="3814763"/>
            <a:ext cx="6199136"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DejaVu Sans"/>
                <a:cs typeface="DejaVu Sans"/>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DejaVu Sans"/>
                <a:cs typeface="DejaVu Sans"/>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DejaVu Sans"/>
                <a:cs typeface="DejaVu Sans"/>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9pPr>
          </a:lstStyle>
          <a:p>
            <a:pPr>
              <a:spcBef>
                <a:spcPct val="20000"/>
              </a:spcBef>
              <a:buClrTx/>
              <a:buSzTx/>
              <a:buFont typeface="Arial" panose="020B0604020202020204" pitchFamily="34" charset="0"/>
              <a:buChar char="•"/>
            </a:pPr>
            <a:r>
              <a:rPr lang="en-US" altLang="en-US" sz="2800" dirty="0">
                <a:solidFill>
                  <a:schemeClr val="tx1"/>
                </a:solidFill>
              </a:rPr>
              <a:t>Involvement of (</a:t>
            </a:r>
            <a:r>
              <a:rPr lang="en-US" altLang="en-US" sz="2400" dirty="0">
                <a:solidFill>
                  <a:schemeClr val="tx1"/>
                </a:solidFill>
              </a:rPr>
              <a:t>Half-Armed) </a:t>
            </a:r>
            <a:r>
              <a:rPr lang="en-US" altLang="en-US" sz="2400" b="1" dirty="0">
                <a:solidFill>
                  <a:schemeClr val="tx1"/>
                </a:solidFill>
              </a:rPr>
              <a:t>Intelligence</a:t>
            </a:r>
            <a:r>
              <a:rPr lang="en-US" altLang="en-US" sz="2400" dirty="0">
                <a:solidFill>
                  <a:schemeClr val="tx1"/>
                </a:solidFill>
              </a:rPr>
              <a:t> Officers</a:t>
            </a:r>
          </a:p>
          <a:p>
            <a:pPr>
              <a:spcBef>
                <a:spcPct val="20000"/>
              </a:spcBef>
              <a:buClrTx/>
              <a:buSzTx/>
              <a:buFont typeface="Arial" panose="020B0604020202020204" pitchFamily="34" charset="0"/>
              <a:buChar char="•"/>
            </a:pPr>
            <a:r>
              <a:rPr lang="en-US" altLang="en-US" sz="2800" dirty="0">
                <a:solidFill>
                  <a:schemeClr val="tx1"/>
                </a:solidFill>
              </a:rPr>
              <a:t>Vetted </a:t>
            </a:r>
            <a:r>
              <a:rPr lang="en-US" altLang="en-US" sz="2400" dirty="0">
                <a:solidFill>
                  <a:schemeClr val="tx1"/>
                </a:solidFill>
              </a:rPr>
              <a:t>Invigilators</a:t>
            </a:r>
          </a:p>
          <a:p>
            <a:pPr>
              <a:spcBef>
                <a:spcPct val="20000"/>
              </a:spcBef>
              <a:buClrTx/>
              <a:buSzTx/>
              <a:buFont typeface="Arial" panose="020B0604020202020204" pitchFamily="34" charset="0"/>
              <a:buChar char="•"/>
            </a:pPr>
            <a:r>
              <a:rPr lang="en-US" altLang="en-US" sz="2400" dirty="0">
                <a:solidFill>
                  <a:schemeClr val="tx1"/>
                </a:solidFill>
              </a:rPr>
              <a:t>Centrally </a:t>
            </a:r>
            <a:r>
              <a:rPr lang="en-US" altLang="en-US" sz="2800" dirty="0">
                <a:solidFill>
                  <a:schemeClr val="tx1"/>
                </a:solidFill>
              </a:rPr>
              <a:t>Coordinated </a:t>
            </a:r>
            <a:r>
              <a:rPr lang="en-US" altLang="en-US" sz="2400" dirty="0">
                <a:solidFill>
                  <a:schemeClr val="tx1"/>
                </a:solidFill>
              </a:rPr>
              <a:t>from DES</a:t>
            </a:r>
          </a:p>
        </p:txBody>
      </p:sp>
      <p:pic>
        <p:nvPicPr>
          <p:cNvPr id="5" name="Picture 6">
            <a:extLst>
              <a:ext uri="{FF2B5EF4-FFF2-40B4-BE49-F238E27FC236}">
                <a16:creationId xmlns:a16="http://schemas.microsoft.com/office/drawing/2014/main" id="{D7AEAAA1-157F-2C32-0625-FB3755E49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455" y="624400"/>
            <a:ext cx="43180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197A85A9-DB1F-4CF1-5538-B595CF2A0281}"/>
              </a:ext>
            </a:extLst>
          </p:cNvPr>
          <p:cNvSpPr txBox="1">
            <a:spLocks/>
          </p:cNvSpPr>
          <p:nvPr/>
        </p:nvSpPr>
        <p:spPr>
          <a:xfrm>
            <a:off x="-1779639" y="77276"/>
            <a:ext cx="8229600" cy="635000"/>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a:t>Invigilation Security</a:t>
            </a:r>
            <a:endParaRPr lang="en-US" altLang="en-US" kern="0"/>
          </a:p>
        </p:txBody>
      </p:sp>
    </p:spTree>
    <p:extLst>
      <p:ext uri="{BB962C8B-B14F-4D97-AF65-F5344CB8AC3E}">
        <p14:creationId xmlns:p14="http://schemas.microsoft.com/office/powerpoint/2010/main" val="2475441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4DC24FD-FF3E-FB06-A873-F33B36E91C0C}"/>
              </a:ext>
            </a:extLst>
          </p:cNvPr>
          <p:cNvSpPr txBox="1">
            <a:spLocks/>
          </p:cNvSpPr>
          <p:nvPr/>
        </p:nvSpPr>
        <p:spPr>
          <a:xfrm>
            <a:off x="344488" y="2197289"/>
            <a:ext cx="7792990" cy="3826437"/>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457200" indent="-457200">
              <a:buFont typeface="Wingdings" panose="05000000000000000000" pitchFamily="2" charset="2"/>
              <a:buChar char="q"/>
              <a:defRPr/>
            </a:pPr>
            <a:r>
              <a:rPr lang="en-US" altLang="en-US" sz="2800" kern="0" dirty="0"/>
              <a:t>Use of System generated Packing lists (Center, Course, Exam Category &amp; Registered Candidates)</a:t>
            </a:r>
          </a:p>
          <a:p>
            <a:pPr marL="457200" indent="-457200">
              <a:buFont typeface="Wingdings" panose="05000000000000000000" pitchFamily="2" charset="2"/>
              <a:buChar char="q"/>
              <a:defRPr/>
            </a:pPr>
            <a:r>
              <a:rPr lang="en-US" altLang="en-US" sz="2800" kern="0" dirty="0"/>
              <a:t>Use of Non-Reusable Worked Scripts Security Envelopes</a:t>
            </a:r>
          </a:p>
          <a:p>
            <a:pPr marL="914400" lvl="1" indent="-457200">
              <a:buFont typeface="Wingdings" panose="05000000000000000000" pitchFamily="2" charset="2"/>
              <a:buChar char="q"/>
              <a:defRPr/>
            </a:pPr>
            <a:r>
              <a:rPr lang="en-US" altLang="en-US" kern="0" dirty="0"/>
              <a:t>With serial recorded numbers</a:t>
            </a:r>
          </a:p>
          <a:p>
            <a:pPr marL="914400" lvl="1" indent="-457200">
              <a:buFont typeface="Wingdings" panose="05000000000000000000" pitchFamily="2" charset="2"/>
              <a:buChar char="q"/>
              <a:defRPr/>
            </a:pPr>
            <a:r>
              <a:rPr lang="en-US" altLang="en-US" kern="0" dirty="0"/>
              <a:t>Signed by Chief Invigilator &amp; 3 Other Invigilators</a:t>
            </a:r>
          </a:p>
        </p:txBody>
      </p:sp>
      <p:pic>
        <p:nvPicPr>
          <p:cNvPr id="3" name="Picture 2">
            <a:extLst>
              <a:ext uri="{FF2B5EF4-FFF2-40B4-BE49-F238E27FC236}">
                <a16:creationId xmlns:a16="http://schemas.microsoft.com/office/drawing/2014/main" id="{E3784912-3612-5E73-B491-D07964D22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7062" y="1155752"/>
            <a:ext cx="360045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E57230DD-5002-B8F8-B5D6-A7361F340919}"/>
              </a:ext>
            </a:extLst>
          </p:cNvPr>
          <p:cNvSpPr txBox="1">
            <a:spLocks/>
          </p:cNvSpPr>
          <p:nvPr/>
        </p:nvSpPr>
        <p:spPr>
          <a:xfrm>
            <a:off x="711814" y="370962"/>
            <a:ext cx="5463798" cy="1311125"/>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dirty="0"/>
              <a:t>Packing Process of Worked Answer books</a:t>
            </a:r>
          </a:p>
        </p:txBody>
      </p:sp>
    </p:spTree>
    <p:extLst>
      <p:ext uri="{BB962C8B-B14F-4D97-AF65-F5344CB8AC3E}">
        <p14:creationId xmlns:p14="http://schemas.microsoft.com/office/powerpoint/2010/main" val="4006363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01198-23A2-A2B4-9B82-DF4E5883BDD2}"/>
              </a:ext>
            </a:extLst>
          </p:cNvPr>
          <p:cNvSpPr txBox="1">
            <a:spLocks/>
          </p:cNvSpPr>
          <p:nvPr/>
        </p:nvSpPr>
        <p:spPr>
          <a:xfrm>
            <a:off x="1159579" y="112901"/>
            <a:ext cx="8229600" cy="635000"/>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dirty="0"/>
              <a:t>Automation Process MISs</a:t>
            </a:r>
          </a:p>
        </p:txBody>
      </p:sp>
      <p:pic>
        <p:nvPicPr>
          <p:cNvPr id="3" name="Picture 3">
            <a:extLst>
              <a:ext uri="{FF2B5EF4-FFF2-40B4-BE49-F238E27FC236}">
                <a16:creationId xmlns:a16="http://schemas.microsoft.com/office/drawing/2014/main" id="{0259FC9C-ED93-2F59-8654-1C8F00E54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7394" y="2549525"/>
            <a:ext cx="2500312"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8">
            <a:extLst>
              <a:ext uri="{FF2B5EF4-FFF2-40B4-BE49-F238E27FC236}">
                <a16:creationId xmlns:a16="http://schemas.microsoft.com/office/drawing/2014/main" id="{8DEFC747-258D-38CF-7802-0A0A89E33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23" y="1319432"/>
            <a:ext cx="224948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355C52DA-816E-7E16-502B-725B2094C1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0856" y="1595156"/>
            <a:ext cx="2879725"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7">
            <a:extLst>
              <a:ext uri="{FF2B5EF4-FFF2-40B4-BE49-F238E27FC236}">
                <a16:creationId xmlns:a16="http://schemas.microsoft.com/office/drawing/2014/main" id="{20E2CF25-8D01-D49D-3B77-1CD16EFDBB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013" y="748506"/>
            <a:ext cx="1757362"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E9D374B7-3EA2-6F7F-FC78-13ADCDCFB4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9682" y="1594388"/>
            <a:ext cx="30480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a:extLst>
              <a:ext uri="{FF2B5EF4-FFF2-40B4-BE49-F238E27FC236}">
                <a16:creationId xmlns:a16="http://schemas.microsoft.com/office/drawing/2014/main" id="{1FD4CFE2-2942-CF97-3A62-110865A75E42}"/>
              </a:ext>
            </a:extLst>
          </p:cNvPr>
          <p:cNvSpPr>
            <a:spLocks noChangeArrowheads="1"/>
          </p:cNvSpPr>
          <p:nvPr/>
        </p:nvSpPr>
        <p:spPr bwMode="auto">
          <a:xfrm>
            <a:off x="604294" y="3686457"/>
            <a:ext cx="59769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DejaVu Sans"/>
                <a:cs typeface="DejaVu Sans"/>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DejaVu Sans"/>
                <a:cs typeface="DejaVu Sans"/>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DejaVu Sans"/>
                <a:cs typeface="DejaVu Sans"/>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9pPr>
          </a:lstStyle>
          <a:p>
            <a:pPr eaLnBrk="1" hangingPunct="1">
              <a:spcBef>
                <a:spcPct val="0"/>
              </a:spcBef>
              <a:buClrTx/>
              <a:buSzTx/>
              <a:buFontTx/>
              <a:buNone/>
            </a:pPr>
            <a:r>
              <a:rPr lang="en-US" altLang="en-US" sz="1800" b="1" dirty="0">
                <a:solidFill>
                  <a:schemeClr val="tx1"/>
                </a:solidFill>
                <a:latin typeface="Times New Roman" panose="02020603050405020304" pitchFamily="18" charset="0"/>
                <a:cs typeface="Calibri" panose="020F0502020204030204" pitchFamily="34" charset="0"/>
              </a:rPr>
              <a:t>ERIS-Examination Registration System</a:t>
            </a:r>
          </a:p>
          <a:p>
            <a:pPr eaLnBrk="1" hangingPunct="1">
              <a:spcBef>
                <a:spcPct val="0"/>
              </a:spcBef>
              <a:buClrTx/>
              <a:buSzTx/>
              <a:buFontTx/>
              <a:buNone/>
            </a:pPr>
            <a:r>
              <a:rPr lang="en-US" altLang="en-US" sz="1800" b="1" dirty="0">
                <a:solidFill>
                  <a:schemeClr val="tx1"/>
                </a:solidFill>
                <a:latin typeface="Times New Roman" panose="02020603050405020304" pitchFamily="18" charset="0"/>
                <a:cs typeface="Calibri" panose="020F0502020204030204" pitchFamily="34" charset="0"/>
              </a:rPr>
              <a:t>EDBMIS-Exam Databank Management System</a:t>
            </a:r>
          </a:p>
          <a:p>
            <a:pPr eaLnBrk="1" hangingPunct="1">
              <a:spcBef>
                <a:spcPct val="0"/>
              </a:spcBef>
              <a:buClrTx/>
              <a:buSzTx/>
              <a:buFontTx/>
              <a:buNone/>
            </a:pPr>
            <a:r>
              <a:rPr lang="en-US" altLang="en-US" sz="1800" b="1" dirty="0">
                <a:solidFill>
                  <a:schemeClr val="tx1"/>
                </a:solidFill>
                <a:latin typeface="Times New Roman" panose="02020603050405020304" pitchFamily="18" charset="0"/>
                <a:cs typeface="Calibri" panose="020F0502020204030204" pitchFamily="34" charset="0"/>
              </a:rPr>
              <a:t>ODEX-On Demand Examination System</a:t>
            </a:r>
          </a:p>
          <a:p>
            <a:pPr eaLnBrk="1" hangingPunct="1">
              <a:spcBef>
                <a:spcPct val="0"/>
              </a:spcBef>
              <a:buClrTx/>
              <a:buSzTx/>
              <a:buFontTx/>
              <a:buNone/>
            </a:pPr>
            <a:r>
              <a:rPr lang="en-US" altLang="en-US" sz="1800" b="1" dirty="0">
                <a:solidFill>
                  <a:schemeClr val="tx1"/>
                </a:solidFill>
                <a:latin typeface="Times New Roman" panose="02020603050405020304" pitchFamily="18" charset="0"/>
                <a:cs typeface="Calibri" panose="020F0502020204030204" pitchFamily="34" charset="0"/>
              </a:rPr>
              <a:t>SARIS-Student Academic Register Information System</a:t>
            </a:r>
          </a:p>
          <a:p>
            <a:pPr eaLnBrk="1" hangingPunct="1">
              <a:spcBef>
                <a:spcPct val="0"/>
              </a:spcBef>
              <a:buClrTx/>
              <a:buSzTx/>
              <a:buFontTx/>
              <a:buNone/>
            </a:pPr>
            <a:r>
              <a:rPr lang="en-US" altLang="en-US" sz="1800" b="1" dirty="0">
                <a:solidFill>
                  <a:schemeClr val="tx1"/>
                </a:solidFill>
                <a:latin typeface="Times New Roman" panose="02020603050405020304" pitchFamily="18" charset="0"/>
                <a:cs typeface="Calibri" panose="020F0502020204030204" pitchFamily="34" charset="0"/>
              </a:rPr>
              <a:t>OREX-Oral Examination System</a:t>
            </a:r>
            <a:endParaRPr lang="en-US" altLang="en-US" sz="1800" b="1" dirty="0">
              <a:solidFill>
                <a:schemeClr val="tx1"/>
              </a:solidFill>
              <a:latin typeface="Arial" panose="020B0604020202020204" pitchFamily="34" charset="0"/>
            </a:endParaRPr>
          </a:p>
        </p:txBody>
      </p:sp>
      <p:pic>
        <p:nvPicPr>
          <p:cNvPr id="9" name="Picture 8">
            <a:extLst>
              <a:ext uri="{FF2B5EF4-FFF2-40B4-BE49-F238E27FC236}">
                <a16:creationId xmlns:a16="http://schemas.microsoft.com/office/drawing/2014/main" id="{3F4F56D1-DE97-0A22-6DC6-F0924F8B64B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47644" y="4277801"/>
            <a:ext cx="3040062"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a:extLst>
              <a:ext uri="{FF2B5EF4-FFF2-40B4-BE49-F238E27FC236}">
                <a16:creationId xmlns:a16="http://schemas.microsoft.com/office/drawing/2014/main" id="{C942DE15-32BD-EC7B-38E1-CDB671B582FC}"/>
              </a:ext>
            </a:extLst>
          </p:cNvPr>
          <p:cNvSpPr txBox="1">
            <a:spLocks/>
          </p:cNvSpPr>
          <p:nvPr/>
        </p:nvSpPr>
        <p:spPr>
          <a:xfrm>
            <a:off x="10253972" y="5033963"/>
            <a:ext cx="1438275" cy="839787"/>
          </a:xfrm>
          <a:prstGeom prst="rect">
            <a:avLst/>
          </a:prstGeom>
        </p:spPr>
        <p:txBody>
          <a:bodyPr/>
          <a:lst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a:lstStyle>
          <a:p>
            <a:pPr marL="0" indent="0" algn="ctr">
              <a:buFont typeface="Arial" panose="020B0604020202020204" pitchFamily="34" charset="0"/>
              <a:buNone/>
              <a:defRPr/>
            </a:pPr>
            <a:r>
              <a:rPr lang="en-US" sz="2400" b="1" kern="0" dirty="0">
                <a:solidFill>
                  <a:srgbClr val="0070C0"/>
                </a:solidFill>
                <a:effectLst>
                  <a:outerShdw blurRad="38100" dist="38100" dir="2700000" algn="tl">
                    <a:srgbClr val="000000">
                      <a:alpha val="43137"/>
                    </a:srgbClr>
                  </a:outerShdw>
                </a:effectLst>
              </a:rPr>
              <a:t>OREX Software</a:t>
            </a:r>
          </a:p>
          <a:p>
            <a:pPr marL="0" indent="0" algn="ctr">
              <a:buFont typeface="Arial" panose="020B0604020202020204" pitchFamily="34" charset="0"/>
              <a:buNone/>
              <a:defRPr/>
            </a:pPr>
            <a:endParaRPr lang="en-US" sz="2400" b="1" kern="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317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 calcmode="lin" valueType="num">
                                      <p:cBhvr>
                                        <p:cTn id="8" dur="1000"/>
                                        <p:tgtEl>
                                          <p:spTgt spid="9"/>
                                        </p:tgtEl>
                                        <p:attrNameLst>
                                          <p:attrName>style.rotation</p:attrName>
                                        </p:attrNameLst>
                                      </p:cBhvr>
                                      <p:tavLst>
                                        <p:tav tm="0">
                                          <p:val>
                                            <p:fltVal val="0"/>
                                          </p:val>
                                        </p:tav>
                                        <p:tav tm="100000">
                                          <p:val>
                                            <p:fltVal val="90"/>
                                          </p:val>
                                        </p:tav>
                                      </p:tavLst>
                                    </p:anim>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42A05-1A93-08D6-DEB5-A3846C179728}"/>
              </a:ext>
            </a:extLst>
          </p:cNvPr>
          <p:cNvSpPr txBox="1">
            <a:spLocks/>
          </p:cNvSpPr>
          <p:nvPr/>
        </p:nvSpPr>
        <p:spPr>
          <a:xfrm>
            <a:off x="1981200" y="91934"/>
            <a:ext cx="8229600" cy="506413"/>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dirty="0"/>
              <a:t>Customer Care &amp; Support</a:t>
            </a:r>
          </a:p>
        </p:txBody>
      </p:sp>
      <p:pic>
        <p:nvPicPr>
          <p:cNvPr id="3" name="Picture 2">
            <a:extLst>
              <a:ext uri="{FF2B5EF4-FFF2-40B4-BE49-F238E27FC236}">
                <a16:creationId xmlns:a16="http://schemas.microsoft.com/office/drawing/2014/main" id="{69B81BB2-0B87-1065-87F0-FB3330E286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 y="2444750"/>
            <a:ext cx="54991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36D8279-471F-2B8E-0245-FB1944586883}"/>
              </a:ext>
            </a:extLst>
          </p:cNvPr>
          <p:cNvSpPr txBox="1">
            <a:spLocks/>
          </p:cNvSpPr>
          <p:nvPr/>
        </p:nvSpPr>
        <p:spPr bwMode="auto">
          <a:xfrm>
            <a:off x="590550" y="1087438"/>
            <a:ext cx="6291263"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DejaVu Sans"/>
                <a:cs typeface="DejaVu Sans"/>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DejaVu Sans"/>
                <a:cs typeface="DejaVu Sans"/>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DejaVu Sans"/>
                <a:cs typeface="DejaVu Sans"/>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9pPr>
          </a:lstStyle>
          <a:p>
            <a:pPr eaLnBrk="1" hangingPunct="1">
              <a:spcBef>
                <a:spcPct val="20000"/>
              </a:spcBef>
              <a:buClrTx/>
              <a:buSzTx/>
              <a:buFont typeface="Arial" panose="020B0604020202020204" pitchFamily="34" charset="0"/>
              <a:buChar char="•"/>
            </a:pPr>
            <a:r>
              <a:rPr lang="en-US" altLang="en-US" sz="2800" b="1">
                <a:solidFill>
                  <a:schemeClr val="tx1"/>
                </a:solidFill>
              </a:rPr>
              <a:t>Students with special needs</a:t>
            </a:r>
          </a:p>
          <a:p>
            <a:pPr lvl="1" eaLnBrk="1" hangingPunct="1">
              <a:spcBef>
                <a:spcPct val="20000"/>
              </a:spcBef>
              <a:buClrTx/>
              <a:buSzTx/>
              <a:buFont typeface="Arial" panose="020B0604020202020204" pitchFamily="34" charset="0"/>
              <a:buChar char="–"/>
            </a:pPr>
            <a:r>
              <a:rPr lang="en-US" altLang="en-US" sz="2400" b="1">
                <a:solidFill>
                  <a:schemeClr val="tx1"/>
                </a:solidFill>
              </a:rPr>
              <a:t>Examination Room for </a:t>
            </a:r>
            <a:r>
              <a:rPr lang="en-US" altLang="en-US" sz="2400">
                <a:solidFill>
                  <a:schemeClr val="tx1"/>
                </a:solidFill>
                <a:latin typeface="Arial Narrow" panose="020B0606020202030204" pitchFamily="34" charset="0"/>
              </a:rPr>
              <a:t>disabled students</a:t>
            </a:r>
          </a:p>
          <a:p>
            <a:pPr lvl="1" eaLnBrk="1" hangingPunct="1">
              <a:spcBef>
                <a:spcPct val="20000"/>
              </a:spcBef>
              <a:buClrTx/>
              <a:buSzTx/>
              <a:buFont typeface="Arial" panose="020B0604020202020204" pitchFamily="34" charset="0"/>
              <a:buChar char="–"/>
            </a:pPr>
            <a:r>
              <a:rPr lang="en-US" altLang="en-US" sz="2400">
                <a:solidFill>
                  <a:schemeClr val="tx1"/>
                </a:solidFill>
                <a:latin typeface="Arial Narrow" panose="020B0606020202030204" pitchFamily="34" charset="0"/>
              </a:rPr>
              <a:t>Font Size, Type, etc</a:t>
            </a:r>
          </a:p>
        </p:txBody>
      </p:sp>
      <p:pic>
        <p:nvPicPr>
          <p:cNvPr id="5" name="Picture 6">
            <a:extLst>
              <a:ext uri="{FF2B5EF4-FFF2-40B4-BE49-F238E27FC236}">
                <a16:creationId xmlns:a16="http://schemas.microsoft.com/office/drawing/2014/main" id="{B04CB26A-BD47-DA8E-1F1D-B57CAF49D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1963" y="865841"/>
            <a:ext cx="2249487"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4FB6013-44D7-F4C4-89D2-259662BCB9E3}"/>
              </a:ext>
            </a:extLst>
          </p:cNvPr>
          <p:cNvSpPr/>
          <p:nvPr/>
        </p:nvSpPr>
        <p:spPr>
          <a:xfrm>
            <a:off x="8840788" y="3039852"/>
            <a:ext cx="2190023" cy="375424"/>
          </a:xfrm>
          <a:prstGeom prst="rect">
            <a:avLst/>
          </a:prstGeom>
        </p:spPr>
        <p:txBody>
          <a:bodyPr wrap="none">
            <a:spAutoFit/>
          </a:bodyPr>
          <a:lstStyle/>
          <a:p>
            <a:pPr algn="ctr" eaLnBrk="1" hangingPunct="1">
              <a:lnSpc>
                <a:spcPct val="107000"/>
              </a:lnSpc>
              <a:spcBef>
                <a:spcPts val="0"/>
              </a:spcBef>
              <a:spcAft>
                <a:spcPts val="0"/>
              </a:spcAft>
              <a:defRPr/>
            </a:pPr>
            <a:r>
              <a:rPr lang="en-US" b="1" dirty="0">
                <a:highlight>
                  <a:srgbClr val="00FFFF"/>
                </a:highlight>
                <a:latin typeface="Arial Black" panose="020B0A04020102020204" pitchFamily="34" charset="0"/>
                <a:ea typeface="Calibri" panose="020F0502020204030204" pitchFamily="34" charset="0"/>
              </a:rPr>
              <a:t>REPORT ABUSE</a:t>
            </a:r>
            <a:endParaRPr lang="en-US"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3">
            <a:extLst>
              <a:ext uri="{FF2B5EF4-FFF2-40B4-BE49-F238E27FC236}">
                <a16:creationId xmlns:a16="http://schemas.microsoft.com/office/drawing/2014/main" id="{2B8591D4-B91C-E2FA-4FEB-812E2CA83ACD}"/>
              </a:ext>
            </a:extLst>
          </p:cNvPr>
          <p:cNvSpPr txBox="1">
            <a:spLocks/>
          </p:cNvSpPr>
          <p:nvPr/>
        </p:nvSpPr>
        <p:spPr bwMode="auto">
          <a:xfrm>
            <a:off x="457200" y="4513263"/>
            <a:ext cx="9327735"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DejaVu Sans"/>
                <a:cs typeface="DejaVu Sans"/>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DejaVu Sans"/>
                <a:cs typeface="DejaVu Sans"/>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DejaVu Sans"/>
                <a:cs typeface="DejaVu Sans"/>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9pPr>
          </a:lstStyle>
          <a:p>
            <a:pPr eaLnBrk="1" hangingPunct="1">
              <a:spcBef>
                <a:spcPct val="20000"/>
              </a:spcBef>
              <a:buClrTx/>
              <a:buSzTx/>
              <a:buFont typeface="Arial" panose="020B0604020202020204" pitchFamily="34" charset="0"/>
              <a:buChar char="•"/>
            </a:pPr>
            <a:r>
              <a:rPr lang="en-US" altLang="en-US" sz="2800" b="1" dirty="0">
                <a:solidFill>
                  <a:schemeClr val="tx1"/>
                </a:solidFill>
              </a:rPr>
              <a:t>Transcript Issuance: </a:t>
            </a:r>
            <a:r>
              <a:rPr lang="en-US" altLang="en-US" sz="2800" i="1" dirty="0">
                <a:solidFill>
                  <a:schemeClr val="tx1"/>
                </a:solidFill>
              </a:rPr>
              <a:t>Within 24 Hours</a:t>
            </a:r>
          </a:p>
          <a:p>
            <a:pPr eaLnBrk="1" hangingPunct="1">
              <a:spcBef>
                <a:spcPct val="20000"/>
              </a:spcBef>
              <a:buClrTx/>
              <a:buSzTx/>
              <a:buFont typeface="Arial" panose="020B0604020202020204" pitchFamily="34" charset="0"/>
              <a:buChar char="•"/>
            </a:pPr>
            <a:r>
              <a:rPr lang="en-US" altLang="en-US" sz="2800" b="1" dirty="0">
                <a:solidFill>
                  <a:schemeClr val="tx1"/>
                </a:solidFill>
              </a:rPr>
              <a:t>Email Response: </a:t>
            </a:r>
            <a:r>
              <a:rPr lang="en-US" altLang="en-US" sz="2800" i="1" dirty="0">
                <a:solidFill>
                  <a:schemeClr val="tx1"/>
                </a:solidFill>
              </a:rPr>
              <a:t>Max of 2 days</a:t>
            </a:r>
          </a:p>
          <a:p>
            <a:pPr eaLnBrk="1" hangingPunct="1">
              <a:spcBef>
                <a:spcPct val="20000"/>
              </a:spcBef>
              <a:buClrTx/>
              <a:buSzTx/>
              <a:buFont typeface="Arial" panose="020B0604020202020204" pitchFamily="34" charset="0"/>
              <a:buChar char="•"/>
            </a:pPr>
            <a:r>
              <a:rPr lang="en-US" altLang="en-US" sz="2800" b="1" dirty="0">
                <a:solidFill>
                  <a:schemeClr val="tx1"/>
                </a:solidFill>
              </a:rPr>
              <a:t>User-friendly </a:t>
            </a:r>
            <a:r>
              <a:rPr lang="en-US" altLang="en-US" sz="2800" dirty="0">
                <a:solidFill>
                  <a:schemeClr val="tx1"/>
                </a:solidFill>
              </a:rPr>
              <a:t>Students Clearance </a:t>
            </a:r>
            <a:r>
              <a:rPr lang="en-US" altLang="en-US" sz="2800" b="1" dirty="0">
                <a:solidFill>
                  <a:schemeClr val="tx1"/>
                </a:solidFill>
              </a:rPr>
              <a:t>&amp; </a:t>
            </a:r>
            <a:r>
              <a:rPr lang="en-US" altLang="en-US" sz="2800" dirty="0">
                <a:solidFill>
                  <a:schemeClr val="tx1"/>
                </a:solidFill>
              </a:rPr>
              <a:t>Certificate Collection</a:t>
            </a:r>
          </a:p>
        </p:txBody>
      </p:sp>
      <p:sp>
        <p:nvSpPr>
          <p:cNvPr id="8" name="Rectangle 7">
            <a:extLst>
              <a:ext uri="{FF2B5EF4-FFF2-40B4-BE49-F238E27FC236}">
                <a16:creationId xmlns:a16="http://schemas.microsoft.com/office/drawing/2014/main" id="{4E20067A-444D-171B-5EF6-2149AB90E9D1}"/>
              </a:ext>
            </a:extLst>
          </p:cNvPr>
          <p:cNvSpPr/>
          <p:nvPr/>
        </p:nvSpPr>
        <p:spPr>
          <a:xfrm>
            <a:off x="9071272" y="4296976"/>
            <a:ext cx="2441694" cy="375424"/>
          </a:xfrm>
          <a:prstGeom prst="rect">
            <a:avLst/>
          </a:prstGeom>
          <a:solidFill>
            <a:schemeClr val="accent4">
              <a:lumMod val="40000"/>
              <a:lumOff val="60000"/>
            </a:schemeClr>
          </a:solidFill>
          <a:ln>
            <a:solidFill>
              <a:schemeClr val="accent5">
                <a:lumMod val="40000"/>
                <a:lumOff val="60000"/>
              </a:schemeClr>
            </a:solidFill>
          </a:ln>
        </p:spPr>
        <p:txBody>
          <a:bodyPr wrap="none">
            <a:spAutoFit/>
          </a:bodyPr>
          <a:lstStyle/>
          <a:p>
            <a:pPr algn="ctr" eaLnBrk="1" hangingPunct="1">
              <a:lnSpc>
                <a:spcPct val="107000"/>
              </a:lnSpc>
              <a:spcBef>
                <a:spcPts val="0"/>
              </a:spcBef>
              <a:spcAft>
                <a:spcPts val="0"/>
              </a:spcAft>
              <a:defRPr/>
            </a:pPr>
            <a:r>
              <a:rPr lang="en-US" b="1" dirty="0">
                <a:highlight>
                  <a:srgbClr val="00FFFF"/>
                </a:highlight>
                <a:latin typeface="Arial Black" panose="020B0A04020102020204" pitchFamily="34" charset="0"/>
                <a:ea typeface="Calibri" panose="020F0502020204030204" pitchFamily="34" charset="0"/>
              </a:rPr>
              <a:t>CASH FREE ZONE</a:t>
            </a:r>
            <a:endParaRPr lang="en-US"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331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4981-D844-2B13-B683-B219707B94F3}"/>
              </a:ext>
            </a:extLst>
          </p:cNvPr>
          <p:cNvSpPr txBox="1">
            <a:spLocks/>
          </p:cNvSpPr>
          <p:nvPr/>
        </p:nvSpPr>
        <p:spPr>
          <a:xfrm>
            <a:off x="2129535" y="0"/>
            <a:ext cx="8229600" cy="539750"/>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dirty="0"/>
              <a:t>Realized DES Achievements </a:t>
            </a:r>
          </a:p>
        </p:txBody>
      </p:sp>
      <p:pic>
        <p:nvPicPr>
          <p:cNvPr id="3" name="Picture 277">
            <a:extLst>
              <a:ext uri="{FF2B5EF4-FFF2-40B4-BE49-F238E27FC236}">
                <a16:creationId xmlns:a16="http://schemas.microsoft.com/office/drawing/2014/main" id="{A3B7F0FB-D9FB-4976-972D-3AA0B9260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1158875"/>
            <a:ext cx="110490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043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9F01B-413E-C5D3-4471-CA841CCC1E20}"/>
              </a:ext>
            </a:extLst>
          </p:cNvPr>
          <p:cNvSpPr txBox="1">
            <a:spLocks/>
          </p:cNvSpPr>
          <p:nvPr/>
        </p:nvSpPr>
        <p:spPr>
          <a:xfrm>
            <a:off x="250825" y="476250"/>
            <a:ext cx="8642350" cy="1143000"/>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a:t>Other Unquantifiable Achievements</a:t>
            </a:r>
            <a:endParaRPr lang="en-US" altLang="en-US" kern="0"/>
          </a:p>
        </p:txBody>
      </p:sp>
      <p:sp>
        <p:nvSpPr>
          <p:cNvPr id="3" name="Rectangle 3">
            <a:extLst>
              <a:ext uri="{FF2B5EF4-FFF2-40B4-BE49-F238E27FC236}">
                <a16:creationId xmlns:a16="http://schemas.microsoft.com/office/drawing/2014/main" id="{B7FF7436-7A0D-C241-7F44-B487A0E03344}"/>
              </a:ext>
            </a:extLst>
          </p:cNvPr>
          <p:cNvSpPr txBox="1">
            <a:spLocks/>
          </p:cNvSpPr>
          <p:nvPr/>
        </p:nvSpPr>
        <p:spPr bwMode="auto">
          <a:xfrm>
            <a:off x="250825" y="1450975"/>
            <a:ext cx="11303089"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DejaVu Sans"/>
                <a:cs typeface="DejaVu Sans"/>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DejaVu Sans"/>
                <a:cs typeface="DejaVu Sans"/>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DejaVu Sans"/>
                <a:cs typeface="DejaVu Sans"/>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9pPr>
          </a:lstStyle>
          <a:p>
            <a:pPr algn="just" eaLnBrk="1" hangingPunct="1">
              <a:spcBef>
                <a:spcPct val="20000"/>
              </a:spcBef>
              <a:buClrTx/>
              <a:buSzTx/>
              <a:buFont typeface="Arial" panose="020B0604020202020204" pitchFamily="34" charset="0"/>
              <a:buChar char="•"/>
            </a:pPr>
            <a:r>
              <a:rPr lang="en-US" altLang="en-US" sz="2800" dirty="0">
                <a:solidFill>
                  <a:schemeClr val="tx1"/>
                </a:solidFill>
              </a:rPr>
              <a:t>Improved Quality of exam papers including Uniformity in Layout - </a:t>
            </a:r>
            <a:r>
              <a:rPr lang="en-US" altLang="en-US" sz="2800" b="1" dirty="0">
                <a:solidFill>
                  <a:schemeClr val="tx1"/>
                </a:solidFill>
              </a:rPr>
              <a:t>ODEX Question Paper Design (Blueprint) for MTT (2 Hours) &amp; AE (3 Hours)</a:t>
            </a:r>
          </a:p>
          <a:p>
            <a:pPr eaLnBrk="1" hangingPunct="1">
              <a:spcBef>
                <a:spcPct val="20000"/>
              </a:spcBef>
              <a:buClrTx/>
              <a:buSzTx/>
              <a:buFont typeface="Arial" panose="020B0604020202020204" pitchFamily="34" charset="0"/>
              <a:buChar char="•"/>
            </a:pPr>
            <a:endParaRPr lang="en-US" altLang="en-US" sz="2800" b="1" dirty="0">
              <a:solidFill>
                <a:schemeClr val="tx1"/>
              </a:solidFill>
            </a:endParaRPr>
          </a:p>
          <a:p>
            <a:pPr eaLnBrk="1" hangingPunct="1">
              <a:spcBef>
                <a:spcPct val="20000"/>
              </a:spcBef>
              <a:buClrTx/>
              <a:buSzTx/>
              <a:buFont typeface="Arial" panose="020B0604020202020204" pitchFamily="34" charset="0"/>
              <a:buChar char="•"/>
            </a:pPr>
            <a:endParaRPr lang="en-US" altLang="en-US" sz="2400" b="1" i="1" dirty="0">
              <a:solidFill>
                <a:schemeClr val="tx1"/>
              </a:solidFill>
              <a:latin typeface="Arial Narrow" panose="020B0606020202030204" pitchFamily="34" charset="0"/>
            </a:endParaRPr>
          </a:p>
        </p:txBody>
      </p:sp>
      <p:graphicFrame>
        <p:nvGraphicFramePr>
          <p:cNvPr id="4" name="Table 3">
            <a:extLst>
              <a:ext uri="{FF2B5EF4-FFF2-40B4-BE49-F238E27FC236}">
                <a16:creationId xmlns:a16="http://schemas.microsoft.com/office/drawing/2014/main" id="{5E3757EB-0E4F-090B-51BA-760C8DD3B988}"/>
              </a:ext>
            </a:extLst>
          </p:cNvPr>
          <p:cNvGraphicFramePr>
            <a:graphicFrameLocks noGrp="1"/>
          </p:cNvGraphicFramePr>
          <p:nvPr>
            <p:extLst>
              <p:ext uri="{D42A27DB-BD31-4B8C-83A1-F6EECF244321}">
                <p14:modId xmlns:p14="http://schemas.microsoft.com/office/powerpoint/2010/main" val="1551919246"/>
              </p:ext>
            </p:extLst>
          </p:nvPr>
        </p:nvGraphicFramePr>
        <p:xfrm>
          <a:off x="1116013" y="2790825"/>
          <a:ext cx="10078978" cy="2193798"/>
        </p:xfrm>
        <a:graphic>
          <a:graphicData uri="http://schemas.openxmlformats.org/drawingml/2006/table">
            <a:tbl>
              <a:tblPr firstRow="1" firstCol="1" bandRow="1">
                <a:tableStyleId>{5C22544A-7EE6-4342-B048-85BDC9FD1C3A}</a:tableStyleId>
              </a:tblPr>
              <a:tblGrid>
                <a:gridCol w="3277727">
                  <a:extLst>
                    <a:ext uri="{9D8B030D-6E8A-4147-A177-3AD203B41FA5}">
                      <a16:colId xmlns:a16="http://schemas.microsoft.com/office/drawing/2014/main" val="20000"/>
                    </a:ext>
                  </a:extLst>
                </a:gridCol>
                <a:gridCol w="6801251">
                  <a:extLst>
                    <a:ext uri="{9D8B030D-6E8A-4147-A177-3AD203B41FA5}">
                      <a16:colId xmlns:a16="http://schemas.microsoft.com/office/drawing/2014/main" val="20001"/>
                    </a:ext>
                  </a:extLst>
                </a:gridCol>
              </a:tblGrid>
              <a:tr h="420649">
                <a:tc>
                  <a:txBody>
                    <a:bodyPr/>
                    <a:lstStyle/>
                    <a:p>
                      <a:pPr marL="0" marR="0">
                        <a:lnSpc>
                          <a:spcPct val="115000"/>
                        </a:lnSpc>
                        <a:spcBef>
                          <a:spcPts val="0"/>
                        </a:spcBef>
                        <a:spcAft>
                          <a:spcPts val="0"/>
                        </a:spcAft>
                      </a:pPr>
                      <a:r>
                        <a:rPr lang="en-US" sz="1600">
                          <a:effectLst/>
                        </a:rPr>
                        <a:t>Option I - Higher Level Questions Only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rPr>
                        <a:t>Description – 3 Questions each from KA I, II and III.</a:t>
                      </a:r>
                    </a:p>
                    <a:p>
                      <a:pPr marL="0" marR="0">
                        <a:lnSpc>
                          <a:spcPct val="115000"/>
                        </a:lnSpc>
                        <a:spcBef>
                          <a:spcPts val="0"/>
                        </a:spcBef>
                        <a:spcAft>
                          <a:spcPts val="0"/>
                        </a:spcAft>
                      </a:pPr>
                      <a:r>
                        <a:rPr lang="en-US" sz="1600" dirty="0">
                          <a:effectLst/>
                        </a:rPr>
                        <a:t>Student answer 2 questions only with each carry 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20649">
                <a:tc>
                  <a:txBody>
                    <a:bodyPr/>
                    <a:lstStyle/>
                    <a:p>
                      <a:pPr marL="0" marR="0">
                        <a:lnSpc>
                          <a:spcPct val="115000"/>
                        </a:lnSpc>
                        <a:spcBef>
                          <a:spcPts val="0"/>
                        </a:spcBef>
                        <a:spcAft>
                          <a:spcPts val="0"/>
                        </a:spcAft>
                      </a:pPr>
                      <a:r>
                        <a:rPr lang="en-US" sz="1600" dirty="0">
                          <a:effectLst/>
                        </a:rPr>
                        <a:t>Option II - Lower Level Questions Only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rPr>
                        <a:t>Description – 4 Questions each from Knowledge Area I, II and III. Student answers ALL questions with each carries 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844627">
                <a:tc>
                  <a:txBody>
                    <a:bodyPr/>
                    <a:lstStyle/>
                    <a:p>
                      <a:pPr marL="0" marR="0">
                        <a:lnSpc>
                          <a:spcPct val="115000"/>
                        </a:lnSpc>
                        <a:spcBef>
                          <a:spcPts val="0"/>
                        </a:spcBef>
                        <a:spcAft>
                          <a:spcPts val="0"/>
                        </a:spcAft>
                      </a:pPr>
                      <a:r>
                        <a:rPr lang="en-US" sz="1600" dirty="0">
                          <a:effectLst/>
                        </a:rPr>
                        <a:t>Option III – Both Lower Level and Higher Level Questions</a:t>
                      </a:r>
                    </a:p>
                    <a:p>
                      <a:pPr marL="0" marR="0">
                        <a:lnSpc>
                          <a:spcPct val="115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rPr>
                        <a:t>Description –   3 Questions each from Knowledge Area I, II and III. 2 questions are lower level and 1 is higher level.</a:t>
                      </a:r>
                    </a:p>
                    <a:p>
                      <a:pPr marL="0" marR="0">
                        <a:lnSpc>
                          <a:spcPct val="115000"/>
                        </a:lnSpc>
                        <a:spcBef>
                          <a:spcPts val="0"/>
                        </a:spcBef>
                        <a:spcAft>
                          <a:spcPts val="0"/>
                        </a:spcAft>
                      </a:pPr>
                      <a:r>
                        <a:rPr lang="en-US" sz="1600" dirty="0">
                          <a:effectLst/>
                        </a:rPr>
                        <a:t>Student answers ALL questions with each carries lower level carries 25% and higher level carries 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5" name="Table 4">
            <a:extLst>
              <a:ext uri="{FF2B5EF4-FFF2-40B4-BE49-F238E27FC236}">
                <a16:creationId xmlns:a16="http://schemas.microsoft.com/office/drawing/2014/main" id="{CD14974A-209B-B2B6-ADD0-56285A366748}"/>
              </a:ext>
            </a:extLst>
          </p:cNvPr>
          <p:cNvGraphicFramePr>
            <a:graphicFrameLocks noGrp="1"/>
          </p:cNvGraphicFramePr>
          <p:nvPr>
            <p:extLst>
              <p:ext uri="{D42A27DB-BD31-4B8C-83A1-F6EECF244321}">
                <p14:modId xmlns:p14="http://schemas.microsoft.com/office/powerpoint/2010/main" val="1197187229"/>
              </p:ext>
            </p:extLst>
          </p:nvPr>
        </p:nvGraphicFramePr>
        <p:xfrm>
          <a:off x="1116012" y="4500563"/>
          <a:ext cx="10078977" cy="2178953"/>
        </p:xfrm>
        <a:graphic>
          <a:graphicData uri="http://schemas.openxmlformats.org/drawingml/2006/table">
            <a:tbl>
              <a:tblPr firstRow="1" firstCol="1" bandRow="1">
                <a:tableStyleId>{5C22544A-7EE6-4342-B048-85BDC9FD1C3A}</a:tableStyleId>
              </a:tblPr>
              <a:tblGrid>
                <a:gridCol w="3277725">
                  <a:extLst>
                    <a:ext uri="{9D8B030D-6E8A-4147-A177-3AD203B41FA5}">
                      <a16:colId xmlns:a16="http://schemas.microsoft.com/office/drawing/2014/main" val="20000"/>
                    </a:ext>
                  </a:extLst>
                </a:gridCol>
                <a:gridCol w="6801252">
                  <a:extLst>
                    <a:ext uri="{9D8B030D-6E8A-4147-A177-3AD203B41FA5}">
                      <a16:colId xmlns:a16="http://schemas.microsoft.com/office/drawing/2014/main" val="20001"/>
                    </a:ext>
                  </a:extLst>
                </a:gridCol>
              </a:tblGrid>
              <a:tr h="512967">
                <a:tc>
                  <a:txBody>
                    <a:bodyPr/>
                    <a:lstStyle/>
                    <a:p>
                      <a:pPr marL="0" marR="0">
                        <a:lnSpc>
                          <a:spcPct val="115000"/>
                        </a:lnSpc>
                        <a:spcBef>
                          <a:spcPts val="0"/>
                        </a:spcBef>
                        <a:spcAft>
                          <a:spcPts val="0"/>
                        </a:spcAft>
                      </a:pPr>
                      <a:r>
                        <a:rPr lang="en-US" sz="1200">
                          <a:effectLst/>
                        </a:rPr>
                        <a:t>Option I - Higher Level Questions Only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Description – 6 Questions each from KA I, II, III, IV, V, and VI. Student answer 4 questions only with each carry 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1541094">
                <a:tc>
                  <a:txBody>
                    <a:bodyPr/>
                    <a:lstStyle/>
                    <a:p>
                      <a:pPr marL="0" marR="0">
                        <a:lnSpc>
                          <a:spcPct val="115000"/>
                        </a:lnSpc>
                        <a:spcBef>
                          <a:spcPts val="0"/>
                        </a:spcBef>
                        <a:spcAft>
                          <a:spcPts val="0"/>
                        </a:spcAft>
                      </a:pPr>
                      <a:r>
                        <a:rPr lang="en-US" sz="1600" dirty="0">
                          <a:effectLst/>
                        </a:rPr>
                        <a:t>Option II - Lower and Higher Level Questions with Sections A and 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rPr>
                        <a:t>Description – Section A consists of 4 lower level questions each question from different knowledge area (I to VI). Each question carries 10% totaling to 40% of section A. Student answers ALL questions from this section. Section B consists of 5 higher level questions each from different knowledge area (I to VI). Student selects 3 questions out of 5 in section B. Each question carries 20% totaling to 60% of section 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18047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4E252C2-D738-D3A7-BA10-EE2033D4D6B7}"/>
              </a:ext>
            </a:extLst>
          </p:cNvPr>
          <p:cNvSpPr txBox="1">
            <a:spLocks/>
          </p:cNvSpPr>
          <p:nvPr/>
        </p:nvSpPr>
        <p:spPr>
          <a:xfrm>
            <a:off x="1014247" y="1692166"/>
            <a:ext cx="10967545" cy="4288220"/>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457200" indent="-457200" eaLnBrk="1" hangingPunct="1">
              <a:buFont typeface="Wingdings" panose="05000000000000000000" pitchFamily="2" charset="2"/>
              <a:buChar char="q"/>
              <a:defRPr/>
            </a:pPr>
            <a:r>
              <a:rPr lang="en-US" altLang="en-US" sz="2800" kern="0" dirty="0"/>
              <a:t>Improved quality of invigilation and rapid response from invigilators</a:t>
            </a:r>
          </a:p>
          <a:p>
            <a:pPr marL="457200" indent="-457200" eaLnBrk="1" hangingPunct="1">
              <a:buFont typeface="Wingdings" panose="05000000000000000000" pitchFamily="2" charset="2"/>
              <a:buChar char="q"/>
              <a:defRPr/>
            </a:pPr>
            <a:r>
              <a:rPr lang="en-US" altLang="en-US" sz="2800" kern="0" dirty="0"/>
              <a:t>Provision of a master list of all expected candidates for each exam session</a:t>
            </a:r>
          </a:p>
          <a:p>
            <a:pPr marL="457200" indent="-457200" eaLnBrk="1" hangingPunct="1">
              <a:buFont typeface="Wingdings" panose="05000000000000000000" pitchFamily="2" charset="2"/>
              <a:buChar char="q"/>
              <a:defRPr/>
            </a:pPr>
            <a:r>
              <a:rPr lang="en-US" altLang="en-US" sz="2800" kern="0" dirty="0"/>
              <a:t>Increased discipline by staff handling examinations</a:t>
            </a:r>
          </a:p>
          <a:p>
            <a:pPr marL="457200" indent="-457200" eaLnBrk="1" hangingPunct="1">
              <a:buFont typeface="Wingdings" panose="05000000000000000000" pitchFamily="2" charset="2"/>
              <a:buChar char="q"/>
              <a:defRPr/>
            </a:pPr>
            <a:r>
              <a:rPr lang="en-US" altLang="en-US" sz="2800" kern="0" dirty="0"/>
              <a:t>Increased confidentiality of examinations by both staff and students</a:t>
            </a:r>
          </a:p>
          <a:p>
            <a:pPr marL="457200" indent="-457200" eaLnBrk="1" hangingPunct="1">
              <a:buFont typeface="Wingdings" panose="05000000000000000000" pitchFamily="2" charset="2"/>
              <a:buChar char="q"/>
              <a:defRPr/>
            </a:pPr>
            <a:r>
              <a:rPr lang="en-US" altLang="en-US" sz="2800" kern="0" dirty="0"/>
              <a:t>Increased Exam Sessions (ODEX)</a:t>
            </a:r>
          </a:p>
        </p:txBody>
      </p:sp>
      <p:sp>
        <p:nvSpPr>
          <p:cNvPr id="3" name="Title 1">
            <a:extLst>
              <a:ext uri="{FF2B5EF4-FFF2-40B4-BE49-F238E27FC236}">
                <a16:creationId xmlns:a16="http://schemas.microsoft.com/office/drawing/2014/main" id="{2D7394BC-F195-F443-5C51-6F34F2CC4864}"/>
              </a:ext>
            </a:extLst>
          </p:cNvPr>
          <p:cNvSpPr txBox="1">
            <a:spLocks/>
          </p:cNvSpPr>
          <p:nvPr/>
        </p:nvSpPr>
        <p:spPr>
          <a:xfrm>
            <a:off x="457200" y="549274"/>
            <a:ext cx="10273862" cy="1605347"/>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dirty="0"/>
              <a:t>Unquantifiable Achievements…</a:t>
            </a:r>
            <a:endParaRPr lang="en-US" altLang="en-US" kern="0" dirty="0"/>
          </a:p>
        </p:txBody>
      </p:sp>
    </p:spTree>
    <p:extLst>
      <p:ext uri="{BB962C8B-B14F-4D97-AF65-F5344CB8AC3E}">
        <p14:creationId xmlns:p14="http://schemas.microsoft.com/office/powerpoint/2010/main" val="2616888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994D07F-C54B-BABB-E41A-E88C3540CAA1}"/>
              </a:ext>
            </a:extLst>
          </p:cNvPr>
          <p:cNvSpPr txBox="1">
            <a:spLocks/>
          </p:cNvSpPr>
          <p:nvPr/>
        </p:nvSpPr>
        <p:spPr>
          <a:xfrm>
            <a:off x="1472489" y="2060191"/>
            <a:ext cx="10488284" cy="4852988"/>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457200" indent="-457200" eaLnBrk="1" hangingPunct="1">
              <a:buFont typeface="Wingdings" panose="05000000000000000000" pitchFamily="2" charset="2"/>
              <a:buChar char="q"/>
              <a:defRPr/>
            </a:pPr>
            <a:r>
              <a:rPr lang="en-US" altLang="en-US" sz="2800" kern="0" dirty="0">
                <a:solidFill>
                  <a:schemeClr val="tx1"/>
                </a:solidFill>
              </a:rPr>
              <a:t>Improved work environment to academic staff</a:t>
            </a:r>
          </a:p>
          <a:p>
            <a:pPr marL="457200" indent="-457200" eaLnBrk="1" hangingPunct="1">
              <a:buFont typeface="Wingdings" panose="05000000000000000000" pitchFamily="2" charset="2"/>
              <a:buChar char="q"/>
              <a:defRPr/>
            </a:pPr>
            <a:r>
              <a:rPr lang="en-US" altLang="en-US" sz="2800" kern="0" dirty="0">
                <a:solidFill>
                  <a:schemeClr val="tx1"/>
                </a:solidFill>
              </a:rPr>
              <a:t>One Information Center (DES) for exam regulations by students and staff</a:t>
            </a:r>
          </a:p>
          <a:p>
            <a:pPr marL="457200" indent="-457200" eaLnBrk="1" hangingPunct="1">
              <a:buFont typeface="Wingdings" panose="05000000000000000000" pitchFamily="2" charset="2"/>
              <a:buChar char="q"/>
              <a:defRPr/>
            </a:pPr>
            <a:r>
              <a:rPr lang="en-US" altLang="en-US" sz="2800" kern="0" dirty="0">
                <a:solidFill>
                  <a:schemeClr val="tx1"/>
                </a:solidFill>
              </a:rPr>
              <a:t>Improved quality customer service to students and staff.</a:t>
            </a:r>
          </a:p>
          <a:p>
            <a:pPr marL="457200" indent="-457200" eaLnBrk="1" hangingPunct="1">
              <a:buFont typeface="Wingdings" panose="05000000000000000000" pitchFamily="2" charset="2"/>
              <a:buChar char="q"/>
              <a:defRPr/>
            </a:pPr>
            <a:r>
              <a:rPr lang="en-US" altLang="en-US" sz="2800" kern="0" dirty="0">
                <a:solidFill>
                  <a:schemeClr val="tx1"/>
                </a:solidFill>
              </a:rPr>
              <a:t>Increased tuition fee payments by students due to controlled entry in exams.</a:t>
            </a:r>
          </a:p>
          <a:p>
            <a:pPr marL="457200" indent="-457200" eaLnBrk="1" hangingPunct="1">
              <a:buFont typeface="Wingdings" panose="05000000000000000000" pitchFamily="2" charset="2"/>
              <a:buChar char="q"/>
              <a:defRPr/>
            </a:pPr>
            <a:r>
              <a:rPr lang="en-US" altLang="en-US" sz="2800" kern="0" dirty="0">
                <a:solidFill>
                  <a:schemeClr val="tx1"/>
                </a:solidFill>
              </a:rPr>
              <a:t>Early feedback to students through early return of TT scripts.</a:t>
            </a:r>
          </a:p>
          <a:p>
            <a:pPr marL="457200" indent="-457200" eaLnBrk="1" hangingPunct="1">
              <a:buFont typeface="Wingdings" panose="05000000000000000000" pitchFamily="2" charset="2"/>
              <a:buChar char="q"/>
              <a:defRPr/>
            </a:pPr>
            <a:r>
              <a:rPr lang="en-US" altLang="en-US" sz="2800" kern="0" dirty="0">
                <a:solidFill>
                  <a:schemeClr val="tx1"/>
                </a:solidFill>
                <a:latin typeface="Arial Narrow" panose="020B0606020202030204" pitchFamily="34" charset="0"/>
                <a:cs typeface="Times New Roman" panose="02020603050405020304" pitchFamily="18" charset="0"/>
              </a:rPr>
              <a:t>Automation of DES operations</a:t>
            </a:r>
          </a:p>
          <a:p>
            <a:pPr>
              <a:defRPr/>
            </a:pPr>
            <a:endParaRPr lang="en-US" altLang="en-US" kern="0" dirty="0"/>
          </a:p>
        </p:txBody>
      </p:sp>
      <p:sp>
        <p:nvSpPr>
          <p:cNvPr id="3" name="Title 1">
            <a:extLst>
              <a:ext uri="{FF2B5EF4-FFF2-40B4-BE49-F238E27FC236}">
                <a16:creationId xmlns:a16="http://schemas.microsoft.com/office/drawing/2014/main" id="{81CAA7A7-36CD-443E-9353-A6225774E71A}"/>
              </a:ext>
            </a:extLst>
          </p:cNvPr>
          <p:cNvSpPr txBox="1">
            <a:spLocks/>
          </p:cNvSpPr>
          <p:nvPr/>
        </p:nvSpPr>
        <p:spPr>
          <a:xfrm>
            <a:off x="457200" y="549275"/>
            <a:ext cx="10273862" cy="669926"/>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dirty="0"/>
              <a:t>Unquantifiable Achievements…</a:t>
            </a:r>
            <a:endParaRPr lang="en-US" altLang="en-US" kern="0" dirty="0"/>
          </a:p>
        </p:txBody>
      </p:sp>
    </p:spTree>
    <p:extLst>
      <p:ext uri="{BB962C8B-B14F-4D97-AF65-F5344CB8AC3E}">
        <p14:creationId xmlns:p14="http://schemas.microsoft.com/office/powerpoint/2010/main" val="678370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D4ED12B-0011-AD08-721A-9CD425C225BD}"/>
              </a:ext>
            </a:extLst>
          </p:cNvPr>
          <p:cNvSpPr txBox="1">
            <a:spLocks/>
          </p:cNvSpPr>
          <p:nvPr/>
        </p:nvSpPr>
        <p:spPr>
          <a:xfrm>
            <a:off x="534988" y="582612"/>
            <a:ext cx="8229600" cy="1017587"/>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a:t>Increased Graduates Rate</a:t>
            </a:r>
            <a:endParaRPr lang="en-US" altLang="en-US" kern="0"/>
          </a:p>
        </p:txBody>
      </p:sp>
      <p:sp>
        <p:nvSpPr>
          <p:cNvPr id="4" name="Rectangle 4">
            <a:extLst>
              <a:ext uri="{FF2B5EF4-FFF2-40B4-BE49-F238E27FC236}">
                <a16:creationId xmlns:a16="http://schemas.microsoft.com/office/drawing/2014/main" id="{DD9B1360-110D-F781-BDD6-D4FA8CE1C92B}"/>
              </a:ext>
            </a:extLst>
          </p:cNvPr>
          <p:cNvSpPr>
            <a:spLocks noChangeArrowheads="1"/>
          </p:cNvSpPr>
          <p:nvPr/>
        </p:nvSpPr>
        <p:spPr bwMode="auto">
          <a:xfrm>
            <a:off x="9218886" y="4603641"/>
            <a:ext cx="2626272" cy="102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DejaVu Sans"/>
                <a:cs typeface="DejaVu Sans"/>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DejaVu Sans"/>
                <a:cs typeface="DejaVu Sans"/>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DejaVu Sans"/>
                <a:cs typeface="DejaVu Sans"/>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9pPr>
          </a:lstStyle>
          <a:p>
            <a:pPr algn="ctr" eaLnBrk="1" hangingPunct="1">
              <a:lnSpc>
                <a:spcPct val="115000"/>
              </a:lnSpc>
              <a:spcBef>
                <a:spcPct val="0"/>
              </a:spcBef>
              <a:buClrTx/>
              <a:buSzTx/>
              <a:buFontTx/>
              <a:buNone/>
            </a:pPr>
            <a:r>
              <a:rPr lang="en-US" altLang="en-US" sz="18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Source</a:t>
            </a:r>
            <a:r>
              <a:rPr lang="en-US" altLang="en-US" sz="18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OUT Facts &amp; Figures &amp; Graduation Book </a:t>
            </a:r>
            <a:r>
              <a:rPr lang="en-US" alt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rPr>
              <a:t>2009-2020</a:t>
            </a:r>
            <a:endParaRPr lang="en-US" altLang="en-US" sz="1600">
              <a:solidFill>
                <a:schemeClr val="tx1"/>
              </a:solidFill>
              <a:ea typeface="Calibri" panose="020F0502020204030204" pitchFamily="34" charset="0"/>
              <a:cs typeface="Times New Roman" panose="02020603050405020304" pitchFamily="18" charset="0"/>
            </a:endParaRPr>
          </a:p>
        </p:txBody>
      </p:sp>
      <p:pic>
        <p:nvPicPr>
          <p:cNvPr id="5" name="Picture 1">
            <a:extLst>
              <a:ext uri="{FF2B5EF4-FFF2-40B4-BE49-F238E27FC236}">
                <a16:creationId xmlns:a16="http://schemas.microsoft.com/office/drawing/2014/main" id="{E9E698AF-5872-FC5A-9B64-C65C35AEC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648" y="1600199"/>
            <a:ext cx="7116762" cy="43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657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80217EDB-738C-C628-B571-CF0140650877}"/>
              </a:ext>
            </a:extLst>
          </p:cNvPr>
          <p:cNvSpPr txBox="1">
            <a:spLocks/>
          </p:cNvSpPr>
          <p:nvPr/>
        </p:nvSpPr>
        <p:spPr>
          <a:xfrm>
            <a:off x="1739462" y="1941095"/>
            <a:ext cx="8968643" cy="32720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q"/>
              <a:defRPr/>
            </a:pPr>
            <a:r>
              <a:rPr lang="en-US"/>
              <a:t>In 2020, Most education institutions were closed due to Covid-19. OUT did not close as its course delivery was already online.</a:t>
            </a:r>
          </a:p>
          <a:p>
            <a:pPr marL="457200" indent="-457200">
              <a:buFont typeface="Wingdings" panose="05000000000000000000" pitchFamily="2" charset="2"/>
              <a:buChar char="q"/>
              <a:defRPr/>
            </a:pPr>
            <a:r>
              <a:rPr lang="en-US"/>
              <a:t>However, OUT students could not assemble to write exams. Instead, the University established an online oral examination system – OREX.</a:t>
            </a:r>
          </a:p>
          <a:p>
            <a:pPr marL="0" indent="0">
              <a:defRPr/>
            </a:pPr>
            <a:endParaRPr lang="en-AE" dirty="0"/>
          </a:p>
        </p:txBody>
      </p:sp>
      <p:sp>
        <p:nvSpPr>
          <p:cNvPr id="3" name="Title 4">
            <a:extLst>
              <a:ext uri="{FF2B5EF4-FFF2-40B4-BE49-F238E27FC236}">
                <a16:creationId xmlns:a16="http://schemas.microsoft.com/office/drawing/2014/main" id="{F8CA9B59-C630-5FC9-787C-B7076ED28C64}"/>
              </a:ext>
            </a:extLst>
          </p:cNvPr>
          <p:cNvSpPr txBox="1">
            <a:spLocks noChangeArrowheads="1"/>
          </p:cNvSpPr>
          <p:nvPr/>
        </p:nvSpPr>
        <p:spPr>
          <a:xfrm>
            <a:off x="2128345" y="612064"/>
            <a:ext cx="8228013" cy="7835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a:t>ORAL EXAMINATION SYSTEM (OREX)</a:t>
            </a:r>
            <a:endParaRPr lang="en-AE" altLang="en-US" sz="4000" b="1"/>
          </a:p>
        </p:txBody>
      </p:sp>
    </p:spTree>
    <p:extLst>
      <p:ext uri="{BB962C8B-B14F-4D97-AF65-F5344CB8AC3E}">
        <p14:creationId xmlns:p14="http://schemas.microsoft.com/office/powerpoint/2010/main" val="3042119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F805212F-469A-57F4-10DB-A9B5D013E55E}"/>
              </a:ext>
            </a:extLst>
          </p:cNvPr>
          <p:cNvSpPr txBox="1">
            <a:spLocks noChangeArrowheads="1"/>
          </p:cNvSpPr>
          <p:nvPr/>
        </p:nvSpPr>
        <p:spPr bwMode="auto">
          <a:xfrm>
            <a:off x="762000" y="1905000"/>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DejaVu Sans"/>
                <a:cs typeface="DejaVu Sans"/>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ea typeface="DejaVu Sans"/>
                <a:cs typeface="DejaVu Sans"/>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DejaVu Sans"/>
                <a:cs typeface="DejaVu Sans"/>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DejaVu Sans"/>
                <a:cs typeface="DejaVu Sans"/>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DejaVu Sans"/>
                <a:cs typeface="DejaVu San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DejaVu Sans"/>
                <a:cs typeface="DejaVu San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DejaVu Sans"/>
                <a:cs typeface="DejaVu San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DejaVu Sans"/>
                <a:cs typeface="DejaVu San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DejaVu Sans"/>
                <a:cs typeface="DejaVu Sans"/>
              </a:defRPr>
            </a:lvl9pPr>
          </a:lstStyle>
          <a:p>
            <a:pPr algn="ctr" eaLnBrk="1" hangingPunct="1">
              <a:spcBef>
                <a:spcPct val="0"/>
              </a:spcBef>
              <a:buClrTx/>
              <a:buFontTx/>
              <a:buNone/>
            </a:pPr>
            <a:endParaRPr lang="en-GB" altLang="en-US" sz="4000" b="1" dirty="0">
              <a:solidFill>
                <a:srgbClr val="0070C0"/>
              </a:solidFill>
              <a:latin typeface="Mongolian Baiti" panose="03000500000000000000" pitchFamily="66" charset="0"/>
            </a:endParaRPr>
          </a:p>
        </p:txBody>
      </p:sp>
      <p:sp>
        <p:nvSpPr>
          <p:cNvPr id="5" name="Footer Placeholder 2">
            <a:extLst>
              <a:ext uri="{FF2B5EF4-FFF2-40B4-BE49-F238E27FC236}">
                <a16:creationId xmlns:a16="http://schemas.microsoft.com/office/drawing/2014/main" id="{8D6D0ECC-5CB4-1CBE-4769-C4295589BC62}"/>
              </a:ext>
            </a:extLst>
          </p:cNvPr>
          <p:cNvSpPr txBox="1">
            <a:spLocks/>
          </p:cNvSpPr>
          <p:nvPr/>
        </p:nvSpPr>
        <p:spPr>
          <a:xfrm>
            <a:off x="3124200" y="6310313"/>
            <a:ext cx="2894013" cy="457200"/>
          </a:xfrm>
          <a:prstGeom prst="rect">
            <a:avLst/>
          </a:prstGeom>
        </p:spPr>
        <p:txBody>
          <a:bodyPr/>
          <a:lstStyle>
            <a:defPPr>
              <a:defRPr lang="en-B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p>
        </p:txBody>
      </p:sp>
      <p:sp>
        <p:nvSpPr>
          <p:cNvPr id="7" name="Text Box 1">
            <a:extLst>
              <a:ext uri="{FF2B5EF4-FFF2-40B4-BE49-F238E27FC236}">
                <a16:creationId xmlns:a16="http://schemas.microsoft.com/office/drawing/2014/main" id="{C807524D-C7E0-3F1F-21F8-6A773D398D5D}"/>
              </a:ext>
            </a:extLst>
          </p:cNvPr>
          <p:cNvSpPr txBox="1">
            <a:spLocks noChangeArrowheads="1"/>
          </p:cNvSpPr>
          <p:nvPr/>
        </p:nvSpPr>
        <p:spPr bwMode="auto">
          <a:xfrm>
            <a:off x="620713" y="412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 name="Text Box 2">
            <a:extLst>
              <a:ext uri="{FF2B5EF4-FFF2-40B4-BE49-F238E27FC236}">
                <a16:creationId xmlns:a16="http://schemas.microsoft.com/office/drawing/2014/main" id="{3DA126E7-1585-1FAA-DFBF-9BE004C15EC2}"/>
              </a:ext>
            </a:extLst>
          </p:cNvPr>
          <p:cNvSpPr txBox="1">
            <a:spLocks noChangeArrowheads="1"/>
          </p:cNvSpPr>
          <p:nvPr/>
        </p:nvSpPr>
        <p:spPr bwMode="auto">
          <a:xfrm>
            <a:off x="609600" y="1752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3" name="Title 1">
            <a:extLst>
              <a:ext uri="{FF2B5EF4-FFF2-40B4-BE49-F238E27FC236}">
                <a16:creationId xmlns:a16="http://schemas.microsoft.com/office/drawing/2014/main" id="{C4571A57-2285-043E-C823-4556DC686228}"/>
              </a:ext>
            </a:extLst>
          </p:cNvPr>
          <p:cNvSpPr txBox="1">
            <a:spLocks noChangeArrowheads="1"/>
          </p:cNvSpPr>
          <p:nvPr/>
        </p:nvSpPr>
        <p:spPr>
          <a:xfrm>
            <a:off x="609600" y="280988"/>
            <a:ext cx="8228013" cy="14335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a:t>INTRODUCTION</a:t>
            </a:r>
            <a:endParaRPr lang="en-AE" altLang="en-US"/>
          </a:p>
        </p:txBody>
      </p:sp>
      <p:sp>
        <p:nvSpPr>
          <p:cNvPr id="14" name="Content Placeholder 2">
            <a:extLst>
              <a:ext uri="{FF2B5EF4-FFF2-40B4-BE49-F238E27FC236}">
                <a16:creationId xmlns:a16="http://schemas.microsoft.com/office/drawing/2014/main" id="{E70D92CC-9233-044D-CF8C-433214EA5569}"/>
              </a:ext>
            </a:extLst>
          </p:cNvPr>
          <p:cNvSpPr txBox="1">
            <a:spLocks noChangeArrowheads="1"/>
          </p:cNvSpPr>
          <p:nvPr/>
        </p:nvSpPr>
        <p:spPr>
          <a:xfrm>
            <a:off x="620713" y="1371600"/>
            <a:ext cx="8228012" cy="45243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q"/>
            </a:pPr>
            <a:r>
              <a:rPr lang="en-US" altLang="en-US"/>
              <a:t>Traditional Assessment of learners, is labour intensive, time consuming and costly</a:t>
            </a:r>
          </a:p>
          <a:p>
            <a:pPr marL="457200" indent="-457200">
              <a:buFont typeface="Wingdings" panose="05000000000000000000" pitchFamily="2" charset="2"/>
              <a:buChar char="q"/>
            </a:pPr>
            <a:r>
              <a:rPr lang="en-US" altLang="en-US"/>
              <a:t>It usually consumes lots of paper, requires involvement of many personnel,  from setting questions, printing, Distribution, invigilation, collection answer scripts to the centre, organizing marking, compiling results, and final approval of results.</a:t>
            </a:r>
          </a:p>
          <a:p>
            <a:pPr marL="457200" indent="-457200">
              <a:buFont typeface="Wingdings" panose="05000000000000000000" pitchFamily="2" charset="2"/>
              <a:buChar char="q"/>
            </a:pPr>
            <a:r>
              <a:rPr lang="en-US" altLang="en-US"/>
              <a:t>There is insecurity and prone to cheating and examimimation leakages.</a:t>
            </a:r>
            <a:endParaRPr lang="en-AE" altLang="en-US" dirty="0"/>
          </a:p>
        </p:txBody>
      </p:sp>
    </p:spTree>
    <p:extLst>
      <p:ext uri="{BB962C8B-B14F-4D97-AF65-F5344CB8AC3E}">
        <p14:creationId xmlns:p14="http://schemas.microsoft.com/office/powerpoint/2010/main" val="120202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100000">
                                          <p:val>
                                            <p:strVal val="#ppt_x"/>
                                          </p:val>
                                        </p:tav>
                                        <p:tav>
                                          <p:val>
                                            <p:strVal val="#ppt_x"/>
                                          </p:val>
                                        </p:tav>
                                      </p:tavLst>
                                    </p:anim>
                                    <p:anim calcmode="lin" valueType="num">
                                      <p:cBhvr>
                                        <p:cTn id="8" dur="500" fill="hold"/>
                                        <p:tgtEl>
                                          <p:spTgt spid="2"/>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A0476880-485A-9F0F-DFE7-B2F70265A819}"/>
              </a:ext>
            </a:extLst>
          </p:cNvPr>
          <p:cNvSpPr txBox="1">
            <a:spLocks noChangeArrowheads="1"/>
          </p:cNvSpPr>
          <p:nvPr/>
        </p:nvSpPr>
        <p:spPr>
          <a:xfrm>
            <a:off x="457200" y="128588"/>
            <a:ext cx="8228013" cy="14335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a:t>ORAL EXAMINATION SYSTEM (OREX)</a:t>
            </a:r>
            <a:endParaRPr lang="en-AE" altLang="en-US" sz="4000" b="1"/>
          </a:p>
        </p:txBody>
      </p:sp>
      <p:pic>
        <p:nvPicPr>
          <p:cNvPr id="3" name="Picture 6">
            <a:extLst>
              <a:ext uri="{FF2B5EF4-FFF2-40B4-BE49-F238E27FC236}">
                <a16:creationId xmlns:a16="http://schemas.microsoft.com/office/drawing/2014/main" id="{C48DE7D0-E876-BC49-15C1-A7C88FD5EB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3108" y="1040606"/>
            <a:ext cx="381635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A2A3A697-1FDD-A7ED-129C-10FC673BC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038" y="1295219"/>
            <a:ext cx="6906878" cy="367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a:extLst>
              <a:ext uri="{FF2B5EF4-FFF2-40B4-BE49-F238E27FC236}">
                <a16:creationId xmlns:a16="http://schemas.microsoft.com/office/drawing/2014/main" id="{F1DE9028-7875-F993-9D3D-334AB8DACA4A}"/>
              </a:ext>
            </a:extLst>
          </p:cNvPr>
          <p:cNvSpPr txBox="1">
            <a:spLocks noChangeArrowheads="1"/>
          </p:cNvSpPr>
          <p:nvPr/>
        </p:nvSpPr>
        <p:spPr bwMode="auto">
          <a:xfrm>
            <a:off x="4356100" y="5043487"/>
            <a:ext cx="6906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389438">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DejaVu Sans"/>
                <a:cs typeface="DejaVu Sans"/>
              </a:defRPr>
            </a:lvl1pPr>
            <a:lvl2pPr defTabSz="4389438">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DejaVu Sans"/>
                <a:cs typeface="DejaVu Sans"/>
              </a:defRPr>
            </a:lvl2pPr>
            <a:lvl3pPr defTabSz="4389438">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DejaVu Sans"/>
                <a:cs typeface="DejaVu Sans"/>
              </a:defRPr>
            </a:lvl3pPr>
            <a:lvl4pPr defTabSz="4389438">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4pPr>
            <a:lvl5pPr defTabSz="4389438">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5pPr>
            <a:lvl6pPr marL="2514600" indent="-228600" defTabSz="4389438"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6pPr>
            <a:lvl7pPr marL="2971800" indent="-228600" defTabSz="4389438"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7pPr>
            <a:lvl8pPr marL="3429000" indent="-228600" defTabSz="4389438"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8pPr>
            <a:lvl9pPr marL="3886200" indent="-228600" defTabSz="4389438"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9pPr>
          </a:lstStyle>
          <a:p>
            <a:pPr algn="ctr">
              <a:spcBef>
                <a:spcPct val="0"/>
              </a:spcBef>
              <a:buClrTx/>
              <a:buSzTx/>
              <a:buFontTx/>
              <a:buNone/>
            </a:pPr>
            <a:r>
              <a:rPr lang="en-US" altLang="en-US" sz="1800" b="1">
                <a:solidFill>
                  <a:schemeClr val="tx1"/>
                </a:solidFill>
                <a:latin typeface="Arial" panose="020B0604020202020204" pitchFamily="34" charset="0"/>
              </a:rPr>
              <a:t>Virtual Exam Hall (</a:t>
            </a:r>
            <a:r>
              <a:rPr lang="en-US" altLang="en-US" sz="1800" b="1">
                <a:solidFill>
                  <a:schemeClr val="tx1"/>
                </a:solidFill>
                <a:latin typeface="Monotype Corsiva" panose="03010101010201010101" pitchFamily="66" charset="0"/>
              </a:rPr>
              <a:t>i~Room</a:t>
            </a:r>
            <a:r>
              <a:rPr lang="en-US" altLang="en-US" sz="1800" b="1">
                <a:solidFill>
                  <a:schemeClr val="tx1"/>
                </a:solidFill>
                <a:latin typeface="Arial" panose="020B0604020202020204" pitchFamily="34" charset="0"/>
              </a:rPr>
              <a:t>)</a:t>
            </a:r>
            <a:endParaRPr lang="en-US" altLang="en-US" sz="1800" b="1">
              <a:solidFill>
                <a:schemeClr val="tx1"/>
              </a:solidFill>
              <a:latin typeface="Monotype Corsiva" panose="03010101010201010101" pitchFamily="66" charset="0"/>
            </a:endParaRPr>
          </a:p>
        </p:txBody>
      </p:sp>
    </p:spTree>
    <p:extLst>
      <p:ext uri="{BB962C8B-B14F-4D97-AF65-F5344CB8AC3E}">
        <p14:creationId xmlns:p14="http://schemas.microsoft.com/office/powerpoint/2010/main" val="2329078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F8FB-45F8-4437-9E2E-C00FE313F95B}"/>
              </a:ext>
            </a:extLst>
          </p:cNvPr>
          <p:cNvSpPr txBox="1">
            <a:spLocks/>
          </p:cNvSpPr>
          <p:nvPr/>
        </p:nvSpPr>
        <p:spPr>
          <a:xfrm>
            <a:off x="457200" y="854242"/>
            <a:ext cx="11004303" cy="792163"/>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dirty="0"/>
              <a:t>Realized Strengths of OREX</a:t>
            </a:r>
          </a:p>
        </p:txBody>
      </p:sp>
      <p:sp>
        <p:nvSpPr>
          <p:cNvPr id="3" name="Content Placeholder 2">
            <a:extLst>
              <a:ext uri="{FF2B5EF4-FFF2-40B4-BE49-F238E27FC236}">
                <a16:creationId xmlns:a16="http://schemas.microsoft.com/office/drawing/2014/main" id="{BBE03362-FC04-F603-EFC4-419569306048}"/>
              </a:ext>
            </a:extLst>
          </p:cNvPr>
          <p:cNvSpPr txBox="1">
            <a:spLocks/>
          </p:cNvSpPr>
          <p:nvPr/>
        </p:nvSpPr>
        <p:spPr>
          <a:xfrm>
            <a:off x="457199" y="1752600"/>
            <a:ext cx="11253537" cy="4114800"/>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457200" indent="-457200" algn="just" eaLnBrk="1" hangingPunct="1">
              <a:buFont typeface="Wingdings" panose="05000000000000000000" pitchFamily="2" charset="2"/>
              <a:buChar char="q"/>
              <a:defRPr/>
            </a:pPr>
            <a:r>
              <a:rPr lang="en-US" altLang="en-US" sz="2800" kern="0" dirty="0"/>
              <a:t>More objective than Written Exams.</a:t>
            </a:r>
          </a:p>
          <a:p>
            <a:pPr marL="457200" indent="-457200" algn="just" eaLnBrk="1" hangingPunct="1">
              <a:buFont typeface="Wingdings" panose="05000000000000000000" pitchFamily="2" charset="2"/>
              <a:buChar char="q"/>
              <a:defRPr/>
            </a:pPr>
            <a:r>
              <a:rPr lang="en-US" altLang="en-US" sz="2800" kern="0" dirty="0"/>
              <a:t>Highly Flexible, Examiners &amp; Candidates can take OREX from anywhere</a:t>
            </a:r>
          </a:p>
          <a:p>
            <a:pPr marL="457200" indent="-457200" eaLnBrk="1" hangingPunct="1">
              <a:buFont typeface="Wingdings" panose="05000000000000000000" pitchFamily="2" charset="2"/>
              <a:buChar char="q"/>
              <a:defRPr/>
            </a:pPr>
            <a:r>
              <a:rPr lang="en-US" altLang="en-US" sz="2800" kern="0" dirty="0"/>
              <a:t>A very Good Measure of someone's Understanding of a Subject.</a:t>
            </a:r>
          </a:p>
          <a:p>
            <a:pPr marL="457200" indent="-457200" algn="just" eaLnBrk="1" hangingPunct="1">
              <a:buFont typeface="Wingdings" panose="05000000000000000000" pitchFamily="2" charset="2"/>
              <a:buChar char="q"/>
              <a:defRPr/>
            </a:pPr>
            <a:r>
              <a:rPr lang="en-US" altLang="en-US" sz="2800" kern="0" dirty="0"/>
              <a:t>Purely Open &amp; Online Assessment Model.</a:t>
            </a:r>
          </a:p>
          <a:p>
            <a:pPr marL="457200" indent="-457200" algn="just" eaLnBrk="1" hangingPunct="1">
              <a:buFont typeface="Wingdings" panose="05000000000000000000" pitchFamily="2" charset="2"/>
              <a:buChar char="q"/>
              <a:defRPr/>
            </a:pPr>
            <a:r>
              <a:rPr lang="en-US" altLang="en-US" sz="2800" kern="0" dirty="0"/>
              <a:t>Comply well with Covid-19 Social Distancing Order.</a:t>
            </a:r>
          </a:p>
          <a:p>
            <a:pPr marL="457200" indent="-457200" algn="just" eaLnBrk="1" hangingPunct="1">
              <a:buFont typeface="Wingdings" panose="05000000000000000000" pitchFamily="2" charset="2"/>
              <a:buChar char="q"/>
              <a:defRPr/>
            </a:pPr>
            <a:r>
              <a:rPr lang="en-US" altLang="en-US" sz="2800" kern="0" dirty="0"/>
              <a:t>Save Time and Resources.</a:t>
            </a:r>
          </a:p>
        </p:txBody>
      </p:sp>
    </p:spTree>
    <p:extLst>
      <p:ext uri="{BB962C8B-B14F-4D97-AF65-F5344CB8AC3E}">
        <p14:creationId xmlns:p14="http://schemas.microsoft.com/office/powerpoint/2010/main" val="1105824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6A160D8-9FC7-4B01-92AC-8C044A308EEA}"/>
              </a:ext>
            </a:extLst>
          </p:cNvPr>
          <p:cNvSpPr txBox="1">
            <a:spLocks/>
          </p:cNvSpPr>
          <p:nvPr/>
        </p:nvSpPr>
        <p:spPr>
          <a:xfrm>
            <a:off x="721895" y="2320925"/>
            <a:ext cx="11397916" cy="4537075"/>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457200" indent="-457200" algn="just" eaLnBrk="1" hangingPunct="1">
              <a:buFont typeface="Wingdings" panose="05000000000000000000" pitchFamily="2" charset="2"/>
              <a:buChar char="q"/>
              <a:defRPr/>
            </a:pPr>
            <a:r>
              <a:rPr lang="en-US" altLang="en-US" sz="2800" kern="0" dirty="0"/>
              <a:t>Random Allocation of Examiners to maintain high level of Anonymity</a:t>
            </a:r>
          </a:p>
          <a:p>
            <a:pPr marL="457200" indent="-457200" algn="just" eaLnBrk="1" hangingPunct="1">
              <a:buFont typeface="Wingdings" panose="05000000000000000000" pitchFamily="2" charset="2"/>
              <a:buChar char="q"/>
              <a:defRPr/>
            </a:pPr>
            <a:r>
              <a:rPr lang="en-US" altLang="en-US" sz="2800" kern="0" dirty="0"/>
              <a:t>Examination Timetable is UNIQUE for Examiner &amp; Student</a:t>
            </a:r>
          </a:p>
          <a:p>
            <a:pPr marL="457200" indent="-457200" algn="just" eaLnBrk="1" hangingPunct="1">
              <a:buFont typeface="Wingdings" panose="05000000000000000000" pitchFamily="2" charset="2"/>
              <a:buChar char="q"/>
              <a:defRPr/>
            </a:pPr>
            <a:r>
              <a:rPr lang="en-US" altLang="en-US" sz="2800" kern="0" dirty="0"/>
              <a:t>Opportunity for Examiner to get Instant Feedback from Students</a:t>
            </a:r>
          </a:p>
          <a:p>
            <a:pPr marL="457200" indent="-457200" algn="just" eaLnBrk="1" hangingPunct="1">
              <a:buFont typeface="Wingdings" panose="05000000000000000000" pitchFamily="2" charset="2"/>
              <a:buChar char="q"/>
              <a:defRPr/>
            </a:pPr>
            <a:r>
              <a:rPr lang="en-US" altLang="en-US" sz="2800" kern="0" dirty="0"/>
              <a:t>Automated Questions &amp; Marking Scheme.</a:t>
            </a:r>
          </a:p>
          <a:p>
            <a:pPr marL="457200" indent="-457200" algn="just" eaLnBrk="1" hangingPunct="1">
              <a:buFont typeface="Wingdings" panose="05000000000000000000" pitchFamily="2" charset="2"/>
              <a:buChar char="q"/>
              <a:defRPr/>
            </a:pPr>
            <a:r>
              <a:rPr lang="en-US" altLang="en-US" sz="2800" kern="0" dirty="0"/>
              <a:t>Question Paper is generated on Exam Date &amp; Time.</a:t>
            </a:r>
          </a:p>
          <a:p>
            <a:pPr marL="457200" indent="-457200" algn="just" eaLnBrk="1" hangingPunct="1">
              <a:buFont typeface="Wingdings" panose="05000000000000000000" pitchFamily="2" charset="2"/>
              <a:buChar char="q"/>
              <a:defRPr/>
            </a:pPr>
            <a:r>
              <a:rPr lang="en-US" altLang="en-US" sz="2800" kern="0" dirty="0"/>
              <a:t>Questions are Comprehensive &amp; Integrated.</a:t>
            </a:r>
          </a:p>
        </p:txBody>
      </p:sp>
      <p:sp>
        <p:nvSpPr>
          <p:cNvPr id="3" name="Title 1">
            <a:extLst>
              <a:ext uri="{FF2B5EF4-FFF2-40B4-BE49-F238E27FC236}">
                <a16:creationId xmlns:a16="http://schemas.microsoft.com/office/drawing/2014/main" id="{89B15890-3F0F-4A9C-0D40-334CDAA6D785}"/>
              </a:ext>
            </a:extLst>
          </p:cNvPr>
          <p:cNvSpPr txBox="1">
            <a:spLocks/>
          </p:cNvSpPr>
          <p:nvPr/>
        </p:nvSpPr>
        <p:spPr>
          <a:xfrm>
            <a:off x="457200" y="838200"/>
            <a:ext cx="11004303" cy="792163"/>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dirty="0"/>
              <a:t>Realized Strengths of OREX</a:t>
            </a:r>
          </a:p>
        </p:txBody>
      </p:sp>
    </p:spTree>
    <p:extLst>
      <p:ext uri="{BB962C8B-B14F-4D97-AF65-F5344CB8AC3E}">
        <p14:creationId xmlns:p14="http://schemas.microsoft.com/office/powerpoint/2010/main" val="4025119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4B5CD3C-D006-489A-4C40-81A1C790F428}"/>
              </a:ext>
            </a:extLst>
          </p:cNvPr>
          <p:cNvSpPr txBox="1">
            <a:spLocks/>
          </p:cNvSpPr>
          <p:nvPr/>
        </p:nvSpPr>
        <p:spPr>
          <a:xfrm>
            <a:off x="890336" y="2077453"/>
            <a:ext cx="10916654" cy="3769893"/>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457200" indent="-457200" eaLnBrk="1" hangingPunct="1">
              <a:buFont typeface="Wingdings" panose="05000000000000000000" pitchFamily="2" charset="2"/>
              <a:buChar char="Ø"/>
              <a:defRPr/>
            </a:pPr>
            <a:r>
              <a:rPr lang="en-US" altLang="en-US" sz="2800" kern="0" dirty="0"/>
              <a:t>Follow-ups Questions probe student to provide elaborative answers.</a:t>
            </a:r>
          </a:p>
          <a:p>
            <a:pPr marL="457200" indent="-457200" eaLnBrk="1" hangingPunct="1">
              <a:buFont typeface="Wingdings" panose="05000000000000000000" pitchFamily="2" charset="2"/>
              <a:buChar char="Ø"/>
              <a:defRPr/>
            </a:pPr>
            <a:r>
              <a:rPr lang="en-US" altLang="en-US" sz="2800" kern="0" dirty="0"/>
              <a:t>On the Spot Marking, Question Paper with inbuilt Marking Scheme.</a:t>
            </a:r>
          </a:p>
          <a:p>
            <a:pPr marL="457200" indent="-457200" eaLnBrk="1" hangingPunct="1">
              <a:buFont typeface="Wingdings" panose="05000000000000000000" pitchFamily="2" charset="2"/>
              <a:buChar char="Ø"/>
              <a:defRPr/>
            </a:pPr>
            <a:r>
              <a:rPr lang="en-US" altLang="en-US" sz="2800" kern="0" dirty="0"/>
              <a:t>Help student to build Confidence, Communication Skills.</a:t>
            </a:r>
          </a:p>
          <a:p>
            <a:pPr marL="457200" indent="-457200" eaLnBrk="1" hangingPunct="1">
              <a:buFont typeface="Wingdings" panose="05000000000000000000" pitchFamily="2" charset="2"/>
              <a:buChar char="Ø"/>
              <a:defRPr/>
            </a:pPr>
            <a:r>
              <a:rPr lang="en-US" altLang="en-US" sz="2800" kern="0" dirty="0"/>
              <a:t>Assess Creativity Aspect of the Subject, Application, Problem Solving, Knowledge, and Understanding of the Learning Outcomes.</a:t>
            </a:r>
          </a:p>
          <a:p>
            <a:pPr marL="457200" indent="-457200" eaLnBrk="1" hangingPunct="1">
              <a:buFont typeface="Wingdings" panose="05000000000000000000" pitchFamily="2" charset="2"/>
              <a:buChar char="Ø"/>
              <a:defRPr/>
            </a:pPr>
            <a:r>
              <a:rPr lang="en-US" altLang="en-US" sz="2800" kern="0" dirty="0"/>
              <a:t>Improve ICT Skills &lt;&lt;Smart Devices &amp; Online Collaboration Tools&gt;&gt;</a:t>
            </a:r>
          </a:p>
        </p:txBody>
      </p:sp>
      <p:sp>
        <p:nvSpPr>
          <p:cNvPr id="3" name="Title 1">
            <a:extLst>
              <a:ext uri="{FF2B5EF4-FFF2-40B4-BE49-F238E27FC236}">
                <a16:creationId xmlns:a16="http://schemas.microsoft.com/office/drawing/2014/main" id="{87D3163C-D60D-28AB-C6CD-678A1852044D}"/>
              </a:ext>
            </a:extLst>
          </p:cNvPr>
          <p:cNvSpPr txBox="1">
            <a:spLocks/>
          </p:cNvSpPr>
          <p:nvPr/>
        </p:nvSpPr>
        <p:spPr>
          <a:xfrm>
            <a:off x="457200" y="838200"/>
            <a:ext cx="11004303" cy="792163"/>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dirty="0"/>
              <a:t>Realized Strengths of OREX</a:t>
            </a:r>
          </a:p>
        </p:txBody>
      </p:sp>
    </p:spTree>
    <p:extLst>
      <p:ext uri="{BB962C8B-B14F-4D97-AF65-F5344CB8AC3E}">
        <p14:creationId xmlns:p14="http://schemas.microsoft.com/office/powerpoint/2010/main" val="2745714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CF461-4BF4-4FF0-1E12-BA3D1569B283}"/>
              </a:ext>
            </a:extLst>
          </p:cNvPr>
          <p:cNvSpPr txBox="1">
            <a:spLocks/>
          </p:cNvSpPr>
          <p:nvPr/>
        </p:nvSpPr>
        <p:spPr>
          <a:xfrm>
            <a:off x="287337" y="838200"/>
            <a:ext cx="9450221" cy="1431758"/>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dirty="0"/>
              <a:t>OREX System Functionalities</a:t>
            </a:r>
            <a:endParaRPr lang="en-US" altLang="en-US" b="1" kern="0" dirty="0">
              <a:solidFill>
                <a:srgbClr val="0000CC"/>
              </a:solidFill>
            </a:endParaRPr>
          </a:p>
        </p:txBody>
      </p:sp>
      <p:sp>
        <p:nvSpPr>
          <p:cNvPr id="3" name="Content Placeholder 2">
            <a:extLst>
              <a:ext uri="{FF2B5EF4-FFF2-40B4-BE49-F238E27FC236}">
                <a16:creationId xmlns:a16="http://schemas.microsoft.com/office/drawing/2014/main" id="{1F1438FB-A40F-CF07-BD65-F7204A438CF1}"/>
              </a:ext>
            </a:extLst>
          </p:cNvPr>
          <p:cNvSpPr txBox="1">
            <a:spLocks/>
          </p:cNvSpPr>
          <p:nvPr/>
        </p:nvSpPr>
        <p:spPr>
          <a:xfrm>
            <a:off x="693821" y="2346158"/>
            <a:ext cx="10503568" cy="3733800"/>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a:buFont typeface="Wingdings" panose="05000000000000000000" pitchFamily="2" charset="2"/>
              <a:buChar char="q"/>
              <a:defRPr/>
            </a:pPr>
            <a:r>
              <a:rPr lang="en-US" altLang="en-US" sz="2400" kern="0" dirty="0"/>
              <a:t>Facilitate </a:t>
            </a:r>
            <a:r>
              <a:rPr lang="en-US" altLang="en-US" sz="2400" b="1" kern="0" dirty="0">
                <a:solidFill>
                  <a:srgbClr val="FF0000"/>
                </a:solidFill>
              </a:rPr>
              <a:t>Registration</a:t>
            </a:r>
            <a:r>
              <a:rPr lang="en-US" altLang="en-US" sz="2400" kern="0" dirty="0"/>
              <a:t> &amp; </a:t>
            </a:r>
            <a:r>
              <a:rPr lang="en-US" altLang="en-US" sz="2400" b="1" kern="0" dirty="0">
                <a:solidFill>
                  <a:srgbClr val="FF0000"/>
                </a:solidFill>
              </a:rPr>
              <a:t>Examination</a:t>
            </a:r>
          </a:p>
          <a:p>
            <a:pPr>
              <a:buFont typeface="Wingdings" panose="05000000000000000000" pitchFamily="2" charset="2"/>
              <a:buChar char="q"/>
              <a:defRPr/>
            </a:pPr>
            <a:r>
              <a:rPr lang="en-US" altLang="en-US" sz="2400" b="1" kern="0" dirty="0">
                <a:solidFill>
                  <a:srgbClr val="FF0000"/>
                </a:solidFill>
              </a:rPr>
              <a:t>Zoom Link </a:t>
            </a:r>
            <a:r>
              <a:rPr lang="en-US" altLang="en-US" sz="2400" kern="0" dirty="0">
                <a:solidFill>
                  <a:srgbClr val="0000CC"/>
                </a:solidFill>
              </a:rPr>
              <a:t>is shared through Software</a:t>
            </a:r>
          </a:p>
          <a:p>
            <a:pPr>
              <a:buFont typeface="Wingdings" panose="05000000000000000000" pitchFamily="2" charset="2"/>
              <a:buChar char="q"/>
              <a:defRPr/>
            </a:pPr>
            <a:r>
              <a:rPr lang="en-US" altLang="en-US" sz="2400" kern="0" dirty="0"/>
              <a:t>Students generate </a:t>
            </a:r>
            <a:r>
              <a:rPr lang="en-US" altLang="en-US" sz="2400" kern="0" dirty="0">
                <a:solidFill>
                  <a:srgbClr val="0000CC"/>
                </a:solidFill>
              </a:rPr>
              <a:t>OREX Visa Card</a:t>
            </a:r>
            <a:endParaRPr lang="en-US" altLang="en-US" sz="2400" kern="0" dirty="0"/>
          </a:p>
          <a:p>
            <a:pPr>
              <a:buFont typeface="Wingdings" panose="05000000000000000000" pitchFamily="2" charset="2"/>
              <a:buChar char="q"/>
              <a:defRPr/>
            </a:pPr>
            <a:r>
              <a:rPr lang="en-US" altLang="en-US" sz="2400" kern="0" dirty="0"/>
              <a:t>Pairing of CE/SE/EO and Candidate is automated and randomly determined by Software</a:t>
            </a:r>
          </a:p>
          <a:p>
            <a:pPr>
              <a:buFont typeface="Wingdings" panose="05000000000000000000" pitchFamily="2" charset="2"/>
              <a:buChar char="q"/>
              <a:defRPr/>
            </a:pPr>
            <a:r>
              <a:rPr lang="en-US" altLang="en-US" sz="2400" kern="0" dirty="0">
                <a:solidFill>
                  <a:srgbClr val="0000CC"/>
                </a:solidFill>
              </a:rPr>
              <a:t>Question Paper </a:t>
            </a:r>
            <a:r>
              <a:rPr lang="en-US" altLang="en-US" sz="2400" kern="0" dirty="0"/>
              <a:t>is randomly generated from the Software</a:t>
            </a:r>
          </a:p>
          <a:p>
            <a:pPr marL="800100" lvl="1" indent="-342900">
              <a:buFont typeface="Wingdings" panose="05000000000000000000" pitchFamily="2" charset="2"/>
              <a:buChar char="q"/>
              <a:defRPr/>
            </a:pPr>
            <a:r>
              <a:rPr lang="en-US" altLang="en-US" sz="2400" kern="0" dirty="0"/>
              <a:t>Visible on Exam Date &amp; Time of Print (</a:t>
            </a:r>
            <a:r>
              <a:rPr lang="en-US" altLang="en-US" sz="2400" kern="0" dirty="0" err="1"/>
              <a:t>ToP</a:t>
            </a:r>
            <a:r>
              <a:rPr lang="en-US" altLang="en-US" sz="2400" kern="0" dirty="0"/>
              <a:t>)</a:t>
            </a:r>
          </a:p>
          <a:p>
            <a:pPr marL="800100" lvl="1" indent="-342900">
              <a:buFont typeface="Wingdings" panose="05000000000000000000" pitchFamily="2" charset="2"/>
              <a:buChar char="q"/>
              <a:defRPr/>
            </a:pPr>
            <a:r>
              <a:rPr lang="en-US" altLang="en-US" sz="2400" kern="0" dirty="0"/>
              <a:t>With 2 questions: Q1 from Part1, Q2 from Part2</a:t>
            </a:r>
          </a:p>
        </p:txBody>
      </p:sp>
    </p:spTree>
    <p:extLst>
      <p:ext uri="{BB962C8B-B14F-4D97-AF65-F5344CB8AC3E}">
        <p14:creationId xmlns:p14="http://schemas.microsoft.com/office/powerpoint/2010/main" val="2301867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F5261-D2F9-DB4B-D689-03605FA5C3B3}"/>
              </a:ext>
            </a:extLst>
          </p:cNvPr>
          <p:cNvSpPr txBox="1">
            <a:spLocks/>
          </p:cNvSpPr>
          <p:nvPr/>
        </p:nvSpPr>
        <p:spPr>
          <a:xfrm>
            <a:off x="1225801" y="328864"/>
            <a:ext cx="8569325" cy="504825"/>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a:t>OREX System Functionalities</a:t>
            </a:r>
            <a:endParaRPr lang="en-US" altLang="en-US" b="1" kern="0">
              <a:solidFill>
                <a:srgbClr val="0000CC"/>
              </a:solidFill>
            </a:endParaRPr>
          </a:p>
        </p:txBody>
      </p:sp>
      <p:sp>
        <p:nvSpPr>
          <p:cNvPr id="3" name="Content Placeholder 2">
            <a:extLst>
              <a:ext uri="{FF2B5EF4-FFF2-40B4-BE49-F238E27FC236}">
                <a16:creationId xmlns:a16="http://schemas.microsoft.com/office/drawing/2014/main" id="{058FCAD7-CAAA-BDF6-FCCC-6D200E1F2C2A}"/>
              </a:ext>
            </a:extLst>
          </p:cNvPr>
          <p:cNvSpPr txBox="1">
            <a:spLocks/>
          </p:cNvSpPr>
          <p:nvPr/>
        </p:nvSpPr>
        <p:spPr>
          <a:xfrm>
            <a:off x="609600" y="1746250"/>
            <a:ext cx="10812379" cy="4486108"/>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457200" indent="-457200">
              <a:buFont typeface="Wingdings" panose="05000000000000000000" pitchFamily="2" charset="2"/>
              <a:buChar char="q"/>
              <a:defRPr/>
            </a:pPr>
            <a:r>
              <a:rPr lang="en-US" altLang="en-US" kern="0" dirty="0">
                <a:solidFill>
                  <a:srgbClr val="0000CC"/>
                </a:solidFill>
              </a:rPr>
              <a:t>Marking Scheme </a:t>
            </a:r>
            <a:r>
              <a:rPr lang="en-US" altLang="en-US" kern="0" dirty="0"/>
              <a:t>is randomly generated from the software in form of </a:t>
            </a:r>
            <a:r>
              <a:rPr lang="en-US" altLang="en-US" b="1" kern="0" dirty="0">
                <a:solidFill>
                  <a:srgbClr val="FF0000"/>
                </a:solidFill>
              </a:rPr>
              <a:t>Model Answer</a:t>
            </a:r>
          </a:p>
          <a:p>
            <a:pPr marL="457200" indent="-457200">
              <a:buFont typeface="Wingdings" panose="05000000000000000000" pitchFamily="2" charset="2"/>
              <a:buChar char="q"/>
              <a:defRPr/>
            </a:pPr>
            <a:r>
              <a:rPr lang="en-US" altLang="en-US" kern="0" dirty="0">
                <a:solidFill>
                  <a:srgbClr val="0000CC"/>
                </a:solidFill>
              </a:rPr>
              <a:t>OREX Marking in </a:t>
            </a:r>
            <a:r>
              <a:rPr lang="en-US" altLang="en-US" b="1" kern="0" dirty="0">
                <a:solidFill>
                  <a:srgbClr val="FF0000"/>
                </a:solidFill>
                <a:effectLst>
                  <a:outerShdw blurRad="38100" dist="38100" dir="2700000" algn="tl">
                    <a:srgbClr val="000000">
                      <a:alpha val="43137"/>
                    </a:srgbClr>
                  </a:outerShdw>
                </a:effectLst>
              </a:rPr>
              <a:t>instant </a:t>
            </a:r>
            <a:r>
              <a:rPr lang="en-US" altLang="en-US" kern="0" dirty="0">
                <a:solidFill>
                  <a:srgbClr val="0000CC"/>
                </a:solidFill>
              </a:rPr>
              <a:t>before close of session</a:t>
            </a:r>
          </a:p>
          <a:p>
            <a:pPr marL="457200" indent="-457200">
              <a:buFont typeface="Wingdings" panose="05000000000000000000" pitchFamily="2" charset="2"/>
              <a:buChar char="q"/>
              <a:defRPr/>
            </a:pPr>
            <a:r>
              <a:rPr lang="en-US" altLang="en-US" kern="0" dirty="0">
                <a:solidFill>
                  <a:srgbClr val="0000CC"/>
                </a:solidFill>
              </a:rPr>
              <a:t>Examination Timetable </a:t>
            </a:r>
            <a:r>
              <a:rPr lang="en-US" altLang="en-US" kern="0" dirty="0"/>
              <a:t>is unique to each student and Examiner.</a:t>
            </a:r>
          </a:p>
          <a:p>
            <a:pPr marL="457200" indent="-457200">
              <a:buFont typeface="Wingdings" panose="05000000000000000000" pitchFamily="2" charset="2"/>
              <a:buChar char="q"/>
              <a:defRPr/>
            </a:pPr>
            <a:r>
              <a:rPr lang="en-US" altLang="en-US" kern="0" dirty="0"/>
              <a:t>Provides efficient Session allocation to both Examiner &amp; Candidate based on the user workload.</a:t>
            </a:r>
          </a:p>
        </p:txBody>
      </p:sp>
    </p:spTree>
    <p:extLst>
      <p:ext uri="{BB962C8B-B14F-4D97-AF65-F5344CB8AC3E}">
        <p14:creationId xmlns:p14="http://schemas.microsoft.com/office/powerpoint/2010/main" val="1227232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37E04-14F7-47C9-9EF7-7022A45A5D5B}"/>
              </a:ext>
            </a:extLst>
          </p:cNvPr>
          <p:cNvSpPr txBox="1">
            <a:spLocks/>
          </p:cNvSpPr>
          <p:nvPr/>
        </p:nvSpPr>
        <p:spPr>
          <a:xfrm>
            <a:off x="395288" y="496888"/>
            <a:ext cx="10513344" cy="874712"/>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dirty="0"/>
              <a:t>Role of Examiners-</a:t>
            </a:r>
            <a:r>
              <a:rPr lang="en-US" altLang="en-US" b="1" kern="0" dirty="0">
                <a:solidFill>
                  <a:srgbClr val="0000CC"/>
                </a:solidFill>
              </a:rPr>
              <a:t>CE &amp; SE</a:t>
            </a:r>
          </a:p>
        </p:txBody>
      </p:sp>
      <p:sp>
        <p:nvSpPr>
          <p:cNvPr id="3" name="Content Placeholder 2">
            <a:extLst>
              <a:ext uri="{FF2B5EF4-FFF2-40B4-BE49-F238E27FC236}">
                <a16:creationId xmlns:a16="http://schemas.microsoft.com/office/drawing/2014/main" id="{76591B1D-9601-6E4F-CE90-302355333FE7}"/>
              </a:ext>
            </a:extLst>
          </p:cNvPr>
          <p:cNvSpPr txBox="1">
            <a:spLocks/>
          </p:cNvSpPr>
          <p:nvPr/>
        </p:nvSpPr>
        <p:spPr>
          <a:xfrm>
            <a:off x="304800" y="1371601"/>
            <a:ext cx="10692063" cy="4692316"/>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a:buFont typeface="Wingdings" panose="05000000000000000000" pitchFamily="2" charset="2"/>
              <a:buChar char="q"/>
              <a:defRPr/>
            </a:pPr>
            <a:r>
              <a:rPr lang="en-US" altLang="en-US" sz="2400" kern="0" dirty="0"/>
              <a:t>To create ZOOM Link and share to Candidate </a:t>
            </a:r>
          </a:p>
          <a:p>
            <a:pPr>
              <a:buFont typeface="Wingdings" panose="05000000000000000000" pitchFamily="2" charset="2"/>
              <a:buChar char="q"/>
              <a:defRPr/>
            </a:pPr>
            <a:r>
              <a:rPr lang="en-US" altLang="en-US" sz="2400" kern="0" dirty="0"/>
              <a:t>                 (</a:t>
            </a:r>
            <a:r>
              <a:rPr lang="en-US" altLang="en-US" sz="2400" b="1" kern="0" dirty="0">
                <a:solidFill>
                  <a:srgbClr val="0000CC"/>
                </a:solidFill>
              </a:rPr>
              <a:t>45 Min + Unlimited Time</a:t>
            </a:r>
            <a:r>
              <a:rPr lang="en-US" altLang="en-US" sz="2400" kern="0" dirty="0"/>
              <a:t>)</a:t>
            </a:r>
          </a:p>
          <a:p>
            <a:pPr>
              <a:buFont typeface="Wingdings" panose="05000000000000000000" pitchFamily="2" charset="2"/>
              <a:buChar char="q"/>
              <a:defRPr/>
            </a:pPr>
            <a:r>
              <a:rPr lang="en-US" altLang="en-US" sz="2400" kern="0" dirty="0"/>
              <a:t>CE will ask Question 1 &amp; SE will ask Question 2</a:t>
            </a:r>
          </a:p>
          <a:p>
            <a:pPr marL="800100" lvl="1" indent="-342900">
              <a:buFont typeface="Wingdings" panose="05000000000000000000" pitchFamily="2" charset="2"/>
              <a:buChar char="q"/>
              <a:defRPr/>
            </a:pPr>
            <a:r>
              <a:rPr lang="en-US" altLang="en-US" sz="2400" kern="0" dirty="0"/>
              <a:t>CE &amp; SE will mark both questions.</a:t>
            </a:r>
          </a:p>
          <a:p>
            <a:pPr marL="800100" lvl="1" indent="-342900">
              <a:buFont typeface="Wingdings" panose="05000000000000000000" pitchFamily="2" charset="2"/>
              <a:buChar char="q"/>
              <a:defRPr/>
            </a:pPr>
            <a:r>
              <a:rPr lang="en-US" altLang="en-US" sz="2400" kern="0" dirty="0"/>
              <a:t>To record OREX session (MP4 Files) and send to </a:t>
            </a:r>
            <a:r>
              <a:rPr lang="en-US" altLang="en-US" sz="2400" kern="0" dirty="0" err="1"/>
              <a:t>HoD</a:t>
            </a:r>
            <a:r>
              <a:rPr lang="en-US" altLang="en-US" sz="2400" kern="0" dirty="0"/>
              <a:t> on daily basis. </a:t>
            </a:r>
            <a:r>
              <a:rPr lang="en-US" sz="2400" b="1" kern="0" dirty="0" err="1">
                <a:solidFill>
                  <a:srgbClr val="0000CC"/>
                </a:solidFill>
              </a:rPr>
              <a:t>Coursecode_RegNo_Date</a:t>
            </a:r>
            <a:r>
              <a:rPr lang="en-US" sz="2400" b="1" kern="0" dirty="0">
                <a:solidFill>
                  <a:srgbClr val="0000CC"/>
                </a:solidFill>
              </a:rPr>
              <a:t> </a:t>
            </a:r>
            <a:r>
              <a:rPr lang="en-US" sz="2400" b="1" kern="0" dirty="0" err="1">
                <a:solidFill>
                  <a:srgbClr val="0000CC"/>
                </a:solidFill>
              </a:rPr>
              <a:t>eg.</a:t>
            </a:r>
            <a:r>
              <a:rPr lang="en-US" sz="2400" b="1" kern="0" dirty="0">
                <a:solidFill>
                  <a:srgbClr val="0000CC"/>
                </a:solidFill>
              </a:rPr>
              <a:t> OCP100_U18-545-1111_040620 (</a:t>
            </a:r>
            <a:r>
              <a:rPr lang="en-US" sz="2400" b="1" i="1" kern="0" dirty="0">
                <a:solidFill>
                  <a:srgbClr val="FF0000"/>
                </a:solidFill>
              </a:rPr>
              <a:t>Exam Appeal</a:t>
            </a:r>
            <a:r>
              <a:rPr lang="en-US" sz="2400" b="1" kern="0" dirty="0">
                <a:solidFill>
                  <a:srgbClr val="0000CC"/>
                </a:solidFill>
              </a:rPr>
              <a:t>)</a:t>
            </a:r>
          </a:p>
          <a:p>
            <a:pPr>
              <a:buFont typeface="Wingdings" panose="05000000000000000000" pitchFamily="2" charset="2"/>
              <a:buChar char="q"/>
              <a:defRPr/>
            </a:pPr>
            <a:r>
              <a:rPr lang="en-US" altLang="en-US" sz="2400" kern="0" dirty="0" err="1"/>
              <a:t>HoD</a:t>
            </a:r>
            <a:r>
              <a:rPr lang="en-US" altLang="en-US" sz="2400" kern="0" dirty="0"/>
              <a:t> will compile &amp; send all OREX files to DES on weekly basis. (</a:t>
            </a:r>
            <a:r>
              <a:rPr lang="en-US" altLang="en-US" sz="2400" b="1" i="1" kern="0" dirty="0">
                <a:solidFill>
                  <a:srgbClr val="FF0000"/>
                </a:solidFill>
              </a:rPr>
              <a:t>One Copy of MP4 Files should be kept at Dept</a:t>
            </a:r>
            <a:r>
              <a:rPr lang="en-US" altLang="en-US" sz="2400" kern="0" dirty="0"/>
              <a:t>)</a:t>
            </a:r>
          </a:p>
          <a:p>
            <a:pPr>
              <a:buFont typeface="Wingdings" panose="05000000000000000000" pitchFamily="2" charset="2"/>
              <a:buChar char="q"/>
              <a:defRPr/>
            </a:pPr>
            <a:r>
              <a:rPr lang="en-US" altLang="en-US" sz="2400" kern="0" dirty="0"/>
              <a:t>EO will observe session and write observer’s report</a:t>
            </a:r>
          </a:p>
        </p:txBody>
      </p:sp>
    </p:spTree>
    <p:extLst>
      <p:ext uri="{BB962C8B-B14F-4D97-AF65-F5344CB8AC3E}">
        <p14:creationId xmlns:p14="http://schemas.microsoft.com/office/powerpoint/2010/main" val="2835667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CFD35-D7AD-2C24-FD4A-6310B6C1906C}"/>
              </a:ext>
            </a:extLst>
          </p:cNvPr>
          <p:cNvSpPr txBox="1">
            <a:spLocks/>
          </p:cNvSpPr>
          <p:nvPr/>
        </p:nvSpPr>
        <p:spPr>
          <a:xfrm>
            <a:off x="457199" y="501650"/>
            <a:ext cx="10537491" cy="837866"/>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dirty="0"/>
              <a:t>How to Ask Oral Questions</a:t>
            </a:r>
          </a:p>
        </p:txBody>
      </p:sp>
      <p:sp>
        <p:nvSpPr>
          <p:cNvPr id="3" name="Content Placeholder 2">
            <a:extLst>
              <a:ext uri="{FF2B5EF4-FFF2-40B4-BE49-F238E27FC236}">
                <a16:creationId xmlns:a16="http://schemas.microsoft.com/office/drawing/2014/main" id="{33BDD3A9-6D69-A5CD-EDE1-3B82E0BFB5D1}"/>
              </a:ext>
            </a:extLst>
          </p:cNvPr>
          <p:cNvSpPr txBox="1">
            <a:spLocks/>
          </p:cNvSpPr>
          <p:nvPr/>
        </p:nvSpPr>
        <p:spPr>
          <a:xfrm>
            <a:off x="868445" y="1535864"/>
            <a:ext cx="10537491" cy="4708525"/>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a:buFont typeface="Wingdings" panose="05000000000000000000" pitchFamily="2" charset="2"/>
              <a:buChar char="q"/>
              <a:defRPr/>
            </a:pPr>
            <a:r>
              <a:rPr lang="en-US" altLang="en-US" sz="2400" kern="0" dirty="0"/>
              <a:t>Probe student to provide elaborative answers.</a:t>
            </a:r>
          </a:p>
          <a:p>
            <a:pPr>
              <a:buFont typeface="Wingdings" panose="05000000000000000000" pitchFamily="2" charset="2"/>
              <a:buChar char="q"/>
              <a:defRPr/>
            </a:pPr>
            <a:r>
              <a:rPr lang="en-US" altLang="en-US" sz="2400" kern="0" dirty="0"/>
              <a:t>Useful sample phrases for Examiner:</a:t>
            </a:r>
          </a:p>
          <a:p>
            <a:pPr marL="800100" lvl="1" indent="-342900">
              <a:buFont typeface="Wingdings" panose="05000000000000000000" pitchFamily="2" charset="2"/>
              <a:buChar char="q"/>
              <a:defRPr/>
            </a:pPr>
            <a:r>
              <a:rPr lang="en-US" altLang="en-US" sz="2400" kern="0" dirty="0"/>
              <a:t>Could you elaborate?</a:t>
            </a:r>
          </a:p>
          <a:p>
            <a:pPr marL="800100" lvl="1" indent="-342900">
              <a:buFont typeface="Wingdings" panose="05000000000000000000" pitchFamily="2" charset="2"/>
              <a:buChar char="q"/>
              <a:defRPr/>
            </a:pPr>
            <a:r>
              <a:rPr lang="en-US" altLang="en-US" sz="2400" kern="0" dirty="0"/>
              <a:t>Is there anything else published about this topic?</a:t>
            </a:r>
          </a:p>
          <a:p>
            <a:pPr marL="800100" lvl="1" indent="-342900">
              <a:buFont typeface="Wingdings" panose="05000000000000000000" pitchFamily="2" charset="2"/>
              <a:buChar char="q"/>
              <a:defRPr/>
            </a:pPr>
            <a:r>
              <a:rPr lang="en-US" altLang="en-US" sz="2400" kern="0" dirty="0"/>
              <a:t>Would like to expand your answer?</a:t>
            </a:r>
          </a:p>
          <a:p>
            <a:pPr marL="800100" lvl="1" indent="-342900">
              <a:buFont typeface="Wingdings" panose="05000000000000000000" pitchFamily="2" charset="2"/>
              <a:buChar char="q"/>
              <a:defRPr/>
            </a:pPr>
            <a:r>
              <a:rPr lang="en-US" altLang="en-US" sz="2400" kern="0" dirty="0"/>
              <a:t>Are there any other different lines of thought on this topic?</a:t>
            </a:r>
          </a:p>
          <a:p>
            <a:pPr marL="800100" lvl="1" indent="-342900">
              <a:buFont typeface="Wingdings" panose="05000000000000000000" pitchFamily="2" charset="2"/>
              <a:buChar char="q"/>
              <a:defRPr/>
            </a:pPr>
            <a:r>
              <a:rPr lang="en-US" altLang="en-US" sz="2400" kern="0" dirty="0"/>
              <a:t>Could you be more specific about “X”?</a:t>
            </a:r>
          </a:p>
          <a:p>
            <a:pPr marL="800100" lvl="1" indent="-342900">
              <a:buFont typeface="Wingdings" panose="05000000000000000000" pitchFamily="2" charset="2"/>
              <a:buChar char="q"/>
              <a:defRPr/>
            </a:pPr>
            <a:r>
              <a:rPr lang="en-US" altLang="en-US" sz="2400" i="1" kern="0" dirty="0"/>
              <a:t>You previously mentioned “X”, could you elaborate your thoughts on this?</a:t>
            </a:r>
            <a:endParaRPr lang="en-US" altLang="en-US" sz="2400" kern="0" dirty="0"/>
          </a:p>
          <a:p>
            <a:pPr marL="800100" lvl="1" indent="-342900">
              <a:buFont typeface="Wingdings" panose="05000000000000000000" pitchFamily="2" charset="2"/>
              <a:buChar char="q"/>
              <a:defRPr/>
            </a:pPr>
            <a:r>
              <a:rPr lang="en-US" altLang="en-US" sz="2400" i="1" kern="0" dirty="0"/>
              <a:t>Would you like us to repeat the question?</a:t>
            </a:r>
            <a:endParaRPr lang="en-US" altLang="en-US" sz="2400" kern="0" dirty="0"/>
          </a:p>
        </p:txBody>
      </p:sp>
    </p:spTree>
    <p:extLst>
      <p:ext uri="{BB962C8B-B14F-4D97-AF65-F5344CB8AC3E}">
        <p14:creationId xmlns:p14="http://schemas.microsoft.com/office/powerpoint/2010/main" val="2948908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69E6-8B1B-B028-C59B-DB9B85EDD343}"/>
              </a:ext>
            </a:extLst>
          </p:cNvPr>
          <p:cNvSpPr txBox="1">
            <a:spLocks/>
          </p:cNvSpPr>
          <p:nvPr/>
        </p:nvSpPr>
        <p:spPr>
          <a:xfrm>
            <a:off x="2799348" y="259389"/>
            <a:ext cx="8229600" cy="455613"/>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sz="4000" b="1" kern="0" dirty="0"/>
              <a:t>Positive Experiences</a:t>
            </a:r>
          </a:p>
        </p:txBody>
      </p:sp>
      <p:sp>
        <p:nvSpPr>
          <p:cNvPr id="3" name="Content Placeholder 2">
            <a:extLst>
              <a:ext uri="{FF2B5EF4-FFF2-40B4-BE49-F238E27FC236}">
                <a16:creationId xmlns:a16="http://schemas.microsoft.com/office/drawing/2014/main" id="{D4948D27-8458-051C-7BDB-C997A6A0B513}"/>
              </a:ext>
            </a:extLst>
          </p:cNvPr>
          <p:cNvSpPr txBox="1">
            <a:spLocks/>
          </p:cNvSpPr>
          <p:nvPr/>
        </p:nvSpPr>
        <p:spPr>
          <a:xfrm>
            <a:off x="323850" y="1004888"/>
            <a:ext cx="10969792" cy="2136775"/>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a:defRPr/>
            </a:pPr>
            <a:r>
              <a:rPr lang="en-US" altLang="en-US" b="1" kern="0" dirty="0"/>
              <a:t>New Experience &amp;  Unique </a:t>
            </a:r>
            <a:r>
              <a:rPr lang="en-US" altLang="en-US" kern="0" dirty="0"/>
              <a:t>innovation</a:t>
            </a:r>
          </a:p>
          <a:p>
            <a:pPr lvl="1">
              <a:defRPr/>
            </a:pPr>
            <a:r>
              <a:rPr lang="en-US" altLang="en-US" kern="0" dirty="0"/>
              <a:t>OUT can innovate and implement ideas</a:t>
            </a:r>
          </a:p>
          <a:p>
            <a:pPr lvl="1">
              <a:defRPr/>
            </a:pPr>
            <a:r>
              <a:rPr lang="en-US" altLang="en-US" kern="0" dirty="0"/>
              <a:t>Applied “</a:t>
            </a:r>
            <a:r>
              <a:rPr lang="en-US" altLang="en-US" b="1" i="1" kern="0" dirty="0"/>
              <a:t>Construction by Design</a:t>
            </a:r>
            <a:r>
              <a:rPr lang="en-US" altLang="en-US" kern="0" dirty="0"/>
              <a:t>”</a:t>
            </a:r>
          </a:p>
          <a:p>
            <a:pPr>
              <a:defRPr/>
            </a:pPr>
            <a:r>
              <a:rPr lang="en-US" altLang="en-US" kern="0" dirty="0"/>
              <a:t>Helped to get staff to know each other (HQ/RCs)</a:t>
            </a:r>
          </a:p>
        </p:txBody>
      </p:sp>
      <p:pic>
        <p:nvPicPr>
          <p:cNvPr id="4" name="Picture 2">
            <a:extLst>
              <a:ext uri="{FF2B5EF4-FFF2-40B4-BE49-F238E27FC236}">
                <a16:creationId xmlns:a16="http://schemas.microsoft.com/office/drawing/2014/main" id="{EB5BE463-387B-6A8F-02F7-12F09283C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567" y="3659355"/>
            <a:ext cx="4532670" cy="296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C8878F4B-8BBE-8264-07CA-A8A912B55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175" y="3429000"/>
            <a:ext cx="6271250" cy="33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442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A1F1803-8A7F-7BC0-31EF-1CF593429A99}"/>
              </a:ext>
            </a:extLst>
          </p:cNvPr>
          <p:cNvSpPr txBox="1">
            <a:spLocks/>
          </p:cNvSpPr>
          <p:nvPr/>
        </p:nvSpPr>
        <p:spPr>
          <a:xfrm>
            <a:off x="287337" y="1009650"/>
            <a:ext cx="8569325" cy="1778000"/>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a:defRPr/>
            </a:pPr>
            <a:r>
              <a:rPr lang="en-US" altLang="en-US" sz="2700" kern="0"/>
              <a:t>Staff trained on core issues:</a:t>
            </a:r>
          </a:p>
          <a:p>
            <a:pPr lvl="1">
              <a:defRPr/>
            </a:pPr>
            <a:r>
              <a:rPr lang="en-US" altLang="en-US" sz="2700" b="1" kern="0"/>
              <a:t>Technical or Technology Training</a:t>
            </a:r>
            <a:r>
              <a:rPr lang="en-US" altLang="en-US" sz="2700" kern="0"/>
              <a:t> by improving staff skills on the use of web system (OREX) in real-time environment.  </a:t>
            </a:r>
          </a:p>
        </p:txBody>
      </p:sp>
      <p:sp>
        <p:nvSpPr>
          <p:cNvPr id="3" name="Content Placeholder 2">
            <a:extLst>
              <a:ext uri="{FF2B5EF4-FFF2-40B4-BE49-F238E27FC236}">
                <a16:creationId xmlns:a16="http://schemas.microsoft.com/office/drawing/2014/main" id="{13FBECA5-A850-2581-112B-2585CFE605AF}"/>
              </a:ext>
            </a:extLst>
          </p:cNvPr>
          <p:cNvSpPr txBox="1">
            <a:spLocks/>
          </p:cNvSpPr>
          <p:nvPr/>
        </p:nvSpPr>
        <p:spPr bwMode="auto">
          <a:xfrm>
            <a:off x="107949" y="2787650"/>
            <a:ext cx="5611061" cy="426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DejaVu Sans"/>
                <a:cs typeface="DejaVu Sans"/>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DejaVu Sans"/>
                <a:cs typeface="DejaVu Sans"/>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DejaVu Sans"/>
                <a:cs typeface="DejaVu Sans"/>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9pPr>
          </a:lstStyle>
          <a:p>
            <a:pPr lvl="1">
              <a:spcBef>
                <a:spcPct val="20000"/>
              </a:spcBef>
              <a:buClrTx/>
              <a:buSzTx/>
              <a:buFont typeface="Arial" panose="020B0604020202020204" pitchFamily="34" charset="0"/>
              <a:buChar char="–"/>
            </a:pPr>
            <a:r>
              <a:rPr lang="en-US" altLang="en-US" sz="2700" b="1" dirty="0">
                <a:solidFill>
                  <a:schemeClr val="tx1"/>
                </a:solidFill>
              </a:rPr>
              <a:t>Soft Skills Training</a:t>
            </a:r>
            <a:r>
              <a:rPr lang="en-US" altLang="en-US" sz="2700" dirty="0">
                <a:solidFill>
                  <a:schemeClr val="tx1"/>
                </a:solidFill>
              </a:rPr>
              <a:t> through use of audiovisual conferencing tool (Zoom facility).</a:t>
            </a:r>
          </a:p>
          <a:p>
            <a:pPr lvl="1">
              <a:spcBef>
                <a:spcPct val="20000"/>
              </a:spcBef>
              <a:buClrTx/>
              <a:buSzTx/>
              <a:buFont typeface="Arial" panose="020B0604020202020204" pitchFamily="34" charset="0"/>
              <a:buChar char="–"/>
            </a:pPr>
            <a:r>
              <a:rPr lang="en-US" altLang="en-US" sz="2700" b="1" dirty="0">
                <a:solidFill>
                  <a:schemeClr val="tx1"/>
                </a:solidFill>
              </a:rPr>
              <a:t>Team Training</a:t>
            </a:r>
            <a:r>
              <a:rPr lang="en-US" altLang="en-US" sz="2700" dirty="0">
                <a:solidFill>
                  <a:schemeClr val="tx1"/>
                </a:solidFill>
              </a:rPr>
              <a:t> due to OREX structure of CE/SE/EO.</a:t>
            </a:r>
          </a:p>
          <a:p>
            <a:pPr lvl="1">
              <a:spcBef>
                <a:spcPct val="20000"/>
              </a:spcBef>
              <a:buClrTx/>
              <a:buSzTx/>
              <a:buFont typeface="Arial" panose="020B0604020202020204" pitchFamily="34" charset="0"/>
              <a:buChar char="–"/>
            </a:pPr>
            <a:r>
              <a:rPr lang="en-US" altLang="en-US" sz="2700" b="1" dirty="0">
                <a:solidFill>
                  <a:schemeClr val="tx1"/>
                </a:solidFill>
              </a:rPr>
              <a:t>Oral Assessment skills</a:t>
            </a:r>
            <a:r>
              <a:rPr lang="en-US" altLang="en-US" sz="2700" dirty="0">
                <a:solidFill>
                  <a:schemeClr val="tx1"/>
                </a:solidFill>
              </a:rPr>
              <a:t>.  </a:t>
            </a:r>
          </a:p>
        </p:txBody>
      </p:sp>
      <p:pic>
        <p:nvPicPr>
          <p:cNvPr id="4" name="Picture 3">
            <a:extLst>
              <a:ext uri="{FF2B5EF4-FFF2-40B4-BE49-F238E27FC236}">
                <a16:creationId xmlns:a16="http://schemas.microsoft.com/office/drawing/2014/main" id="{9465898E-5206-1806-A6AA-478BFB5F7F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693" y="2861428"/>
            <a:ext cx="4833937"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4FD8FEB1-A92B-5C85-E6F7-40A730E6ACB2}"/>
              </a:ext>
            </a:extLst>
          </p:cNvPr>
          <p:cNvSpPr txBox="1">
            <a:spLocks/>
          </p:cNvSpPr>
          <p:nvPr/>
        </p:nvSpPr>
        <p:spPr>
          <a:xfrm>
            <a:off x="2759242" y="256255"/>
            <a:ext cx="8229600" cy="455613"/>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sz="4000" b="1" kern="0" dirty="0"/>
              <a:t>Positive Experiences</a:t>
            </a:r>
          </a:p>
        </p:txBody>
      </p:sp>
    </p:spTree>
    <p:extLst>
      <p:ext uri="{BB962C8B-B14F-4D97-AF65-F5344CB8AC3E}">
        <p14:creationId xmlns:p14="http://schemas.microsoft.com/office/powerpoint/2010/main" val="3346983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D4AA6C1-F85C-0CA9-63D7-84CE4A102E99}"/>
              </a:ext>
            </a:extLst>
          </p:cNvPr>
          <p:cNvSpPr txBox="1">
            <a:spLocks noChangeArrowheads="1"/>
          </p:cNvSpPr>
          <p:nvPr/>
        </p:nvSpPr>
        <p:spPr>
          <a:xfrm>
            <a:off x="737420" y="1661846"/>
            <a:ext cx="8228013" cy="45243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a:t>OUT Established an Examinations syndicate</a:t>
            </a:r>
            <a:r>
              <a:rPr lang="en-US" altLang="en-US" dirty="0">
                <a:latin typeface="Arial Narrow" panose="020B0606020202030204" pitchFamily="34" charset="0"/>
              </a:rPr>
              <a:t> in 2007, became operational in 2008 with core mandate of centrally coordinating and overseeing the management of:</a:t>
            </a:r>
          </a:p>
          <a:p>
            <a:pPr marL="800100" lvl="1" indent="-342900"/>
            <a:r>
              <a:rPr lang="en-US" altLang="en-US" dirty="0">
                <a:latin typeface="Arial Narrow" panose="020B0606020202030204" pitchFamily="34" charset="0"/>
              </a:rPr>
              <a:t>University Examinations for all levels: </a:t>
            </a:r>
            <a:r>
              <a:rPr lang="en-US" altLang="en-US" b="1" dirty="0">
                <a:latin typeface="Arial Narrow" panose="020B0606020202030204" pitchFamily="34" charset="0"/>
              </a:rPr>
              <a:t>ND, UG &amp; PG</a:t>
            </a:r>
          </a:p>
          <a:p>
            <a:pPr marL="800100" lvl="1" indent="-342900"/>
            <a:r>
              <a:rPr lang="en-US" altLang="en-US" dirty="0">
                <a:latin typeface="Arial Narrow" panose="020B0606020202030204" pitchFamily="34" charset="0"/>
              </a:rPr>
              <a:t>Students </a:t>
            </a:r>
            <a:r>
              <a:rPr lang="en-US" altLang="en-US" b="1" i="1" dirty="0">
                <a:latin typeface="Arial Narrow" panose="020B0606020202030204" pitchFamily="34" charset="0"/>
              </a:rPr>
              <a:t>Results</a:t>
            </a:r>
            <a:r>
              <a:rPr lang="en-US" altLang="en-US" dirty="0">
                <a:latin typeface="Arial Narrow" panose="020B0606020202030204" pitchFamily="34" charset="0"/>
              </a:rPr>
              <a:t>, </a:t>
            </a:r>
            <a:r>
              <a:rPr lang="en-US" altLang="en-US" b="1" i="1" dirty="0">
                <a:latin typeface="Arial Narrow" panose="020B0606020202030204" pitchFamily="34" charset="0"/>
              </a:rPr>
              <a:t>Qualifications</a:t>
            </a:r>
            <a:r>
              <a:rPr lang="en-US" altLang="en-US" dirty="0">
                <a:latin typeface="Arial Narrow" panose="020B0606020202030204" pitchFamily="34" charset="0"/>
              </a:rPr>
              <a:t> and </a:t>
            </a:r>
            <a:r>
              <a:rPr lang="en-US" altLang="en-US" b="1" i="1" dirty="0">
                <a:latin typeface="Arial Narrow" panose="020B0606020202030204" pitchFamily="34" charset="0"/>
              </a:rPr>
              <a:t>Awards</a:t>
            </a:r>
          </a:p>
          <a:p>
            <a:endParaRPr lang="en-AE" altLang="en-US" dirty="0"/>
          </a:p>
        </p:txBody>
      </p:sp>
      <p:sp>
        <p:nvSpPr>
          <p:cNvPr id="3" name="Title 1">
            <a:extLst>
              <a:ext uri="{FF2B5EF4-FFF2-40B4-BE49-F238E27FC236}">
                <a16:creationId xmlns:a16="http://schemas.microsoft.com/office/drawing/2014/main" id="{EB1A2C92-E9E0-769D-A466-AC3670E2C518}"/>
              </a:ext>
            </a:extLst>
          </p:cNvPr>
          <p:cNvSpPr txBox="1">
            <a:spLocks noChangeArrowheads="1"/>
          </p:cNvSpPr>
          <p:nvPr/>
        </p:nvSpPr>
        <p:spPr>
          <a:xfrm>
            <a:off x="457200" y="128588"/>
            <a:ext cx="8228013" cy="14335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dirty="0"/>
              <a:t>The OUT Examinations Syndicate</a:t>
            </a:r>
            <a:endParaRPr lang="en-AE" altLang="en-US" b="1" dirty="0"/>
          </a:p>
        </p:txBody>
      </p:sp>
    </p:spTree>
    <p:extLst>
      <p:ext uri="{BB962C8B-B14F-4D97-AF65-F5344CB8AC3E}">
        <p14:creationId xmlns:p14="http://schemas.microsoft.com/office/powerpoint/2010/main" val="2161457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39A3D00-8EDD-C17E-371D-03F9938EF246}"/>
              </a:ext>
            </a:extLst>
          </p:cNvPr>
          <p:cNvSpPr txBox="1">
            <a:spLocks/>
          </p:cNvSpPr>
          <p:nvPr/>
        </p:nvSpPr>
        <p:spPr>
          <a:xfrm>
            <a:off x="1068972" y="1648326"/>
            <a:ext cx="11123028" cy="4678363"/>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457200" indent="-457200">
              <a:buFont typeface="Wingdings" panose="05000000000000000000" pitchFamily="2" charset="2"/>
              <a:buChar char="q"/>
              <a:defRPr/>
            </a:pPr>
            <a:r>
              <a:rPr lang="en-US" altLang="en-US" sz="2800" b="1" kern="0" dirty="0"/>
              <a:t>Realtime test for IT Infrastructure Strength </a:t>
            </a:r>
            <a:r>
              <a:rPr lang="en-US" altLang="en-US" sz="2800" kern="0" dirty="0"/>
              <a:t>(Staff &amp; Students login concurrently)</a:t>
            </a:r>
          </a:p>
          <a:p>
            <a:pPr marL="457200" indent="-457200">
              <a:buFont typeface="Wingdings" panose="05000000000000000000" pitchFamily="2" charset="2"/>
              <a:buChar char="q"/>
              <a:defRPr/>
            </a:pPr>
            <a:r>
              <a:rPr lang="en-US" altLang="en-US" sz="2800" kern="0" dirty="0"/>
              <a:t>A special opportunity for course tutors to </a:t>
            </a:r>
            <a:r>
              <a:rPr lang="en-US" altLang="en-US" sz="2800" b="1" kern="0" dirty="0"/>
              <a:t>brush up</a:t>
            </a:r>
            <a:r>
              <a:rPr lang="en-US" altLang="en-US" sz="2800" kern="0" dirty="0"/>
              <a:t> with their courses</a:t>
            </a:r>
          </a:p>
          <a:p>
            <a:pPr marL="457200" indent="-457200">
              <a:buFont typeface="Wingdings" panose="05000000000000000000" pitchFamily="2" charset="2"/>
              <a:buChar char="q"/>
              <a:defRPr/>
            </a:pPr>
            <a:r>
              <a:rPr lang="en-US" altLang="en-US" sz="2800" b="1" kern="0" dirty="0"/>
              <a:t>Participatory Exercise </a:t>
            </a:r>
            <a:r>
              <a:rPr lang="en-US" altLang="en-US" sz="2800" kern="0" dirty="0"/>
              <a:t>(Almost all academic staff were engaged in invigilation, marking.</a:t>
            </a:r>
          </a:p>
          <a:p>
            <a:pPr marL="457200" indent="-457200">
              <a:buFont typeface="Wingdings" panose="05000000000000000000" pitchFamily="2" charset="2"/>
              <a:buChar char="q"/>
              <a:defRPr/>
            </a:pPr>
            <a:r>
              <a:rPr lang="en-US" altLang="en-US" sz="2800" kern="0" dirty="0"/>
              <a:t>Quick recovery from fear, panic and technophobia</a:t>
            </a:r>
          </a:p>
          <a:p>
            <a:pPr marL="457200" indent="-457200">
              <a:buFont typeface="Wingdings" panose="05000000000000000000" pitchFamily="2" charset="2"/>
              <a:buChar char="q"/>
              <a:defRPr/>
            </a:pPr>
            <a:r>
              <a:rPr lang="en-US" altLang="en-US" sz="2800" kern="0" dirty="0"/>
              <a:t>Student confidence for oral interview increased</a:t>
            </a:r>
          </a:p>
        </p:txBody>
      </p:sp>
    </p:spTree>
    <p:extLst>
      <p:ext uri="{BB962C8B-B14F-4D97-AF65-F5344CB8AC3E}">
        <p14:creationId xmlns:p14="http://schemas.microsoft.com/office/powerpoint/2010/main" val="1409049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D5D20C7C-E5FE-D009-8A67-302F21C51ED8}"/>
              </a:ext>
            </a:extLst>
          </p:cNvPr>
          <p:cNvSpPr txBox="1">
            <a:spLocks/>
          </p:cNvSpPr>
          <p:nvPr/>
        </p:nvSpPr>
        <p:spPr>
          <a:xfrm>
            <a:off x="457200" y="457200"/>
            <a:ext cx="9545053" cy="9705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Conclusions</a:t>
            </a:r>
            <a:endParaRPr lang="en-AE" b="1" dirty="0"/>
          </a:p>
        </p:txBody>
      </p:sp>
      <p:sp>
        <p:nvSpPr>
          <p:cNvPr id="3" name="Content Placeholder 5">
            <a:extLst>
              <a:ext uri="{FF2B5EF4-FFF2-40B4-BE49-F238E27FC236}">
                <a16:creationId xmlns:a16="http://schemas.microsoft.com/office/drawing/2014/main" id="{0EAE35AD-E83C-C2FF-C0D4-07C9E7A2C757}"/>
              </a:ext>
            </a:extLst>
          </p:cNvPr>
          <p:cNvSpPr txBox="1">
            <a:spLocks/>
          </p:cNvSpPr>
          <p:nvPr/>
        </p:nvSpPr>
        <p:spPr>
          <a:xfrm>
            <a:off x="457200" y="1600200"/>
            <a:ext cx="9978189" cy="45243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dirty="0"/>
              <a:t>Technology improves the security of examinations and reduces cheating</a:t>
            </a:r>
          </a:p>
          <a:p>
            <a:pPr marL="457200" indent="-457200"/>
            <a:r>
              <a:rPr lang="en-US" dirty="0"/>
              <a:t>Technology reduces considerably, the number of people in the entire examination process</a:t>
            </a:r>
          </a:p>
          <a:p>
            <a:pPr marL="457200" indent="-457200"/>
            <a:r>
              <a:rPr lang="en-US" dirty="0"/>
              <a:t>Technology allows examinations to be availed any time (On-demand), thereby increasing graduation rates.</a:t>
            </a:r>
          </a:p>
          <a:p>
            <a:pPr marL="457200" indent="-457200"/>
            <a:r>
              <a:rPr lang="en-US" dirty="0"/>
              <a:t>Oral examinations are the future mode of assessment when network speeds will be increased and latency reduced through 5G.</a:t>
            </a:r>
            <a:endParaRPr lang="en-AE" dirty="0"/>
          </a:p>
        </p:txBody>
      </p:sp>
    </p:spTree>
    <p:extLst>
      <p:ext uri="{BB962C8B-B14F-4D97-AF65-F5344CB8AC3E}">
        <p14:creationId xmlns:p14="http://schemas.microsoft.com/office/powerpoint/2010/main" val="3183462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8FCCE618-A420-1472-FDFC-F6FAE557C590}"/>
              </a:ext>
            </a:extLst>
          </p:cNvPr>
          <p:cNvSpPr txBox="1">
            <a:spLocks noChangeArrowheads="1"/>
          </p:cNvSpPr>
          <p:nvPr/>
        </p:nvSpPr>
        <p:spPr bwMode="auto">
          <a:xfrm>
            <a:off x="457200" y="1700213"/>
            <a:ext cx="82296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41313">
              <a:spcBef>
                <a:spcPts val="8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3200">
                <a:solidFill>
                  <a:srgbClr val="000000"/>
                </a:solidFill>
                <a:latin typeface="Calibri" panose="020F0502020204030204" pitchFamily="34" charset="0"/>
                <a:ea typeface="DejaVu Sans"/>
                <a:cs typeface="DejaVu Sans"/>
              </a:defRPr>
            </a:lvl1pPr>
            <a:lvl2pPr>
              <a:spcBef>
                <a:spcPts val="7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Calibri" panose="020F0502020204030204" pitchFamily="34" charset="0"/>
                <a:ea typeface="DejaVu Sans"/>
                <a:cs typeface="DejaVu Sans"/>
              </a:defRPr>
            </a:lvl2pPr>
            <a:lvl3pPr>
              <a:spcBef>
                <a:spcPts val="6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rgbClr val="000000"/>
                </a:solidFill>
                <a:latin typeface="Calibri" panose="020F0502020204030204" pitchFamily="34" charset="0"/>
                <a:ea typeface="DejaVu Sans"/>
                <a:cs typeface="DejaVu Sans"/>
              </a:defRPr>
            </a:lvl3pPr>
            <a:lvl4pPr>
              <a:spcBef>
                <a:spcPts val="5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DejaVu Sans"/>
                <a:cs typeface="DejaVu Sans"/>
              </a:defRPr>
            </a:lvl4pPr>
            <a:lvl5pPr>
              <a:spcBef>
                <a:spcPts val="500"/>
              </a:spcBef>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DejaVu Sans"/>
                <a:cs typeface="DejaVu San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DejaVu Sans"/>
                <a:cs typeface="DejaVu San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DejaVu Sans"/>
                <a:cs typeface="DejaVu San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DejaVu Sans"/>
                <a:cs typeface="DejaVu San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rgbClr val="000000"/>
                </a:solidFill>
                <a:latin typeface="Calibri" panose="020F0502020204030204" pitchFamily="34" charset="0"/>
                <a:ea typeface="DejaVu Sans"/>
                <a:cs typeface="DejaVu Sans"/>
              </a:defRPr>
            </a:lvl9pPr>
          </a:lstStyle>
          <a:p>
            <a:pPr algn="ctr" eaLnBrk="1" hangingPunct="1">
              <a:spcBef>
                <a:spcPts val="2000"/>
              </a:spcBef>
              <a:buClrTx/>
              <a:buFontTx/>
              <a:buNone/>
            </a:pPr>
            <a:r>
              <a:rPr lang="en-GB" altLang="en-US" sz="8000" dirty="0">
                <a:latin typeface="Arial Black" panose="020B0A04020102020204" pitchFamily="34" charset="0"/>
              </a:rPr>
              <a:t>Thank You </a:t>
            </a:r>
          </a:p>
          <a:p>
            <a:pPr algn="ctr" eaLnBrk="1" hangingPunct="1">
              <a:spcBef>
                <a:spcPts val="2000"/>
              </a:spcBef>
              <a:buClrTx/>
              <a:buFontTx/>
              <a:buNone/>
            </a:pPr>
            <a:r>
              <a:rPr lang="en-GB" altLang="en-US" sz="8000" dirty="0">
                <a:latin typeface="Arial Black" panose="020B0A04020102020204" pitchFamily="34" charset="0"/>
              </a:rPr>
              <a:t>For Your Attention  </a:t>
            </a:r>
          </a:p>
        </p:txBody>
      </p:sp>
    </p:spTree>
    <p:extLst>
      <p:ext uri="{BB962C8B-B14F-4D97-AF65-F5344CB8AC3E}">
        <p14:creationId xmlns:p14="http://schemas.microsoft.com/office/powerpoint/2010/main" val="1195970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74F0B8B3-DABC-390E-790A-33B81391D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995" y="1083085"/>
            <a:ext cx="80645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224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B1D643-216D-B803-BE50-778E275BE572}"/>
              </a:ext>
            </a:extLst>
          </p:cNvPr>
          <p:cNvSpPr txBox="1">
            <a:spLocks/>
          </p:cNvSpPr>
          <p:nvPr/>
        </p:nvSpPr>
        <p:spPr bwMode="auto">
          <a:xfrm>
            <a:off x="1179871" y="404404"/>
            <a:ext cx="8229600" cy="431800"/>
          </a:xfrm>
          <a:prstGeom prst="rect">
            <a:avLst/>
          </a:prstGeom>
          <a:noFill/>
          <a:ln>
            <a:noFill/>
          </a:ln>
        </p:spPr>
        <p:txBody>
          <a:bodyPr lIns="90000" tIns="46800" rIns="90000" bIns="46800" anchor="ct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sz="3600" b="1" kern="0"/>
              <a:t>Physical Security</a:t>
            </a:r>
            <a:endParaRPr lang="en-US" altLang="en-US" sz="3600" kern="0"/>
          </a:p>
        </p:txBody>
      </p:sp>
      <p:pic>
        <p:nvPicPr>
          <p:cNvPr id="4" name="Picture 68">
            <a:extLst>
              <a:ext uri="{FF2B5EF4-FFF2-40B4-BE49-F238E27FC236}">
                <a16:creationId xmlns:a16="http://schemas.microsoft.com/office/drawing/2014/main" id="{149DE68F-32FD-8332-65DE-FD4AAC3AA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69" y="924310"/>
            <a:ext cx="283210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6C612A29-2D98-C7C1-D6A6-C1C1C0BC188D}"/>
              </a:ext>
            </a:extLst>
          </p:cNvPr>
          <p:cNvSpPr txBox="1">
            <a:spLocks/>
          </p:cNvSpPr>
          <p:nvPr/>
        </p:nvSpPr>
        <p:spPr bwMode="auto">
          <a:xfrm>
            <a:off x="162693" y="4160532"/>
            <a:ext cx="5629275"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DejaVu Sans"/>
                <a:cs typeface="DejaVu Sans"/>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DejaVu Sans"/>
                <a:cs typeface="DejaVu Sans"/>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DejaVu Sans"/>
                <a:cs typeface="DejaVu Sans"/>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9pPr>
          </a:lstStyle>
          <a:p>
            <a:pPr eaLnBrk="1" hangingPunct="1">
              <a:spcBef>
                <a:spcPct val="20000"/>
              </a:spcBef>
              <a:buClrTx/>
              <a:buSzTx/>
              <a:buFont typeface="Arial" panose="020B0604020202020204" pitchFamily="34" charset="0"/>
              <a:buChar char="•"/>
            </a:pPr>
            <a:r>
              <a:rPr lang="en-US" altLang="en-US" sz="2800" b="1" dirty="0">
                <a:solidFill>
                  <a:schemeClr val="tx1"/>
                </a:solidFill>
              </a:rPr>
              <a:t>Locked Room equipped with</a:t>
            </a:r>
            <a:r>
              <a:rPr lang="en-US" altLang="en-US" sz="2800" dirty="0">
                <a:solidFill>
                  <a:schemeClr val="tx1"/>
                </a:solidFill>
                <a:latin typeface="Arial Narrow" panose="020B0606020202030204" pitchFamily="34" charset="0"/>
              </a:rPr>
              <a:t>:</a:t>
            </a:r>
          </a:p>
          <a:p>
            <a:pPr lvl="1" eaLnBrk="1" hangingPunct="1">
              <a:spcBef>
                <a:spcPct val="20000"/>
              </a:spcBef>
              <a:buClrTx/>
              <a:buSzTx/>
              <a:buFont typeface="Arial" panose="020B0604020202020204" pitchFamily="34" charset="0"/>
              <a:buChar char="–"/>
            </a:pPr>
            <a:r>
              <a:rPr lang="en-US" altLang="en-US" sz="2400" dirty="0">
                <a:solidFill>
                  <a:schemeClr val="tx1"/>
                </a:solidFill>
                <a:latin typeface="Arial Narrow" panose="020B0606020202030204" pitchFamily="34" charset="0"/>
              </a:rPr>
              <a:t>Grilled Doors &amp; Windows</a:t>
            </a:r>
          </a:p>
          <a:p>
            <a:pPr lvl="1" eaLnBrk="1" hangingPunct="1">
              <a:spcBef>
                <a:spcPct val="20000"/>
              </a:spcBef>
              <a:buClrTx/>
              <a:buSzTx/>
              <a:buFont typeface="Arial" panose="020B0604020202020204" pitchFamily="34" charset="0"/>
              <a:buChar char="–"/>
            </a:pPr>
            <a:r>
              <a:rPr lang="en-US" altLang="en-US" sz="2400" dirty="0">
                <a:solidFill>
                  <a:schemeClr val="tx1"/>
                </a:solidFill>
              </a:rPr>
              <a:t>Finger Print Device in a main door</a:t>
            </a:r>
            <a:endParaRPr lang="en-US" altLang="en-US" sz="2400" dirty="0">
              <a:solidFill>
                <a:schemeClr val="tx1"/>
              </a:solidFill>
              <a:latin typeface="Arial Narrow" panose="020B0606020202030204" pitchFamily="34" charset="0"/>
            </a:endParaRPr>
          </a:p>
          <a:p>
            <a:pPr lvl="1" eaLnBrk="1" hangingPunct="1">
              <a:spcBef>
                <a:spcPct val="20000"/>
              </a:spcBef>
              <a:buClrTx/>
              <a:buSzTx/>
              <a:buFont typeface="Arial" panose="020B0604020202020204" pitchFamily="34" charset="0"/>
              <a:buChar char="–"/>
            </a:pPr>
            <a:r>
              <a:rPr lang="en-US" altLang="en-US" sz="2400" b="1" i="1" dirty="0">
                <a:solidFill>
                  <a:schemeClr val="tx1"/>
                </a:solidFill>
                <a:latin typeface="Arial Narrow" panose="020B0606020202030204" pitchFamily="34" charset="0"/>
              </a:rPr>
              <a:t>CCTV Cameras</a:t>
            </a:r>
          </a:p>
          <a:p>
            <a:pPr lvl="1" eaLnBrk="1" hangingPunct="1">
              <a:spcBef>
                <a:spcPct val="20000"/>
              </a:spcBef>
              <a:buClrTx/>
              <a:buSzTx/>
              <a:buFont typeface="Arial" panose="020B0604020202020204" pitchFamily="34" charset="0"/>
              <a:buChar char="–"/>
            </a:pPr>
            <a:r>
              <a:rPr lang="en-US" altLang="en-US" sz="2400" b="1" i="1" dirty="0">
                <a:solidFill>
                  <a:schemeClr val="tx1"/>
                </a:solidFill>
                <a:latin typeface="Arial Narrow" panose="020B0606020202030204" pitchFamily="34" charset="0"/>
              </a:rPr>
              <a:t>Fire Extinguishers</a:t>
            </a:r>
          </a:p>
        </p:txBody>
      </p:sp>
      <p:pic>
        <p:nvPicPr>
          <p:cNvPr id="6" name="Picture 4">
            <a:extLst>
              <a:ext uri="{FF2B5EF4-FFF2-40B4-BE49-F238E27FC236}">
                <a16:creationId xmlns:a16="http://schemas.microsoft.com/office/drawing/2014/main" id="{EAFE7522-B79C-E77C-9195-4BC335B3F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8390" y="765204"/>
            <a:ext cx="2738438"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C140BBDC-D987-A55A-4926-A43598C1AD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922" y="2540117"/>
            <a:ext cx="26289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a:extLst>
              <a:ext uri="{FF2B5EF4-FFF2-40B4-BE49-F238E27FC236}">
                <a16:creationId xmlns:a16="http://schemas.microsoft.com/office/drawing/2014/main" id="{E1D87140-C625-0113-9430-67ED23D39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3346" y="4586852"/>
            <a:ext cx="2913063"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a:extLst>
              <a:ext uri="{FF2B5EF4-FFF2-40B4-BE49-F238E27FC236}">
                <a16:creationId xmlns:a16="http://schemas.microsoft.com/office/drawing/2014/main" id="{15AE993E-5E91-3163-1FC2-8B39BFF1E1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5134" y="977491"/>
            <a:ext cx="2828925"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0">
            <a:extLst>
              <a:ext uri="{FF2B5EF4-FFF2-40B4-BE49-F238E27FC236}">
                <a16:creationId xmlns:a16="http://schemas.microsoft.com/office/drawing/2014/main" id="{4EA8134F-5CCC-7B4B-3562-DFA502F3F43F}"/>
              </a:ext>
            </a:extLst>
          </p:cNvPr>
          <p:cNvSpPr>
            <a:spLocks noChangeArrowheads="1"/>
          </p:cNvSpPr>
          <p:nvPr/>
        </p:nvSpPr>
        <p:spPr bwMode="auto">
          <a:xfrm>
            <a:off x="1264009" y="3144429"/>
            <a:ext cx="2616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DejaVu Sans"/>
                <a:cs typeface="DejaVu Sans"/>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DejaVu Sans"/>
                <a:cs typeface="DejaVu Sans"/>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DejaVu Sans"/>
                <a:cs typeface="DejaVu Sans"/>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9pPr>
          </a:lstStyle>
          <a:p>
            <a:pPr eaLnBrk="1" hangingPunct="1">
              <a:spcBef>
                <a:spcPct val="0"/>
              </a:spcBef>
              <a:buClrTx/>
              <a:buSzTx/>
              <a:buFontTx/>
              <a:buNone/>
            </a:pPr>
            <a:r>
              <a:rPr lang="en-US" altLang="en-US" sz="1800">
                <a:solidFill>
                  <a:schemeClr val="bg1"/>
                </a:solidFill>
                <a:latin typeface="Arial" panose="020B0604020202020204" pitchFamily="34" charset="0"/>
              </a:rPr>
              <a:t>Operate under “</a:t>
            </a:r>
            <a:r>
              <a:rPr lang="en-US" altLang="en-US" sz="1800" b="1" i="1">
                <a:solidFill>
                  <a:schemeClr val="bg1"/>
                </a:solidFill>
                <a:latin typeface="Arial" panose="020B0604020202020204" pitchFamily="34" charset="0"/>
              </a:rPr>
              <a:t>out-of-bounds</a:t>
            </a:r>
            <a:r>
              <a:rPr lang="en-US" altLang="en-US" sz="1800">
                <a:solidFill>
                  <a:schemeClr val="bg1"/>
                </a:solidFill>
                <a:latin typeface="Arial" panose="020B0604020202020204" pitchFamily="34" charset="0"/>
              </a:rPr>
              <a:t>” status</a:t>
            </a:r>
          </a:p>
        </p:txBody>
      </p:sp>
    </p:spTree>
    <p:extLst>
      <p:ext uri="{BB962C8B-B14F-4D97-AF65-F5344CB8AC3E}">
        <p14:creationId xmlns:p14="http://schemas.microsoft.com/office/powerpoint/2010/main" val="4163345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4E0A-53FF-336E-BDC4-CBDF9810E91F}"/>
              </a:ext>
            </a:extLst>
          </p:cNvPr>
          <p:cNvSpPr txBox="1">
            <a:spLocks/>
          </p:cNvSpPr>
          <p:nvPr/>
        </p:nvSpPr>
        <p:spPr>
          <a:xfrm>
            <a:off x="1897200" y="157149"/>
            <a:ext cx="8229600" cy="561975"/>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sz="4200" b="1" kern="0" dirty="0"/>
              <a:t>Storage Security &amp; Isolations</a:t>
            </a:r>
            <a:endParaRPr lang="en-US" altLang="en-US" sz="4200" kern="0" dirty="0"/>
          </a:p>
        </p:txBody>
      </p:sp>
      <p:pic>
        <p:nvPicPr>
          <p:cNvPr id="3" name="Picture 62">
            <a:extLst>
              <a:ext uri="{FF2B5EF4-FFF2-40B4-BE49-F238E27FC236}">
                <a16:creationId xmlns:a16="http://schemas.microsoft.com/office/drawing/2014/main" id="{BD1C8069-B50A-A15E-C660-DAF36810E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38" y="937775"/>
            <a:ext cx="23860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4">
            <a:extLst>
              <a:ext uri="{FF2B5EF4-FFF2-40B4-BE49-F238E27FC236}">
                <a16:creationId xmlns:a16="http://schemas.microsoft.com/office/drawing/2014/main" id="{BBD63668-9B0F-C46B-E625-381EECC8A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038" y="1000912"/>
            <a:ext cx="273526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2B93A29D-F72C-12D2-069A-07178EF0BBCA}"/>
              </a:ext>
            </a:extLst>
          </p:cNvPr>
          <p:cNvSpPr txBox="1">
            <a:spLocks/>
          </p:cNvSpPr>
          <p:nvPr/>
        </p:nvSpPr>
        <p:spPr bwMode="auto">
          <a:xfrm>
            <a:off x="250825" y="3514725"/>
            <a:ext cx="6056375"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DejaVu Sans"/>
                <a:cs typeface="DejaVu Sans"/>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DejaVu Sans"/>
                <a:cs typeface="DejaVu Sans"/>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DejaVu Sans"/>
                <a:cs typeface="DejaVu Sans"/>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9pPr>
          </a:lstStyle>
          <a:p>
            <a:pPr eaLnBrk="1" hangingPunct="1">
              <a:spcBef>
                <a:spcPct val="20000"/>
              </a:spcBef>
              <a:buClrTx/>
              <a:buSzTx/>
              <a:buFont typeface="Arial" panose="020B0604020202020204" pitchFamily="34" charset="0"/>
              <a:buChar char="•"/>
            </a:pPr>
            <a:r>
              <a:rPr lang="en-US" altLang="en-US" sz="2800" b="1" dirty="0">
                <a:solidFill>
                  <a:schemeClr val="tx1"/>
                </a:solidFill>
              </a:rPr>
              <a:t>Use of Locked Iron Safe Cabinets</a:t>
            </a:r>
          </a:p>
          <a:p>
            <a:pPr eaLnBrk="1" hangingPunct="1">
              <a:spcBef>
                <a:spcPct val="20000"/>
              </a:spcBef>
              <a:buClrTx/>
              <a:buSzTx/>
              <a:buFont typeface="Arial" panose="020B0604020202020204" pitchFamily="34" charset="0"/>
              <a:buChar char="•"/>
            </a:pPr>
            <a:r>
              <a:rPr lang="en-US" altLang="en-US" sz="2800" b="1" dirty="0">
                <a:solidFill>
                  <a:schemeClr val="tx1"/>
                </a:solidFill>
              </a:rPr>
              <a:t>Isolations</a:t>
            </a:r>
            <a:endParaRPr lang="en-US" altLang="en-US" sz="2800" dirty="0">
              <a:solidFill>
                <a:schemeClr val="tx1"/>
              </a:solidFill>
              <a:latin typeface="Arial Narrow" panose="020B0606020202030204" pitchFamily="34" charset="0"/>
            </a:endParaRPr>
          </a:p>
          <a:p>
            <a:pPr lvl="1" eaLnBrk="1" hangingPunct="1">
              <a:spcBef>
                <a:spcPct val="20000"/>
              </a:spcBef>
              <a:buClrTx/>
              <a:buSzTx/>
              <a:buFont typeface="Arial" panose="020B0604020202020204" pitchFamily="34" charset="0"/>
              <a:buChar char="–"/>
            </a:pPr>
            <a:r>
              <a:rPr lang="en-US" altLang="en-US" sz="2400" dirty="0">
                <a:solidFill>
                  <a:schemeClr val="tx1"/>
                </a:solidFill>
                <a:latin typeface="Arial Narrow" panose="020B0606020202030204" pitchFamily="34" charset="0"/>
              </a:rPr>
              <a:t>External Disconnected LAN &amp; Use of Standalone PCs</a:t>
            </a:r>
          </a:p>
          <a:p>
            <a:pPr lvl="1" eaLnBrk="1" hangingPunct="1">
              <a:spcBef>
                <a:spcPct val="20000"/>
              </a:spcBef>
              <a:buClrTx/>
              <a:buSzTx/>
              <a:buFont typeface="Arial" panose="020B0604020202020204" pitchFamily="34" charset="0"/>
              <a:buChar char="–"/>
            </a:pPr>
            <a:r>
              <a:rPr lang="en-US" altLang="en-US" sz="2400" dirty="0">
                <a:solidFill>
                  <a:schemeClr val="tx1"/>
                </a:solidFill>
                <a:latin typeface="Arial Narrow" panose="020B0606020202030204" pitchFamily="34" charset="0"/>
              </a:rPr>
              <a:t>Limited Staff Access (Currently Only 2)</a:t>
            </a:r>
          </a:p>
          <a:p>
            <a:pPr lvl="1" eaLnBrk="1" hangingPunct="1">
              <a:spcBef>
                <a:spcPct val="20000"/>
              </a:spcBef>
              <a:buClrTx/>
              <a:buSzTx/>
              <a:buFont typeface="Arial" panose="020B0604020202020204" pitchFamily="34" charset="0"/>
              <a:buChar char="–"/>
            </a:pPr>
            <a:r>
              <a:rPr lang="en-US" altLang="en-US" sz="2400" dirty="0">
                <a:solidFill>
                  <a:schemeClr val="tx1"/>
                </a:solidFill>
                <a:latin typeface="Arial Narrow" panose="020B0606020202030204" pitchFamily="34" charset="0"/>
              </a:rPr>
              <a:t>Controlled Printing Facilities</a:t>
            </a:r>
          </a:p>
          <a:p>
            <a:pPr lvl="1" eaLnBrk="1" hangingPunct="1">
              <a:spcBef>
                <a:spcPct val="20000"/>
              </a:spcBef>
              <a:buClrTx/>
              <a:buSzTx/>
              <a:buFont typeface="Arial" panose="020B0604020202020204" pitchFamily="34" charset="0"/>
              <a:buChar char="–"/>
            </a:pPr>
            <a:endParaRPr lang="en-US" altLang="en-US" sz="2400" b="1" i="1" dirty="0">
              <a:solidFill>
                <a:schemeClr val="tx1"/>
              </a:solidFill>
              <a:latin typeface="Arial Narrow" panose="020B0606020202030204" pitchFamily="34" charset="0"/>
            </a:endParaRPr>
          </a:p>
        </p:txBody>
      </p:sp>
      <p:pic>
        <p:nvPicPr>
          <p:cNvPr id="6" name="Picture 65">
            <a:extLst>
              <a:ext uri="{FF2B5EF4-FFF2-40B4-BE49-F238E27FC236}">
                <a16:creationId xmlns:a16="http://schemas.microsoft.com/office/drawing/2014/main" id="{DB8633D2-6652-6D54-5936-6BB3496748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1274" y="1340975"/>
            <a:ext cx="32289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3">
            <a:extLst>
              <a:ext uri="{FF2B5EF4-FFF2-40B4-BE49-F238E27FC236}">
                <a16:creationId xmlns:a16="http://schemas.microsoft.com/office/drawing/2014/main" id="{12B26E19-7315-D2FB-0758-88746247F2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1274" y="4187838"/>
            <a:ext cx="32416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43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DC4B-3B75-B5B5-7E51-4135339C9B8B}"/>
              </a:ext>
            </a:extLst>
          </p:cNvPr>
          <p:cNvSpPr txBox="1">
            <a:spLocks/>
          </p:cNvSpPr>
          <p:nvPr/>
        </p:nvSpPr>
        <p:spPr>
          <a:xfrm>
            <a:off x="457200" y="549275"/>
            <a:ext cx="8229600" cy="633413"/>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a:t>Logical Security</a:t>
            </a:r>
            <a:endParaRPr lang="en-US" altLang="en-US" kern="0" dirty="0"/>
          </a:p>
        </p:txBody>
      </p:sp>
      <p:sp>
        <p:nvSpPr>
          <p:cNvPr id="3" name="Content Placeholder 2">
            <a:extLst>
              <a:ext uri="{FF2B5EF4-FFF2-40B4-BE49-F238E27FC236}">
                <a16:creationId xmlns:a16="http://schemas.microsoft.com/office/drawing/2014/main" id="{38D8D50C-05D1-73B1-B813-1D0DF2523267}"/>
              </a:ext>
            </a:extLst>
          </p:cNvPr>
          <p:cNvSpPr txBox="1">
            <a:spLocks/>
          </p:cNvSpPr>
          <p:nvPr/>
        </p:nvSpPr>
        <p:spPr>
          <a:xfrm>
            <a:off x="900113" y="1196258"/>
            <a:ext cx="8229600" cy="4943475"/>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457200" indent="-457200">
              <a:buFont typeface="Wingdings" panose="05000000000000000000" pitchFamily="2" charset="2"/>
              <a:buChar char="q"/>
              <a:defRPr/>
            </a:pPr>
            <a:r>
              <a:rPr lang="en-US" altLang="en-US" sz="2800" kern="0" dirty="0"/>
              <a:t>Course tutors have no control of examination papers of their own courses. The course tutor cannot leak exam to students as he/she </a:t>
            </a:r>
            <a:r>
              <a:rPr lang="en-US" altLang="en-US" sz="2800" b="1" kern="0" dirty="0"/>
              <a:t>does not know the contents of the exam paper for his/her course.</a:t>
            </a:r>
          </a:p>
          <a:p>
            <a:pPr marL="457200" indent="-457200">
              <a:buFont typeface="Wingdings" panose="05000000000000000000" pitchFamily="2" charset="2"/>
              <a:buChar char="q"/>
              <a:defRPr/>
            </a:pPr>
            <a:r>
              <a:rPr lang="en-US" altLang="en-US" sz="2800" b="1" kern="0" dirty="0"/>
              <a:t>Systematic Random Selection of Questions </a:t>
            </a:r>
            <a:r>
              <a:rPr lang="en-US" altLang="en-US" sz="2800" kern="0" dirty="0"/>
              <a:t>controlled by in-built Software Algorithm</a:t>
            </a:r>
          </a:p>
          <a:p>
            <a:pPr marL="457200" indent="-457200">
              <a:buFont typeface="Wingdings" panose="05000000000000000000" pitchFamily="2" charset="2"/>
              <a:buChar char="q"/>
              <a:defRPr/>
            </a:pPr>
            <a:r>
              <a:rPr lang="en-US" altLang="en-US" sz="2800" kern="0" dirty="0"/>
              <a:t>Increased number of possible sets of question papers that can be printed, hence reducing the chance of guessing which questions may be picked and appear in examination room. </a:t>
            </a:r>
          </a:p>
          <a:p>
            <a:pPr lvl="1">
              <a:defRPr/>
            </a:pPr>
            <a:endParaRPr lang="en-US" altLang="en-US" kern="0" dirty="0"/>
          </a:p>
          <a:p>
            <a:pPr>
              <a:defRPr/>
            </a:pPr>
            <a:r>
              <a:rPr lang="en-US" altLang="en-US" kern="0" dirty="0"/>
              <a:t> </a:t>
            </a:r>
          </a:p>
          <a:p>
            <a:pPr>
              <a:defRPr/>
            </a:pPr>
            <a:endParaRPr lang="en-US" altLang="en-US" kern="0" dirty="0"/>
          </a:p>
        </p:txBody>
      </p:sp>
    </p:spTree>
    <p:extLst>
      <p:ext uri="{BB962C8B-B14F-4D97-AF65-F5344CB8AC3E}">
        <p14:creationId xmlns:p14="http://schemas.microsoft.com/office/powerpoint/2010/main" val="766433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E7DF-E63B-32CB-1E8D-E6CA57D41915}"/>
              </a:ext>
            </a:extLst>
          </p:cNvPr>
          <p:cNvSpPr txBox="1">
            <a:spLocks/>
          </p:cNvSpPr>
          <p:nvPr/>
        </p:nvSpPr>
        <p:spPr>
          <a:xfrm>
            <a:off x="1216527" y="31750"/>
            <a:ext cx="8229600" cy="606425"/>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a:t>Security in Questions Bank</a:t>
            </a:r>
            <a:endParaRPr lang="en-US" altLang="en-US" kern="0"/>
          </a:p>
        </p:txBody>
      </p:sp>
      <p:graphicFrame>
        <p:nvGraphicFramePr>
          <p:cNvPr id="3" name="Object 5">
            <a:extLst>
              <a:ext uri="{FF2B5EF4-FFF2-40B4-BE49-F238E27FC236}">
                <a16:creationId xmlns:a16="http://schemas.microsoft.com/office/drawing/2014/main" id="{7B3D7D33-A49B-E087-F3DB-F35FCD0816F2}"/>
              </a:ext>
            </a:extLst>
          </p:cNvPr>
          <p:cNvGraphicFramePr>
            <a:graphicFrameLocks noChangeAspect="1"/>
          </p:cNvGraphicFramePr>
          <p:nvPr/>
        </p:nvGraphicFramePr>
        <p:xfrm>
          <a:off x="1901825" y="4868863"/>
          <a:ext cx="5411788" cy="419100"/>
        </p:xfrm>
        <a:graphic>
          <a:graphicData uri="http://schemas.openxmlformats.org/presentationml/2006/ole">
            <mc:AlternateContent xmlns:mc="http://schemas.openxmlformats.org/markup-compatibility/2006">
              <mc:Choice xmlns:v="urn:schemas-microsoft-com:vml" Requires="v">
                <p:oleObj r:id="rId2" imgW="4521200" imgH="419100" progId="Equation.3">
                  <p:embed/>
                </p:oleObj>
              </mc:Choice>
              <mc:Fallback>
                <p:oleObj r:id="rId2" imgW="4521200" imgH="419100" progId="Equation.3">
                  <p:embed/>
                  <p:pic>
                    <p:nvPicPr>
                      <p:cNvPr id="12295" name="Object 5">
                        <a:extLst>
                          <a:ext uri="{FF2B5EF4-FFF2-40B4-BE49-F238E27FC236}">
                            <a16:creationId xmlns:a16="http://schemas.microsoft.com/office/drawing/2014/main" id="{0837695F-C541-5DA1-F2EE-48EB2D274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825" y="4868863"/>
                        <a:ext cx="54117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10">
            <a:extLst>
              <a:ext uri="{FF2B5EF4-FFF2-40B4-BE49-F238E27FC236}">
                <a16:creationId xmlns:a16="http://schemas.microsoft.com/office/drawing/2014/main" id="{0509BBC0-730A-D33C-EEE0-8932C547DA24}"/>
              </a:ext>
            </a:extLst>
          </p:cNvPr>
          <p:cNvGraphicFramePr>
            <a:graphicFrameLocks noChangeAspect="1"/>
          </p:cNvGraphicFramePr>
          <p:nvPr>
            <p:extLst>
              <p:ext uri="{D42A27DB-BD31-4B8C-83A1-F6EECF244321}">
                <p14:modId xmlns:p14="http://schemas.microsoft.com/office/powerpoint/2010/main" val="3860456256"/>
              </p:ext>
            </p:extLst>
          </p:nvPr>
        </p:nvGraphicFramePr>
        <p:xfrm>
          <a:off x="436730" y="4872205"/>
          <a:ext cx="1212850" cy="531813"/>
        </p:xfrm>
        <a:graphic>
          <a:graphicData uri="http://schemas.openxmlformats.org/presentationml/2006/ole">
            <mc:AlternateContent xmlns:mc="http://schemas.openxmlformats.org/markup-compatibility/2006">
              <mc:Choice xmlns:v="urn:schemas-microsoft-com:vml" Requires="v">
                <p:oleObj r:id="rId4" imgW="1002865" imgH="418918" progId="Equation.3">
                  <p:embed/>
                </p:oleObj>
              </mc:Choice>
              <mc:Fallback>
                <p:oleObj r:id="rId4" imgW="1002865" imgH="418918" progId="Equation.3">
                  <p:embed/>
                  <p:pic>
                    <p:nvPicPr>
                      <p:cNvPr id="12296" name="Object 10">
                        <a:extLst>
                          <a:ext uri="{FF2B5EF4-FFF2-40B4-BE49-F238E27FC236}">
                            <a16:creationId xmlns:a16="http://schemas.microsoft.com/office/drawing/2014/main" id="{3C06FC1F-0BF3-5EC1-45AF-F877423FD1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730" y="4872205"/>
                        <a:ext cx="1212850" cy="531813"/>
                      </a:xfrm>
                      <a:prstGeom prst="rect">
                        <a:avLst/>
                      </a:prstGeom>
                      <a:noFill/>
                      <a:ln>
                        <a:noFill/>
                      </a:ln>
                    </p:spPr>
                  </p:pic>
                </p:oleObj>
              </mc:Fallback>
            </mc:AlternateContent>
          </a:graphicData>
        </a:graphic>
      </p:graphicFrame>
      <p:graphicFrame>
        <p:nvGraphicFramePr>
          <p:cNvPr id="5" name="Object 11">
            <a:extLst>
              <a:ext uri="{FF2B5EF4-FFF2-40B4-BE49-F238E27FC236}">
                <a16:creationId xmlns:a16="http://schemas.microsoft.com/office/drawing/2014/main" id="{3E61385A-36D2-025E-3040-60120C4A3E21}"/>
              </a:ext>
            </a:extLst>
          </p:cNvPr>
          <p:cNvGraphicFramePr>
            <a:graphicFrameLocks noChangeAspect="1"/>
          </p:cNvGraphicFramePr>
          <p:nvPr>
            <p:extLst>
              <p:ext uri="{D42A27DB-BD31-4B8C-83A1-F6EECF244321}">
                <p14:modId xmlns:p14="http://schemas.microsoft.com/office/powerpoint/2010/main" val="4101637270"/>
              </p:ext>
            </p:extLst>
          </p:nvPr>
        </p:nvGraphicFramePr>
        <p:xfrm>
          <a:off x="7976686" y="4770437"/>
          <a:ext cx="3033712" cy="531813"/>
        </p:xfrm>
        <a:graphic>
          <a:graphicData uri="http://schemas.openxmlformats.org/presentationml/2006/ole">
            <mc:AlternateContent xmlns:mc="http://schemas.openxmlformats.org/markup-compatibility/2006">
              <mc:Choice xmlns:v="urn:schemas-microsoft-com:vml" Requires="v">
                <p:oleObj r:id="rId6" imgW="2794000" imgH="419100" progId="Equation.3">
                  <p:embed/>
                </p:oleObj>
              </mc:Choice>
              <mc:Fallback>
                <p:oleObj r:id="rId6" imgW="2794000" imgH="419100" progId="Equation.3">
                  <p:embed/>
                  <p:pic>
                    <p:nvPicPr>
                      <p:cNvPr id="12297" name="Object 11">
                        <a:extLst>
                          <a:ext uri="{FF2B5EF4-FFF2-40B4-BE49-F238E27FC236}">
                            <a16:creationId xmlns:a16="http://schemas.microsoft.com/office/drawing/2014/main" id="{43DBAEA0-1441-273D-50CF-8B3BBA01C4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6686" y="4770437"/>
                        <a:ext cx="3033712"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2">
            <a:extLst>
              <a:ext uri="{FF2B5EF4-FFF2-40B4-BE49-F238E27FC236}">
                <a16:creationId xmlns:a16="http://schemas.microsoft.com/office/drawing/2014/main" id="{8457F553-4DC1-CFD7-487C-0B76B591DFCB}"/>
              </a:ext>
            </a:extLst>
          </p:cNvPr>
          <p:cNvSpPr txBox="1">
            <a:spLocks/>
          </p:cNvSpPr>
          <p:nvPr/>
        </p:nvSpPr>
        <p:spPr>
          <a:xfrm>
            <a:off x="250825" y="1250950"/>
            <a:ext cx="11187196" cy="3586163"/>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457200" indent="-457200">
              <a:buFont typeface="Arial" panose="020B0604020202020204" pitchFamily="34" charset="0"/>
              <a:buChar char="•"/>
              <a:defRPr/>
            </a:pPr>
            <a:r>
              <a:rPr lang="en-US" altLang="en-US" sz="2800" kern="0" dirty="0"/>
              <a:t>Centralized DB with Annual Updates</a:t>
            </a:r>
          </a:p>
          <a:p>
            <a:pPr marL="457200" indent="-457200">
              <a:buFont typeface="Arial" panose="020B0604020202020204" pitchFamily="34" charset="0"/>
              <a:buChar char="•"/>
              <a:defRPr/>
            </a:pPr>
            <a:r>
              <a:rPr lang="en-US" altLang="en-US" sz="2800" kern="0" dirty="0"/>
              <a:t>Each ODEX course has 180 questions &amp; 6 KAs</a:t>
            </a:r>
          </a:p>
          <a:p>
            <a:pPr marL="457200" indent="-457200">
              <a:buFont typeface="Arial" panose="020B0604020202020204" pitchFamily="34" charset="0"/>
              <a:buChar char="•"/>
              <a:defRPr/>
            </a:pPr>
            <a:r>
              <a:rPr lang="en-US" altLang="en-US" sz="2800" kern="0" dirty="0">
                <a:latin typeface="Times New Roman" panose="02020603050405020304" pitchFamily="18" charset="0"/>
                <a:ea typeface="Calibri" panose="020F0502020204030204" pitchFamily="34" charset="0"/>
                <a:cs typeface="Arial" panose="020B0604020202020204" pitchFamily="34" charset="0"/>
              </a:rPr>
              <a:t>Distinct question papers can be generated:</a:t>
            </a:r>
          </a:p>
          <a:p>
            <a:pPr lvl="1">
              <a:defRPr/>
            </a:pPr>
            <a:r>
              <a:rPr lang="en-US" altLang="en-US" kern="0" baseline="30000" dirty="0">
                <a:latin typeface="Times New Roman" panose="02020603050405020304" pitchFamily="18" charset="0"/>
                <a:ea typeface="Calibri" panose="020F0502020204030204" pitchFamily="34" charset="0"/>
                <a:cs typeface="Arial" panose="020B0604020202020204" pitchFamily="34" charset="0"/>
              </a:rPr>
              <a:t>180</a:t>
            </a:r>
            <a:r>
              <a:rPr lang="en-US" altLang="en-US" kern="0" dirty="0">
                <a:latin typeface="Times New Roman" panose="02020603050405020304" pitchFamily="18" charset="0"/>
                <a:ea typeface="Calibri" panose="020F0502020204030204" pitchFamily="34" charset="0"/>
                <a:cs typeface="Arial" panose="020B0604020202020204" pitchFamily="34" charset="0"/>
              </a:rPr>
              <a:t>C</a:t>
            </a:r>
            <a:r>
              <a:rPr lang="en-US" altLang="en-US" kern="0" baseline="-30000" dirty="0">
                <a:latin typeface="Times New Roman" panose="02020603050405020304" pitchFamily="18" charset="0"/>
                <a:ea typeface="Calibri" panose="020F0502020204030204" pitchFamily="34" charset="0"/>
                <a:cs typeface="Arial" panose="020B0604020202020204" pitchFamily="34" charset="0"/>
              </a:rPr>
              <a:t>6 </a:t>
            </a:r>
            <a:r>
              <a:rPr lang="en-US" altLang="en-US" kern="0" dirty="0">
                <a:latin typeface="Times New Roman" panose="02020603050405020304" pitchFamily="18" charset="0"/>
                <a:ea typeface="Calibri" panose="020F0502020204030204" pitchFamily="34" charset="0"/>
                <a:cs typeface="Arial" panose="020B0604020202020204" pitchFamily="34" charset="0"/>
              </a:rPr>
              <a:t>(= 43,424,719,800) ODEX-AE and </a:t>
            </a:r>
            <a:r>
              <a:rPr lang="en-US" altLang="en-US" kern="0" baseline="30000" dirty="0">
                <a:latin typeface="Times New Roman" panose="02020603050405020304" pitchFamily="18" charset="0"/>
                <a:ea typeface="Calibri" panose="020F0502020204030204" pitchFamily="34" charset="0"/>
                <a:cs typeface="Arial" panose="020B0604020202020204" pitchFamily="34" charset="0"/>
              </a:rPr>
              <a:t>90</a:t>
            </a:r>
            <a:r>
              <a:rPr lang="en-US" altLang="en-US" kern="0" dirty="0">
                <a:latin typeface="Times New Roman" panose="02020603050405020304" pitchFamily="18" charset="0"/>
                <a:ea typeface="Calibri" panose="020F0502020204030204" pitchFamily="34" charset="0"/>
                <a:cs typeface="Arial" panose="020B0604020202020204" pitchFamily="34" charset="0"/>
              </a:rPr>
              <a:t>C</a:t>
            </a:r>
            <a:r>
              <a:rPr lang="en-US" altLang="en-US" kern="0" baseline="-30000" dirty="0">
                <a:latin typeface="Times New Roman" panose="02020603050405020304" pitchFamily="18" charset="0"/>
                <a:ea typeface="Calibri" panose="020F0502020204030204" pitchFamily="34" charset="0"/>
                <a:cs typeface="Arial" panose="020B0604020202020204" pitchFamily="34" charset="0"/>
              </a:rPr>
              <a:t>3</a:t>
            </a:r>
            <a:r>
              <a:rPr lang="en-US" altLang="en-US" kern="0" dirty="0">
                <a:latin typeface="Times New Roman" panose="02020603050405020304" pitchFamily="18" charset="0"/>
                <a:ea typeface="Calibri" panose="020F0502020204030204" pitchFamily="34" charset="0"/>
                <a:cs typeface="Arial" panose="020B0604020202020204" pitchFamily="34" charset="0"/>
              </a:rPr>
              <a:t> (=117,480) for ODEX-MTT with repetitions. </a:t>
            </a:r>
          </a:p>
          <a:p>
            <a:pPr lvl="1">
              <a:defRPr/>
            </a:pPr>
            <a:r>
              <a:rPr lang="en-US" altLang="en-US" b="1" kern="0" dirty="0">
                <a:latin typeface="Times New Roman" panose="02020603050405020304" pitchFamily="18" charset="0"/>
                <a:ea typeface="Calibri" panose="020F0502020204030204" pitchFamily="34" charset="0"/>
                <a:cs typeface="Arial" panose="020B0604020202020204" pitchFamily="34" charset="0"/>
              </a:rPr>
              <a:t>30 MTT Sets </a:t>
            </a:r>
            <a:r>
              <a:rPr lang="en-US" altLang="en-US" kern="0" dirty="0">
                <a:latin typeface="Times New Roman" panose="02020603050405020304" pitchFamily="18" charset="0"/>
                <a:ea typeface="Calibri" panose="020F0502020204030204" pitchFamily="34" charset="0"/>
                <a:cs typeface="Arial" panose="020B0604020202020204" pitchFamily="34" charset="0"/>
              </a:rPr>
              <a:t>and </a:t>
            </a:r>
            <a:r>
              <a:rPr lang="en-US" altLang="en-US" b="1" kern="0" dirty="0">
                <a:latin typeface="Times New Roman" panose="02020603050405020304" pitchFamily="18" charset="0"/>
                <a:ea typeface="Calibri" panose="020F0502020204030204" pitchFamily="34" charset="0"/>
                <a:cs typeface="Arial" panose="020B0604020202020204" pitchFamily="34" charset="0"/>
              </a:rPr>
              <a:t>60 AE Sets </a:t>
            </a:r>
            <a:r>
              <a:rPr lang="en-US" altLang="en-US" kern="0" dirty="0">
                <a:latin typeface="Times New Roman" panose="02020603050405020304" pitchFamily="18" charset="0"/>
                <a:ea typeface="Calibri" panose="020F0502020204030204" pitchFamily="34" charset="0"/>
                <a:cs typeface="Arial" panose="020B0604020202020204" pitchFamily="34" charset="0"/>
              </a:rPr>
              <a:t>without repetitions (100% distinct sets)</a:t>
            </a:r>
            <a:endParaRPr lang="en-US" altLang="en-US" kern="0" dirty="0"/>
          </a:p>
        </p:txBody>
      </p:sp>
      <p:sp>
        <p:nvSpPr>
          <p:cNvPr id="7" name="Content Placeholder 2">
            <a:extLst>
              <a:ext uri="{FF2B5EF4-FFF2-40B4-BE49-F238E27FC236}">
                <a16:creationId xmlns:a16="http://schemas.microsoft.com/office/drawing/2014/main" id="{42871C21-D719-C0FF-ED4B-6040C1F8F4FA}"/>
              </a:ext>
            </a:extLst>
          </p:cNvPr>
          <p:cNvSpPr txBox="1">
            <a:spLocks/>
          </p:cNvSpPr>
          <p:nvPr/>
        </p:nvSpPr>
        <p:spPr bwMode="auto">
          <a:xfrm>
            <a:off x="900113" y="5753100"/>
            <a:ext cx="82296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DejaVu Sans"/>
                <a:cs typeface="DejaVu Sans"/>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DejaVu Sans"/>
                <a:cs typeface="DejaVu Sans"/>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DejaVu Sans"/>
                <a:cs typeface="DejaVu Sans"/>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DejaVu Sans"/>
                <a:cs typeface="DejaVu Sans"/>
              </a:defRPr>
            </a:lvl9pPr>
          </a:lstStyle>
          <a:p>
            <a:pPr>
              <a:spcBef>
                <a:spcPct val="20000"/>
              </a:spcBef>
              <a:buClrTx/>
              <a:buSzTx/>
              <a:buFont typeface="Arial" panose="020B0604020202020204" pitchFamily="34" charset="0"/>
              <a:buChar char="•"/>
            </a:pPr>
            <a:r>
              <a:rPr lang="en-US" altLang="en-US" sz="2800">
                <a:solidFill>
                  <a:schemeClr val="tx1"/>
                </a:solidFill>
              </a:rPr>
              <a:t>Reuse Policy is 5 years/Change of Curriculum</a:t>
            </a:r>
          </a:p>
        </p:txBody>
      </p:sp>
    </p:spTree>
    <p:extLst>
      <p:ext uri="{BB962C8B-B14F-4D97-AF65-F5344CB8AC3E}">
        <p14:creationId xmlns:p14="http://schemas.microsoft.com/office/powerpoint/2010/main" val="166180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51E4-D3BD-AB36-B820-278D92C97777}"/>
              </a:ext>
            </a:extLst>
          </p:cNvPr>
          <p:cNvSpPr txBox="1">
            <a:spLocks/>
          </p:cNvSpPr>
          <p:nvPr/>
        </p:nvSpPr>
        <p:spPr>
          <a:xfrm>
            <a:off x="1104900" y="85725"/>
            <a:ext cx="8229600" cy="606425"/>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a:lstStyle>
          <a:p>
            <a:pPr>
              <a:defRPr/>
            </a:pPr>
            <a:r>
              <a:rPr lang="en-US" altLang="en-US" b="1" kern="0"/>
              <a:t>Security in Question Paper</a:t>
            </a:r>
            <a:endParaRPr lang="en-US" altLang="en-US" kern="0"/>
          </a:p>
        </p:txBody>
      </p:sp>
      <p:sp>
        <p:nvSpPr>
          <p:cNvPr id="3" name="Content Placeholder 2">
            <a:extLst>
              <a:ext uri="{FF2B5EF4-FFF2-40B4-BE49-F238E27FC236}">
                <a16:creationId xmlns:a16="http://schemas.microsoft.com/office/drawing/2014/main" id="{4ECD1D60-5D95-8796-6881-E3171BCDE3E5}"/>
              </a:ext>
            </a:extLst>
          </p:cNvPr>
          <p:cNvSpPr txBox="1">
            <a:spLocks/>
          </p:cNvSpPr>
          <p:nvPr/>
        </p:nvSpPr>
        <p:spPr>
          <a:xfrm>
            <a:off x="510924" y="1508627"/>
            <a:ext cx="7125117" cy="5010150"/>
          </a:xfrm>
          <a:prstGeom prst="rect">
            <a:avLst/>
          </a:prstGeom>
        </p:spPr>
        <p:txBody>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a:lstStyle>
          <a:p>
            <a:pPr marL="457200" indent="-457200">
              <a:buFont typeface="Wingdings" panose="05000000000000000000" pitchFamily="2" charset="2"/>
              <a:buChar char="q"/>
              <a:defRPr/>
            </a:pPr>
            <a:r>
              <a:rPr lang="en-US" altLang="en-US" kern="0" dirty="0"/>
              <a:t>Watermarked with </a:t>
            </a:r>
            <a:r>
              <a:rPr lang="en-US" altLang="en-US" b="1" i="1" kern="0" dirty="0"/>
              <a:t>Time of Print (</a:t>
            </a:r>
            <a:r>
              <a:rPr lang="en-US" altLang="en-US" b="1" i="1" kern="0" dirty="0" err="1"/>
              <a:t>ToP</a:t>
            </a:r>
            <a:r>
              <a:rPr lang="en-US" altLang="en-US" b="1" i="1" kern="0" dirty="0"/>
              <a:t>)</a:t>
            </a:r>
          </a:p>
          <a:p>
            <a:pPr marL="457200" indent="-457200">
              <a:buFont typeface="Wingdings" panose="05000000000000000000" pitchFamily="2" charset="2"/>
              <a:buChar char="q"/>
              <a:defRPr/>
            </a:pPr>
            <a:r>
              <a:rPr lang="en-US" altLang="en-US" b="1" i="1" kern="0" dirty="0"/>
              <a:t>PDF Security using Alphanumeric Passwords</a:t>
            </a:r>
          </a:p>
          <a:p>
            <a:pPr marL="457200" indent="-457200">
              <a:buFont typeface="Wingdings" panose="05000000000000000000" pitchFamily="2" charset="2"/>
              <a:buChar char="q"/>
              <a:defRPr/>
            </a:pPr>
            <a:r>
              <a:rPr lang="en-US" altLang="en-US" b="1" i="1" kern="0" dirty="0"/>
              <a:t>Online File Transfer</a:t>
            </a:r>
          </a:p>
          <a:p>
            <a:pPr marL="457200" indent="-457200">
              <a:buFont typeface="Wingdings" panose="05000000000000000000" pitchFamily="2" charset="2"/>
              <a:buChar char="q"/>
              <a:defRPr/>
            </a:pPr>
            <a:r>
              <a:rPr lang="en-US" altLang="en-US" b="1" i="1" kern="0" dirty="0"/>
              <a:t>Password through Mobile Phones (30 Mins)</a:t>
            </a:r>
          </a:p>
          <a:p>
            <a:pPr marL="457200" indent="-457200">
              <a:buFont typeface="Wingdings" panose="05000000000000000000" pitchFamily="2" charset="2"/>
              <a:buChar char="q"/>
              <a:defRPr/>
            </a:pPr>
            <a:r>
              <a:rPr lang="en-US" altLang="en-US" kern="0" dirty="0"/>
              <a:t>Sealed Non-Reusable </a:t>
            </a:r>
            <a:r>
              <a:rPr lang="en-US" altLang="en-US" b="1" i="1" kern="0" dirty="0"/>
              <a:t>Security Envelopes</a:t>
            </a:r>
          </a:p>
        </p:txBody>
      </p:sp>
      <p:pic>
        <p:nvPicPr>
          <p:cNvPr id="4" name="Picture 2">
            <a:extLst>
              <a:ext uri="{FF2B5EF4-FFF2-40B4-BE49-F238E27FC236}">
                <a16:creationId xmlns:a16="http://schemas.microsoft.com/office/drawing/2014/main" id="{4403270F-9348-6E7D-257C-60E47C1A1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1574" y="1417554"/>
            <a:ext cx="3678238"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4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6B771BC549D244A45761CDCDAD0422" ma:contentTypeVersion="11" ma:contentTypeDescription="Create a new document." ma:contentTypeScope="" ma:versionID="2a3d04ccaa76ee70e3363f19292de683">
  <xsd:schema xmlns:xsd="http://www.w3.org/2001/XMLSchema" xmlns:xs="http://www.w3.org/2001/XMLSchema" xmlns:p="http://schemas.microsoft.com/office/2006/metadata/properties" xmlns:ns2="a4f479c1-1183-4e70-865f-f58bfb70dbc6" xmlns:ns3="2581000d-9bda-4b0b-b5ae-b4dc7f9925aa" targetNamespace="http://schemas.microsoft.com/office/2006/metadata/properties" ma:root="true" ma:fieldsID="954eb917506003a0f2432e4de4c1672d" ns2:_="" ns3:_="">
    <xsd:import namespace="a4f479c1-1183-4e70-865f-f58bfb70dbc6"/>
    <xsd:import namespace="2581000d-9bda-4b0b-b5ae-b4dc7f9925a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479c1-1183-4e70-865f-f58bfb70db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f71aa4a-be28-4b70-9fa1-6af093eb9c7a"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81000d-9bda-4b0b-b5ae-b4dc7f9925a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6bb5338-ab26-4fae-b91a-828b9a41533d}" ma:internalName="TaxCatchAll" ma:showField="CatchAllData" ma:web="2581000d-9bda-4b0b-b5ae-b4dc7f9925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581000d-9bda-4b0b-b5ae-b4dc7f9925aa" xsi:nil="true"/>
    <lcf76f155ced4ddcb4097134ff3c332f xmlns="a4f479c1-1183-4e70-865f-f58bfb70db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A903C89-778E-4A75-A950-8D6135A4D273}">
  <ds:schemaRefs>
    <ds:schemaRef ds:uri="http://schemas.microsoft.com/sharepoint/v3/contenttype/forms"/>
  </ds:schemaRefs>
</ds:datastoreItem>
</file>

<file path=customXml/itemProps2.xml><?xml version="1.0" encoding="utf-8"?>
<ds:datastoreItem xmlns:ds="http://schemas.openxmlformats.org/officeDocument/2006/customXml" ds:itemID="{F8A4E542-5E60-4687-835A-691D5001B282}"/>
</file>

<file path=customXml/itemProps3.xml><?xml version="1.0" encoding="utf-8"?>
<ds:datastoreItem xmlns:ds="http://schemas.openxmlformats.org/officeDocument/2006/customXml" ds:itemID="{9D485977-FC1F-412A-A137-F04642E8E1F8}">
  <ds:schemaRefs>
    <ds:schemaRef ds:uri="http://purl.org/dc/elements/1.1/"/>
    <ds:schemaRef ds:uri="http://schemas.microsoft.com/office/2006/metadata/properties"/>
    <ds:schemaRef ds:uri="http://www.w3.org/XML/1998/namespace"/>
    <ds:schemaRef ds:uri="4e3a7c50-9443-46fd-a3ea-f9d349524ac6"/>
    <ds:schemaRef ds:uri="http://purl.org/dc/terms/"/>
    <ds:schemaRef ds:uri="http://schemas.microsoft.com/office/2006/documentManagement/types"/>
    <ds:schemaRef ds:uri="6a1ebf0c-13ad-4f3e-baac-1f4154ec1984"/>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1351</TotalTime>
  <Words>1664</Words>
  <Application>Microsoft Office PowerPoint</Application>
  <PresentationFormat>Widescreen</PresentationFormat>
  <Paragraphs>184</Paragraphs>
  <Slides>32</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3" baseType="lpstr">
      <vt:lpstr>Arial</vt:lpstr>
      <vt:lpstr>Arial Black</vt:lpstr>
      <vt:lpstr>Arial Narrow</vt:lpstr>
      <vt:lpstr>Calibri</vt:lpstr>
      <vt:lpstr>Calibri Light</vt:lpstr>
      <vt:lpstr>Mongolian Baiti</vt:lpstr>
      <vt:lpstr>Monotype Corsiva</vt:lpstr>
      <vt:lpstr>Times New Roman</vt:lpstr>
      <vt:lpstr>Wingdings</vt:lpstr>
      <vt:lpstr>Office Theme</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Gao Masire</dc:creator>
  <cp:lastModifiedBy>bisanda56@gmail.com</cp:lastModifiedBy>
  <cp:revision>11</cp:revision>
  <dcterms:created xsi:type="dcterms:W3CDTF">2023-09-27T13:43:44Z</dcterms:created>
  <dcterms:modified xsi:type="dcterms:W3CDTF">2023-10-02T16:42:17Z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0x010100116B771BC549D244A45761CDCDAD0422</vt:lpwstr>
  </property>
</Properties>
</file>